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6350" cap="flat">
              <a:solidFill>
                <a:schemeClr val="accent5"/>
              </a:solidFill>
              <a:prstDash val="solid"/>
              <a:miter lim="800000"/>
            </a:ln>
          </a:left>
          <a:right>
            <a:ln w="6350" cap="flat">
              <a:solidFill>
                <a:schemeClr val="accent5"/>
              </a:solidFill>
              <a:prstDash val="solid"/>
              <a:miter lim="8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5"/>
              </a:solidFill>
              <a:prstDash val="solid"/>
              <a:round/>
            </a:ln>
          </a:top>
          <a:bottom>
            <a:ln w="6350" cap="flat">
              <a:solidFill>
                <a:schemeClr val="accent5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chemeClr val="accent5"/>
              </a:solidFill>
              <a:prstDash val="solid"/>
              <a:miter lim="800000"/>
            </a:ln>
          </a:top>
          <a:bottom>
            <a:ln w="6350" cap="flat">
              <a:solidFill>
                <a:schemeClr val="accent5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1" i="0" strike="noStrike" sz="2100" u="none">
                <a:solidFill>
                  <a:srgbClr val="595959"/>
                </a:solidFill>
                <a:latin typeface="Calibri"/>
              </a:defRPr>
            </a:pPr>
            <a:r>
              <a:rPr b="1" i="0" strike="noStrike" sz="2100" u="none">
                <a:solidFill>
                  <a:srgbClr val="595959"/>
                </a:solidFill>
                <a:latin typeface="Calibri"/>
              </a:rPr>
              <a:t>Сегменты, %</a:t>
            </a:r>
          </a:p>
        </c:rich>
      </c:tx>
      <c:layout>
        <c:manualLayout>
          <c:xMode val="edge"/>
          <c:yMode val="edge"/>
          <c:x val="0.139313"/>
          <c:y val="0"/>
          <c:w val="0.721373"/>
          <c:h val="0.176703"/>
        </c:manualLayout>
      </c:layout>
      <c:overlay val="1"/>
      <c:spPr>
        <a:noFill/>
        <a:effectLst/>
      </c:spPr>
    </c:title>
    <c:autoTitleDeleted val="1"/>
    <c:view3D>
      <c:rotX val="50"/>
      <c:hPercent val="50"/>
      <c:rotY val="0"/>
      <c:depthPercent val="100"/>
      <c:rAngAx val="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5"/>
          <c:y val="0.176703"/>
          <c:w val="0.99"/>
          <c:h val="0.810797"/>
        </c:manualLayout>
      </c:layout>
      <c:pie3D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сегменты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  <a:sp3d prstMaterial="matte"/>
          </c:spPr>
          <c:explosion val="0"/>
          <c:dPt>
            <c:idx val="0"/>
            <c:explosion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Pt>
            <c:idx val="1"/>
            <c:explosion val="0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Pt>
            <c:idx val="2"/>
            <c:explosion val="0"/>
            <c:spPr>
              <a:solidFill>
                <a:schemeClr val="accent5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Pt>
            <c:idx val="3"/>
            <c:explosion val="0"/>
            <c:spPr>
              <a:solidFill>
                <a:srgbClr val="264478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Lbls>
            <c:dLbl>
              <c:idx val="0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4472C4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A5A5A5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5B9BD5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264478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0" sourceLinked="0"/>
            <c:txPr>
              <a:bodyPr/>
              <a:lstStyle/>
              <a:p>
                <a:pPr>
                  <a:defRPr b="1" i="0" strike="noStrike" sz="1300" u="none">
                    <a:solidFill>
                      <a:srgbClr val="4472C4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МДЖ</c:v>
                </c:pt>
                <c:pt idx="1">
                  <c:v>С/Х</c:v>
                </c:pt>
              </c:strCache>
            </c:strRef>
          </c:cat>
          <c:val>
            <c:numRef>
              <c:f>Sheet1!$B$2:$C$2</c:f>
              <c:numCache>
                <c:ptCount val="2"/>
                <c:pt idx="0">
                  <c:v>30.000000</c:v>
                </c:pt>
                <c:pt idx="1">
                  <c:v>70.000000</c:v>
                </c:pt>
              </c:numCache>
            </c:numRef>
          </c:val>
        </c:ser>
      </c:pie3D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1" i="0" strike="noStrike" sz="2100" u="none">
                <a:solidFill>
                  <a:srgbClr val="595959"/>
                </a:solidFill>
                <a:latin typeface="Calibri"/>
              </a:defRPr>
            </a:pPr>
            <a:r>
              <a:rPr b="1" i="0" strike="noStrike" sz="2100" u="none">
                <a:solidFill>
                  <a:srgbClr val="595959"/>
                </a:solidFill>
                <a:latin typeface="Calibri"/>
              </a:rPr>
              <a:t>Группы препаратов, %</a:t>
            </a:r>
          </a:p>
        </c:rich>
      </c:tx>
      <c:layout>
        <c:manualLayout>
          <c:xMode val="edge"/>
          <c:yMode val="edge"/>
          <c:x val="0"/>
          <c:y val="0"/>
          <c:w val="1"/>
          <c:h val="0.299952"/>
        </c:manualLayout>
      </c:layout>
      <c:overlay val="1"/>
      <c:spPr>
        <a:noFill/>
        <a:effectLst/>
      </c:spPr>
    </c:title>
    <c:autoTitleDeleted val="1"/>
    <c:view3D>
      <c:rotX val="50"/>
      <c:hPercent val="50"/>
      <c:rotY val="0"/>
      <c:depthPercent val="100"/>
      <c:rAngAx val="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5"/>
          <c:y val="0.299952"/>
          <c:w val="0.99"/>
          <c:h val="0.687548"/>
        </c:manualLayout>
      </c:layout>
      <c:pie3D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Группы препаратов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  <a:sp3d prstMaterial="matte"/>
          </c:spPr>
          <c:explosion val="2"/>
          <c:dPt>
            <c:idx val="0"/>
            <c:explosion val="2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Pt>
            <c:idx val="1"/>
            <c:explosion val="0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Pt>
            <c:idx val="2"/>
            <c:explosion val="0"/>
            <c:spPr>
              <a:solidFill>
                <a:schemeClr val="accent5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Pt>
            <c:idx val="3"/>
            <c:explosion val="0"/>
            <c:spPr>
              <a:solidFill>
                <a:srgbClr val="264478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Lbls>
            <c:dLbl>
              <c:idx val="0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4472C4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A5A5A5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5B9BD5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264478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0" sourceLinked="0"/>
            <c:txPr>
              <a:bodyPr/>
              <a:lstStyle/>
              <a:p>
                <a:pPr>
                  <a:defRPr b="1" i="0" strike="noStrike" sz="1300" u="none">
                    <a:solidFill>
                      <a:srgbClr val="4472C4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ХФП</c:v>
                </c:pt>
                <c:pt idx="1">
                  <c:v>ИБП</c:v>
                </c:pt>
              </c:strCache>
            </c:strRef>
          </c:cat>
          <c:val>
            <c:numRef>
              <c:f>Sheet1!$B$2:$C$2</c:f>
              <c:numCache>
                <c:ptCount val="2"/>
                <c:pt idx="0">
                  <c:v>55.000000</c:v>
                </c:pt>
                <c:pt idx="1">
                  <c:v>45.000000</c:v>
                </c:pt>
              </c:numCache>
            </c:numRef>
          </c:val>
        </c:ser>
      </c:pie3D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1" i="0" strike="noStrike" sz="2100" u="none">
                <a:solidFill>
                  <a:srgbClr val="595959"/>
                </a:solidFill>
                <a:latin typeface="Calibri"/>
              </a:defRPr>
            </a:pPr>
            <a:r>
              <a:rPr b="1" i="0" strike="noStrike" sz="2100" u="none">
                <a:solidFill>
                  <a:srgbClr val="595959"/>
                </a:solidFill>
                <a:latin typeface="Calibri"/>
              </a:rPr>
              <a:t>Импорт и локальное
 производство, %</a:t>
            </a:r>
          </a:p>
        </c:rich>
      </c:tx>
      <c:layout>
        <c:manualLayout>
          <c:xMode val="edge"/>
          <c:yMode val="edge"/>
          <c:x val="0"/>
          <c:y val="0"/>
          <c:w val="1"/>
          <c:h val="0.459289"/>
        </c:manualLayout>
      </c:layout>
      <c:overlay val="1"/>
      <c:spPr>
        <a:noFill/>
        <a:effectLst/>
      </c:spPr>
    </c:title>
    <c:autoTitleDeleted val="1"/>
    <c:view3D>
      <c:rotX val="50"/>
      <c:hPercent val="50"/>
      <c:rotY val="0"/>
      <c:depthPercent val="100"/>
      <c:rAngAx val="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5"/>
          <c:y val="0.459289"/>
          <c:w val="0.99"/>
          <c:h val="0.528211"/>
        </c:manualLayout>
      </c:layout>
      <c:pie3D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Импорт и локальное производство, %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  <a:sp3d prstMaterial="matte"/>
          </c:spPr>
          <c:explosion val="0"/>
          <c:dPt>
            <c:idx val="0"/>
            <c:explosion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Pt>
            <c:idx val="1"/>
            <c:explosion val="0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Pt>
            <c:idx val="2"/>
            <c:explosion val="0"/>
            <c:spPr>
              <a:solidFill>
                <a:schemeClr val="accent5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Pt>
            <c:idx val="3"/>
            <c:explosion val="0"/>
            <c:spPr>
              <a:solidFill>
                <a:srgbClr val="264478"/>
              </a:solidFill>
              <a:ln w="12700" cap="flat">
                <a:noFill/>
                <a:miter lim="400000"/>
              </a:ln>
              <a:effectLst/>
              <a:sp3d prstMaterial="matte"/>
            </c:spPr>
          </c:dPt>
          <c:dLbls>
            <c:dLbl>
              <c:idx val="0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4472C4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A5A5A5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5B9BD5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numFmt formatCode="0" sourceLinked="0"/>
              <c:txPr>
                <a:bodyPr/>
                <a:lstStyle/>
                <a:p>
                  <a:pPr>
                    <a:defRPr b="1" i="0" strike="noStrike" sz="1300" u="none">
                      <a:solidFill>
                        <a:srgbClr val="264478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0" sourceLinked="0"/>
            <c:txPr>
              <a:bodyPr/>
              <a:lstStyle/>
              <a:p>
                <a:pPr>
                  <a:defRPr b="1" i="0" strike="noStrike" sz="1300" u="none">
                    <a:solidFill>
                      <a:srgbClr val="4472C4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Импорт</c:v>
                </c:pt>
                <c:pt idx="1">
                  <c:v>Локальное про-во</c:v>
                </c:pt>
              </c:strCache>
            </c:strRef>
          </c:cat>
          <c:val>
            <c:numRef>
              <c:f>Sheet1!$B$2:$C$2</c:f>
              <c:numCache>
                <c:ptCount val="2"/>
                <c:pt idx="0">
                  <c:v>57.000000</c:v>
                </c:pt>
                <c:pt idx="1">
                  <c:v>43.000000</c:v>
                </c:pt>
              </c:numCache>
            </c:numRef>
          </c:val>
        </c:ser>
      </c:pie3D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21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0" name="Уровень текста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9" name="Уровень текста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8" name="Уровень текста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73" name="Уровень текста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83" name="Рисунок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Уровень текста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Relationship Id="rId11" Type="http://schemas.openxmlformats.org/officeDocument/2006/relationships/image" Target="../media/image44.png"/><Relationship Id="rId12" Type="http://schemas.openxmlformats.org/officeDocument/2006/relationships/image" Target="../media/image4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bmp"/><Relationship Id="rId3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5" Type="http://schemas.openxmlformats.org/officeDocument/2006/relationships/image" Target="../media/image27.png"/><Relationship Id="rId16" Type="http://schemas.openxmlformats.org/officeDocument/2006/relationships/image" Target="../media/image28.png"/><Relationship Id="rId17" Type="http://schemas.openxmlformats.org/officeDocument/2006/relationships/image" Target="../media/image29.png"/><Relationship Id="rId18" Type="http://schemas.openxmlformats.org/officeDocument/2006/relationships/image" Target="../media/image30.png"/><Relationship Id="rId19" Type="http://schemas.openxmlformats.org/officeDocument/2006/relationships/image" Target="../media/image31.png"/><Relationship Id="rId20" Type="http://schemas.openxmlformats.org/officeDocument/2006/relationships/image" Target="../media/image32.png"/><Relationship Id="rId21" Type="http://schemas.openxmlformats.org/officeDocument/2006/relationships/image" Target="../media/image33.png"/><Relationship Id="rId2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513" y="12415"/>
            <a:ext cx="2799121" cy="1248696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extBox 6"/>
          <p:cNvSpPr txBox="1"/>
          <p:nvPr/>
        </p:nvSpPr>
        <p:spPr>
          <a:xfrm>
            <a:off x="7159420" y="-1499155"/>
            <a:ext cx="156745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8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96" name="TextBox 10"/>
          <p:cNvSpPr txBox="1"/>
          <p:nvPr/>
        </p:nvSpPr>
        <p:spPr>
          <a:xfrm>
            <a:off x="2347854" y="1965501"/>
            <a:ext cx="9074079" cy="282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Современная фармацевтика </a:t>
            </a:r>
          </a:p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в обеспечении биобезопасности страны: </a:t>
            </a:r>
          </a:p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импортозамещение и </a:t>
            </a:r>
          </a:p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317-ФЗ, как возможность….</a:t>
            </a:r>
          </a:p>
        </p:txBody>
      </p:sp>
      <p:sp>
        <p:nvSpPr>
          <p:cNvPr id="97" name="TextBox 11"/>
          <p:cNvSpPr txBox="1"/>
          <p:nvPr/>
        </p:nvSpPr>
        <p:spPr>
          <a:xfrm>
            <a:off x="7554557" y="5647764"/>
            <a:ext cx="3867375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i="1" sz="20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Чибиляев Тимур Хайдарович, </a:t>
            </a:r>
          </a:p>
          <a:p>
            <a:pPr>
              <a:defRPr i="1" sz="20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НВА,  исполнительный директор 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556254" y="5955541"/>
            <a:ext cx="2410167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1" sz="20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lvl1pPr>
          </a:lstStyle>
          <a:p>
            <a:pPr/>
            <a:r>
              <a:t>21 сентября 2023 г.</a:t>
            </a:r>
          </a:p>
        </p:txBody>
      </p:sp>
      <p:pic>
        <p:nvPicPr>
          <p:cNvPr id="9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02732" y="194572"/>
            <a:ext cx="3318759" cy="5112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78915" y="82098"/>
            <a:ext cx="2799120" cy="1248696"/>
          </a:xfrm>
          <a:prstGeom prst="rect">
            <a:avLst/>
          </a:prstGeom>
          <a:ln w="12700">
            <a:miter lim="400000"/>
          </a:ln>
        </p:spPr>
      </p:pic>
      <p:sp>
        <p:nvSpPr>
          <p:cNvPr id="422" name="TextBox 6"/>
          <p:cNvSpPr txBox="1"/>
          <p:nvPr/>
        </p:nvSpPr>
        <p:spPr>
          <a:xfrm>
            <a:off x="802340" y="155910"/>
            <a:ext cx="11343941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Меры государственные поддержки </a:t>
            </a:r>
          </a:p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производителей ВЛП в РФ</a:t>
            </a:r>
          </a:p>
        </p:txBody>
      </p:sp>
      <p:sp>
        <p:nvSpPr>
          <p:cNvPr id="423" name="Номер слайда 14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435" name="Схема 19"/>
          <p:cNvGrpSpPr/>
          <p:nvPr/>
        </p:nvGrpSpPr>
        <p:grpSpPr>
          <a:xfrm>
            <a:off x="437123" y="1685285"/>
            <a:ext cx="3410790" cy="4573738"/>
            <a:chOff x="0" y="0"/>
            <a:chExt cx="3410789" cy="4573736"/>
          </a:xfrm>
        </p:grpSpPr>
        <p:grpSp>
          <p:nvGrpSpPr>
            <p:cNvPr id="426" name="Сгруппировать"/>
            <p:cNvGrpSpPr/>
            <p:nvPr/>
          </p:nvGrpSpPr>
          <p:grpSpPr>
            <a:xfrm>
              <a:off x="0" y="0"/>
              <a:ext cx="3211441" cy="915517"/>
              <a:chOff x="0" y="0"/>
              <a:chExt cx="3211440" cy="915516"/>
            </a:xfrm>
          </p:grpSpPr>
          <p:sp>
            <p:nvSpPr>
              <p:cNvPr id="424" name="Сквиркл"/>
              <p:cNvSpPr/>
              <p:nvPr/>
            </p:nvSpPr>
            <p:spPr>
              <a:xfrm>
                <a:off x="0" y="0"/>
                <a:ext cx="3211441" cy="915517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5" name="Нематериальные меры поддержки"/>
              <p:cNvSpPr txBox="1"/>
              <p:nvPr/>
            </p:nvSpPr>
            <p:spPr>
              <a:xfrm>
                <a:off x="39515" y="168024"/>
                <a:ext cx="3132410" cy="5794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algn="ctr" defTabSz="889000">
                  <a:lnSpc>
                    <a:spcPct val="90000"/>
                  </a:lnSpc>
                  <a:spcBef>
                    <a:spcPts val="800"/>
                  </a:spcBef>
                  <a:defRPr b="1" sz="20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Нематериальные меры поддержки</a:t>
                </a:r>
              </a:p>
            </p:txBody>
          </p:sp>
        </p:grpSp>
        <p:sp>
          <p:nvSpPr>
            <p:cNvPr id="427" name="Линия"/>
            <p:cNvSpPr/>
            <p:nvPr/>
          </p:nvSpPr>
          <p:spPr>
            <a:xfrm>
              <a:off x="321144" y="915518"/>
              <a:ext cx="321145" cy="89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365A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30" name="Сгруппировать"/>
            <p:cNvGrpSpPr/>
            <p:nvPr/>
          </p:nvGrpSpPr>
          <p:grpSpPr>
            <a:xfrm>
              <a:off x="642287" y="1272684"/>
              <a:ext cx="2733233" cy="1080372"/>
              <a:chOff x="0" y="0"/>
              <a:chExt cx="2733231" cy="1080370"/>
            </a:xfrm>
          </p:grpSpPr>
          <p:sp>
            <p:nvSpPr>
              <p:cNvPr id="428" name="Сквиркл"/>
              <p:cNvSpPr/>
              <p:nvPr/>
            </p:nvSpPr>
            <p:spPr>
              <a:xfrm>
                <a:off x="0" y="0"/>
                <a:ext cx="2733232" cy="1080371"/>
              </a:xfrm>
              <a:prstGeom prst="roundRect">
                <a:avLst>
                  <a:gd name="adj" fmla="val 10000"/>
                </a:avLst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</a:pPr>
              </a:p>
            </p:txBody>
          </p:sp>
          <p:sp>
            <p:nvSpPr>
              <p:cNvPr id="429" name="Постановление Правительства РФ № 353 от 12 марта 2022 г."/>
              <p:cNvSpPr txBox="1"/>
              <p:nvPr/>
            </p:nvSpPr>
            <p:spPr>
              <a:xfrm>
                <a:off x="43073" y="128566"/>
                <a:ext cx="2647086" cy="8232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2859" tIns="22859" rIns="22859" bIns="22859" numCol="1" anchor="ctr">
                <a:spAutoFit/>
              </a:bodyPr>
              <a:lstStyle>
                <a:lvl1pPr algn="ctr"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solidFill>
                      <a:srgbClr val="2F5597"/>
                    </a:solidFill>
                  </a:defRPr>
                </a:lvl1pPr>
              </a:lstStyle>
              <a:p>
                <a:pPr/>
                <a:r>
                  <a:t>Постановление Правительства РФ № 353 от 12 марта 2022 г.</a:t>
                </a:r>
              </a:p>
            </p:txBody>
          </p:sp>
        </p:grpSp>
        <p:sp>
          <p:nvSpPr>
            <p:cNvPr id="431" name="Линия"/>
            <p:cNvSpPr/>
            <p:nvPr/>
          </p:nvSpPr>
          <p:spPr>
            <a:xfrm>
              <a:off x="321144" y="915518"/>
              <a:ext cx="321145" cy="261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365A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34" name="Сгруппировать"/>
            <p:cNvGrpSpPr/>
            <p:nvPr/>
          </p:nvGrpSpPr>
          <p:grpSpPr>
            <a:xfrm>
              <a:off x="642287" y="2478500"/>
              <a:ext cx="2768503" cy="2095237"/>
              <a:chOff x="0" y="0"/>
              <a:chExt cx="2768501" cy="2095236"/>
            </a:xfrm>
          </p:grpSpPr>
          <p:sp>
            <p:nvSpPr>
              <p:cNvPr id="432" name="Сквиркл"/>
              <p:cNvSpPr/>
              <p:nvPr/>
            </p:nvSpPr>
            <p:spPr>
              <a:xfrm>
                <a:off x="0" y="231721"/>
                <a:ext cx="2768502" cy="1631794"/>
              </a:xfrm>
              <a:prstGeom prst="roundRect">
                <a:avLst>
                  <a:gd name="adj" fmla="val 10000"/>
                </a:avLst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ts val="700"/>
                  </a:spcBef>
                </a:pPr>
              </a:p>
            </p:txBody>
          </p:sp>
          <p:sp>
            <p:nvSpPr>
              <p:cNvPr id="433" name="Приказ РосСтандарта № 1555-ст от 22 декабря 2022 года (о выделении производителей ВЛП в отдельную отрасль за счет кодов ОКВЭД)"/>
              <p:cNvSpPr txBox="1"/>
              <p:nvPr/>
            </p:nvSpPr>
            <p:spPr>
              <a:xfrm>
                <a:off x="57953" y="0"/>
                <a:ext cx="2652595" cy="20952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0320" tIns="20320" rIns="20320" bIns="20320" numCol="1" anchor="ctr">
                <a:sp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ts val="700"/>
                  </a:spcBef>
                  <a:defRPr b="1" sz="1600">
                    <a:solidFill>
                      <a:srgbClr val="2F5597"/>
                    </a:solidFill>
                  </a:defRPr>
                </a:pPr>
              </a:p>
              <a:p>
                <a:pPr algn="ctr" defTabSz="711200">
                  <a:lnSpc>
                    <a:spcPct val="90000"/>
                  </a:lnSpc>
                  <a:spcBef>
                    <a:spcPts val="600"/>
                  </a:spcBef>
                  <a:defRPr b="1" sz="1600">
                    <a:solidFill>
                      <a:srgbClr val="2F5597"/>
                    </a:solidFill>
                  </a:defRPr>
                </a:pPr>
                <a:r>
                  <a:t>Приказ РосСтандарта № 1555-ст от 22 декабря 2022 года (о выделении производителей ВЛП в отдельную отрасль за счет кодов ОКВЭД)</a:t>
                </a:r>
              </a:p>
            </p:txBody>
          </p:sp>
        </p:grpSp>
      </p:grpSp>
      <p:sp>
        <p:nvSpPr>
          <p:cNvPr id="436" name="Стрелка: вправо 20"/>
          <p:cNvSpPr/>
          <p:nvPr/>
        </p:nvSpPr>
        <p:spPr>
          <a:xfrm>
            <a:off x="3549667" y="3968362"/>
            <a:ext cx="841248" cy="48463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rgbClr val="1D305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39" name="Прямоугольник: скругленные углы 21"/>
          <p:cNvGrpSpPr/>
          <p:nvPr/>
        </p:nvGrpSpPr>
        <p:grpSpPr>
          <a:xfrm>
            <a:off x="4802392" y="2048303"/>
            <a:ext cx="4109422" cy="1005841"/>
            <a:chOff x="0" y="0"/>
            <a:chExt cx="4109420" cy="1005839"/>
          </a:xfrm>
        </p:grpSpPr>
        <p:sp>
          <p:nvSpPr>
            <p:cNvPr id="437" name="Сквиркл"/>
            <p:cNvSpPr/>
            <p:nvPr/>
          </p:nvSpPr>
          <p:spPr>
            <a:xfrm>
              <a:off x="0" y="2364"/>
              <a:ext cx="4109421" cy="1001112"/>
            </a:xfrm>
            <a:prstGeom prst="roundRect">
              <a:avLst>
                <a:gd name="adj" fmla="val 16667"/>
              </a:avLst>
            </a:prstGeom>
            <a:solidFill>
              <a:srgbClr val="2F5597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8" name="Сокращение сроков регистрации отечественного ВЛП"/>
            <p:cNvSpPr txBox="1"/>
            <p:nvPr/>
          </p:nvSpPr>
          <p:spPr>
            <a:xfrm>
              <a:off x="100940" y="0"/>
              <a:ext cx="3907540" cy="1005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  <a:latin typeface="Unbounded-Regular"/>
                  <a:ea typeface="Unbounded-Regular"/>
                  <a:cs typeface="Unbounded-Regular"/>
                  <a:sym typeface="Unbounded-Regular"/>
                </a:defRPr>
              </a:lvl1pPr>
            </a:lstStyle>
            <a:p>
              <a:pPr/>
              <a:r>
                <a:t>Сокращение сроков регистрации отечественного ВЛП</a:t>
              </a:r>
            </a:p>
          </p:txBody>
        </p:sp>
      </p:grpSp>
      <p:grpSp>
        <p:nvGrpSpPr>
          <p:cNvPr id="442" name="Прямоугольник: скругленные углы 22"/>
          <p:cNvGrpSpPr/>
          <p:nvPr/>
        </p:nvGrpSpPr>
        <p:grpSpPr>
          <a:xfrm>
            <a:off x="4802392" y="3064199"/>
            <a:ext cx="4109422" cy="1005841"/>
            <a:chOff x="0" y="0"/>
            <a:chExt cx="4109420" cy="1005839"/>
          </a:xfrm>
        </p:grpSpPr>
        <p:sp>
          <p:nvSpPr>
            <p:cNvPr id="440" name="Сквиркл"/>
            <p:cNvSpPr/>
            <p:nvPr/>
          </p:nvSpPr>
          <p:spPr>
            <a:xfrm>
              <a:off x="0" y="101676"/>
              <a:ext cx="4109421" cy="802488"/>
            </a:xfrm>
            <a:prstGeom prst="roundRect">
              <a:avLst>
                <a:gd name="adj" fmla="val 16667"/>
              </a:avLst>
            </a:prstGeom>
            <a:solidFill>
              <a:srgbClr val="2F5597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1" name="Отсрочка в предоставлении ряда документов на 12 месяцев"/>
            <p:cNvSpPr txBox="1"/>
            <p:nvPr/>
          </p:nvSpPr>
          <p:spPr>
            <a:xfrm>
              <a:off x="91243" y="0"/>
              <a:ext cx="3926934" cy="1005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  <a:latin typeface="Unbounded-Regular"/>
                  <a:ea typeface="Unbounded-Regular"/>
                  <a:cs typeface="Unbounded-Regular"/>
                  <a:sym typeface="Unbounded-Regular"/>
                </a:defRPr>
              </a:lvl1pPr>
            </a:lstStyle>
            <a:p>
              <a:pPr/>
              <a:r>
                <a:t>Отсрочка в предоставлении ряда документов на 12 месяцев</a:t>
              </a:r>
            </a:p>
          </p:txBody>
        </p:sp>
      </p:grpSp>
      <p:sp>
        <p:nvSpPr>
          <p:cNvPr id="443" name="Стрелка: вниз 23"/>
          <p:cNvSpPr/>
          <p:nvPr/>
        </p:nvSpPr>
        <p:spPr>
          <a:xfrm>
            <a:off x="6649970" y="4087181"/>
            <a:ext cx="414265" cy="39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1D305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46" name="Прямоугольник: скругленные углы 24"/>
          <p:cNvGrpSpPr/>
          <p:nvPr/>
        </p:nvGrpSpPr>
        <p:grpSpPr>
          <a:xfrm>
            <a:off x="4802392" y="4580232"/>
            <a:ext cx="4109422" cy="1024805"/>
            <a:chOff x="0" y="0"/>
            <a:chExt cx="4109420" cy="1024804"/>
          </a:xfrm>
        </p:grpSpPr>
        <p:sp>
          <p:nvSpPr>
            <p:cNvPr id="444" name="Сквиркл"/>
            <p:cNvSpPr/>
            <p:nvPr/>
          </p:nvSpPr>
          <p:spPr>
            <a:xfrm>
              <a:off x="0" y="0"/>
              <a:ext cx="4109421" cy="1024805"/>
            </a:xfrm>
            <a:prstGeom prst="roundRect">
              <a:avLst>
                <a:gd name="adj" fmla="val 16667"/>
              </a:avLst>
            </a:prstGeom>
            <a:solidFill>
              <a:srgbClr val="2F5597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5" name="Рост количества регистрируемых препаратов"/>
            <p:cNvSpPr txBox="1"/>
            <p:nvPr/>
          </p:nvSpPr>
          <p:spPr>
            <a:xfrm>
              <a:off x="102096" y="161882"/>
              <a:ext cx="3905228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  <a:latin typeface="Unbounded-Regular"/>
                  <a:ea typeface="Unbounded-Regular"/>
                  <a:cs typeface="Unbounded-Regular"/>
                  <a:sym typeface="Unbounded-Regular"/>
                </a:defRPr>
              </a:lvl1pPr>
            </a:lstStyle>
            <a:p>
              <a:pPr/>
              <a:r>
                <a:t>Рост количества регистрируемых препаратов</a:t>
              </a:r>
            </a:p>
          </p:txBody>
        </p:sp>
      </p:grpSp>
      <p:sp>
        <p:nvSpPr>
          <p:cNvPr id="447" name="Прямоугольник: скругленные углы 25"/>
          <p:cNvSpPr/>
          <p:nvPr/>
        </p:nvSpPr>
        <p:spPr>
          <a:xfrm>
            <a:off x="4520855" y="1673176"/>
            <a:ext cx="4658062" cy="4366235"/>
          </a:xfrm>
          <a:prstGeom prst="roundRect">
            <a:avLst>
              <a:gd name="adj" fmla="val 16667"/>
            </a:avLst>
          </a:prstGeom>
          <a:ln w="12700">
            <a:solidFill>
              <a:srgbClr val="1D305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50" name="Прямоугольник: скругленные углы 26"/>
          <p:cNvGrpSpPr/>
          <p:nvPr/>
        </p:nvGrpSpPr>
        <p:grpSpPr>
          <a:xfrm>
            <a:off x="9982199" y="2374275"/>
            <a:ext cx="1754394" cy="2870825"/>
            <a:chOff x="0" y="0"/>
            <a:chExt cx="1754392" cy="2870823"/>
          </a:xfrm>
        </p:grpSpPr>
        <p:sp>
          <p:nvSpPr>
            <p:cNvPr id="448" name="Сквиркл"/>
            <p:cNvSpPr/>
            <p:nvPr/>
          </p:nvSpPr>
          <p:spPr>
            <a:xfrm>
              <a:off x="0" y="0"/>
              <a:ext cx="1754393" cy="28708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9" name="Финансовые меры поддержки - общие, как и для других отраслей деятельности"/>
            <p:cNvSpPr txBox="1"/>
            <p:nvPr/>
          </p:nvSpPr>
          <p:spPr>
            <a:xfrm>
              <a:off x="137711" y="392568"/>
              <a:ext cx="1478970" cy="20856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Финансовые меры поддержки - общие, как и для других отраслей деятельности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2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81249" y="175430"/>
            <a:ext cx="2799120" cy="1248696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TextBox 6"/>
          <p:cNvSpPr txBox="1"/>
          <p:nvPr/>
        </p:nvSpPr>
        <p:spPr>
          <a:xfrm>
            <a:off x="576877" y="184234"/>
            <a:ext cx="6177597" cy="172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Портфель предприятий НВА:</a:t>
            </a:r>
          </a:p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текущий и на перспективу</a:t>
            </a:r>
          </a:p>
        </p:txBody>
      </p:sp>
      <p:sp>
        <p:nvSpPr>
          <p:cNvPr id="454" name="Номер слайда 7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455" name="Таблица 4"/>
          <p:cNvGraphicFramePr/>
          <p:nvPr/>
        </p:nvGraphicFramePr>
        <p:xfrm>
          <a:off x="713590" y="1956673"/>
          <a:ext cx="10640210" cy="439967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2872097"/>
                <a:gridCol w="2817576"/>
                <a:gridCol w="2303190"/>
                <a:gridCol w="2647346"/>
              </a:tblGrid>
              <a:tr h="620198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Логотип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Название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Количество зарегистрированных препаратов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Препараты, планируемые к регистрации (прирост портфеля, %)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6102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ГК ВИК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250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40 (16%)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6102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ГК АВЗ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430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40 (9%)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6102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Нита-Фарм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81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11 (13%)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6102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Апиценна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55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8 (14%)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6102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Ветбиохим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99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4 (4%)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72835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Авивак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30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5 (16%)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pic>
        <p:nvPicPr>
          <p:cNvPr id="456" name="Рисунок 12" descr="Рисунок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24383" y="2625823"/>
            <a:ext cx="537904" cy="5311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7" name="Рисунок 13" descr="Рисунок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53070" y="3353496"/>
            <a:ext cx="920577" cy="34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458" name="Рисунок 14" descr="Рисунок 1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81115" y="3897491"/>
            <a:ext cx="1643265" cy="436617"/>
          </a:xfrm>
          <a:prstGeom prst="rect">
            <a:avLst/>
          </a:prstGeom>
          <a:ln w="12700">
            <a:miter lim="400000"/>
          </a:ln>
        </p:spPr>
      </p:pic>
      <p:pic>
        <p:nvPicPr>
          <p:cNvPr id="459" name="Рисунок 15" descr="Рисунок 15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542079" y="4553825"/>
            <a:ext cx="1432079" cy="3829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60" name="Рисунок 16" descr="Рисунок 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653070" y="5156449"/>
            <a:ext cx="1465171" cy="308458"/>
          </a:xfrm>
          <a:prstGeom prst="rect">
            <a:avLst/>
          </a:prstGeom>
          <a:ln w="12700">
            <a:miter lim="400000"/>
          </a:ln>
        </p:spPr>
      </p:pic>
      <p:pic>
        <p:nvPicPr>
          <p:cNvPr id="461" name="Рисунок 17" descr="Рисунок 17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849651" y="5717926"/>
            <a:ext cx="495517" cy="5693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TextBox 6"/>
          <p:cNvSpPr txBox="1"/>
          <p:nvPr/>
        </p:nvSpPr>
        <p:spPr>
          <a:xfrm>
            <a:off x="596790" y="471616"/>
            <a:ext cx="7472818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7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ОБРАТНАЯ СВЯЗЬ ПОТРЕБИТЕЛЕЙ </a:t>
            </a:r>
          </a:p>
          <a:p>
            <a:pPr>
              <a:defRPr b="1" sz="27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С ПРОИЗВОДИТЕЛЯМИ ВЛП</a:t>
            </a:r>
          </a:p>
        </p:txBody>
      </p:sp>
      <p:sp>
        <p:nvSpPr>
          <p:cNvPr id="464" name="Номер слайда 7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475" name="Схема 3"/>
          <p:cNvGrpSpPr/>
          <p:nvPr/>
        </p:nvGrpSpPr>
        <p:grpSpPr>
          <a:xfrm>
            <a:off x="6947232" y="2490510"/>
            <a:ext cx="4315995" cy="3492476"/>
            <a:chOff x="297769" y="0"/>
            <a:chExt cx="4315994" cy="3492474"/>
          </a:xfrm>
        </p:grpSpPr>
        <p:sp>
          <p:nvSpPr>
            <p:cNvPr id="465" name="Треугольник"/>
            <p:cNvSpPr/>
            <p:nvPr/>
          </p:nvSpPr>
          <p:spPr>
            <a:xfrm>
              <a:off x="297769" y="0"/>
              <a:ext cx="3849632" cy="3470982"/>
            </a:xfrm>
            <a:prstGeom prst="triangle">
              <a:avLst/>
            </a:prstGeom>
            <a:solidFill>
              <a:srgbClr val="1F3E91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68" name="Сгруппировать"/>
            <p:cNvGrpSpPr/>
            <p:nvPr/>
          </p:nvGrpSpPr>
          <p:grpSpPr>
            <a:xfrm>
              <a:off x="2338743" y="551350"/>
              <a:ext cx="2256138" cy="774285"/>
              <a:chOff x="0" y="0"/>
              <a:chExt cx="2256137" cy="774283"/>
            </a:xfrm>
          </p:grpSpPr>
          <p:sp>
            <p:nvSpPr>
              <p:cNvPr id="466" name="Сквиркл"/>
              <p:cNvSpPr/>
              <p:nvPr/>
            </p:nvSpPr>
            <p:spPr>
              <a:xfrm>
                <a:off x="0" y="0"/>
                <a:ext cx="2256138" cy="774284"/>
              </a:xfrm>
              <a:prstGeom prst="roundRect">
                <a:avLst>
                  <a:gd name="adj" fmla="val 16667"/>
                </a:avLst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</a:pPr>
              </a:p>
            </p:txBody>
          </p:sp>
          <p:sp>
            <p:nvSpPr>
              <p:cNvPr id="467" name="Первые 2 серии  препарата после получения РУ"/>
              <p:cNvSpPr txBox="1"/>
              <p:nvPr/>
            </p:nvSpPr>
            <p:spPr>
              <a:xfrm>
                <a:off x="37796" y="29457"/>
                <a:ext cx="2180544" cy="7153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b="1" sz="1400"/>
                </a:lvl1pPr>
              </a:lstStyle>
              <a:p>
                <a:pPr/>
                <a:r>
                  <a:t>Первые 2 серии  препарата после получения РУ</a:t>
                </a:r>
              </a:p>
            </p:txBody>
          </p:sp>
        </p:grpSp>
        <p:grpSp>
          <p:nvGrpSpPr>
            <p:cNvPr id="471" name="Сгруппировать"/>
            <p:cNvGrpSpPr/>
            <p:nvPr/>
          </p:nvGrpSpPr>
          <p:grpSpPr>
            <a:xfrm>
              <a:off x="2338743" y="1470353"/>
              <a:ext cx="2256138" cy="836797"/>
              <a:chOff x="0" y="0"/>
              <a:chExt cx="2256137" cy="836796"/>
            </a:xfrm>
          </p:grpSpPr>
          <p:sp>
            <p:nvSpPr>
              <p:cNvPr id="469" name="Сквиркл"/>
              <p:cNvSpPr/>
              <p:nvPr/>
            </p:nvSpPr>
            <p:spPr>
              <a:xfrm>
                <a:off x="0" y="0"/>
                <a:ext cx="2256138" cy="836797"/>
              </a:xfrm>
              <a:prstGeom prst="roundRect">
                <a:avLst>
                  <a:gd name="adj" fmla="val 16667"/>
                </a:avLst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</a:pPr>
              </a:p>
            </p:txBody>
          </p:sp>
          <p:sp>
            <p:nvSpPr>
              <p:cNvPr id="470" name="1 серия для каждого препарата в течение года"/>
              <p:cNvSpPr txBox="1"/>
              <p:nvPr/>
            </p:nvSpPr>
            <p:spPr>
              <a:xfrm>
                <a:off x="40849" y="165546"/>
                <a:ext cx="2174440" cy="5057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b="1" sz="1400"/>
                </a:lvl1pPr>
              </a:lstStyle>
              <a:p>
                <a:pPr/>
                <a:r>
                  <a:t>1 серия для каждого препарата в течение года</a:t>
                </a:r>
              </a:p>
            </p:txBody>
          </p:sp>
        </p:grpSp>
        <p:grpSp>
          <p:nvGrpSpPr>
            <p:cNvPr id="474" name="Сгруппировать"/>
            <p:cNvGrpSpPr/>
            <p:nvPr/>
          </p:nvGrpSpPr>
          <p:grpSpPr>
            <a:xfrm>
              <a:off x="2357627" y="2531480"/>
              <a:ext cx="2256138" cy="960995"/>
              <a:chOff x="0" y="0"/>
              <a:chExt cx="2256137" cy="960993"/>
            </a:xfrm>
          </p:grpSpPr>
          <p:sp>
            <p:nvSpPr>
              <p:cNvPr id="472" name="Сквиркл"/>
              <p:cNvSpPr/>
              <p:nvPr/>
            </p:nvSpPr>
            <p:spPr>
              <a:xfrm>
                <a:off x="0" y="108217"/>
                <a:ext cx="2256138" cy="744560"/>
              </a:xfrm>
              <a:prstGeom prst="roundRect">
                <a:avLst>
                  <a:gd name="adj" fmla="val 16667"/>
                </a:avLst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700"/>
                  </a:spcBef>
                </a:pPr>
              </a:p>
            </p:txBody>
          </p:sp>
          <p:sp>
            <p:nvSpPr>
              <p:cNvPr id="473" name="Выборочный государственный контроль"/>
              <p:cNvSpPr txBox="1"/>
              <p:nvPr/>
            </p:nvSpPr>
            <p:spPr>
              <a:xfrm>
                <a:off x="36346" y="0"/>
                <a:ext cx="2183446" cy="9609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76200" tIns="76200" rIns="76200" bIns="76200" numCol="1" anchor="ctr">
                <a:spAutoFit/>
              </a:bodyPr>
              <a:lstStyle>
                <a:lvl1pPr algn="ctr" defTabSz="889000">
                  <a:lnSpc>
                    <a:spcPct val="90000"/>
                  </a:lnSpc>
                  <a:spcBef>
                    <a:spcPts val="800"/>
                  </a:spcBef>
                  <a:defRPr b="1" sz="2000"/>
                </a:lvl1pPr>
              </a:lstStyle>
              <a:p>
                <a:pPr/>
                <a:r>
                  <a:t>Выборочный государственный контроль</a:t>
                </a:r>
              </a:p>
            </p:txBody>
          </p:sp>
        </p:grpSp>
      </p:grpSp>
      <p:sp>
        <p:nvSpPr>
          <p:cNvPr id="476" name="TextBox 8"/>
          <p:cNvSpPr txBox="1"/>
          <p:nvPr/>
        </p:nvSpPr>
        <p:spPr>
          <a:xfrm>
            <a:off x="7897614" y="4826675"/>
            <a:ext cx="1815315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>
                <a:solidFill>
                  <a:srgbClr val="FFFFFF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Государственный контроль </a:t>
            </a:r>
          </a:p>
          <a:p>
            <a:pPr>
              <a:defRPr b="1" sz="1400">
                <a:solidFill>
                  <a:srgbClr val="FFFFFF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качества</a:t>
            </a:r>
          </a:p>
        </p:txBody>
      </p:sp>
      <p:sp>
        <p:nvSpPr>
          <p:cNvPr id="477" name="TextBox 10"/>
          <p:cNvSpPr txBox="1"/>
          <p:nvPr/>
        </p:nvSpPr>
        <p:spPr>
          <a:xfrm>
            <a:off x="596791" y="1623654"/>
            <a:ext cx="6881743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r>
              <a:t>Фармаконадзор  – мониторинг эффективности и безопасности лекарственных препаратов, направленный на выявление, оценку, понимание и предотвращение нежелательных последствий </a:t>
            </a:r>
          </a:p>
        </p:txBody>
      </p:sp>
      <p:grpSp>
        <p:nvGrpSpPr>
          <p:cNvPr id="480" name="Группа 1"/>
          <p:cNvGrpSpPr/>
          <p:nvPr/>
        </p:nvGrpSpPr>
        <p:grpSpPr>
          <a:xfrm>
            <a:off x="650439" y="2947093"/>
            <a:ext cx="2519391" cy="712947"/>
            <a:chOff x="0" y="0"/>
            <a:chExt cx="2519389" cy="712946"/>
          </a:xfrm>
        </p:grpSpPr>
        <p:sp>
          <p:nvSpPr>
            <p:cNvPr id="478" name="Прямоугольник 2"/>
            <p:cNvSpPr/>
            <p:nvPr/>
          </p:nvSpPr>
          <p:spPr>
            <a:xfrm>
              <a:off x="0" y="0"/>
              <a:ext cx="2519390" cy="712947"/>
            </a:xfrm>
            <a:prstGeom prst="rect">
              <a:avLst/>
            </a:prstGeom>
            <a:solidFill>
              <a:srgbClr val="1F3E91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9" name="TextBox 4"/>
            <p:cNvSpPr txBox="1"/>
            <p:nvPr/>
          </p:nvSpPr>
          <p:spPr>
            <a:xfrm>
              <a:off x="73151" y="113906"/>
              <a:ext cx="2373087" cy="5633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7535" tIns="97535" rIns="97535" bIns="97535" numCol="1" anchor="ctr">
              <a:spAutoFit/>
            </a:bodyPr>
            <a:lstStyle>
              <a:lvl1pPr algn="ctr" defTabSz="1066800">
                <a:lnSpc>
                  <a:spcPct val="90000"/>
                </a:lnSpc>
                <a:spcBef>
                  <a:spcPts val="1000"/>
                </a:spcBef>
                <a:defRPr b="1" sz="2400">
                  <a:solidFill>
                    <a:srgbClr val="FFFFFF"/>
                  </a:solidFill>
                  <a:latin typeface="Museo Sans Cyrl 300"/>
                  <a:ea typeface="Museo Sans Cyrl 300"/>
                  <a:cs typeface="Museo Sans Cyrl 300"/>
                  <a:sym typeface="Museo Sans Cyrl 300"/>
                </a:defRPr>
              </a:lvl1pPr>
            </a:lstStyle>
            <a:p>
              <a:pPr/>
              <a:r>
                <a:t>Регулятор</a:t>
              </a:r>
            </a:p>
          </p:txBody>
        </p:sp>
      </p:grpSp>
      <p:grpSp>
        <p:nvGrpSpPr>
          <p:cNvPr id="483" name="Группа 5"/>
          <p:cNvGrpSpPr/>
          <p:nvPr/>
        </p:nvGrpSpPr>
        <p:grpSpPr>
          <a:xfrm>
            <a:off x="643648" y="3587686"/>
            <a:ext cx="2573204" cy="2405579"/>
            <a:chOff x="0" y="0"/>
            <a:chExt cx="2573203" cy="2405577"/>
          </a:xfrm>
        </p:grpSpPr>
        <p:sp>
          <p:nvSpPr>
            <p:cNvPr id="481" name="Прямоугольник 9"/>
            <p:cNvSpPr/>
            <p:nvPr/>
          </p:nvSpPr>
          <p:spPr>
            <a:xfrm>
              <a:off x="0" y="31800"/>
              <a:ext cx="2526181" cy="2373778"/>
            </a:xfrm>
            <a:prstGeom prst="rect">
              <a:avLst/>
            </a:prstGeom>
            <a:solidFill>
              <a:srgbClr val="CDD4EA">
                <a:alpha val="90000"/>
              </a:srgbClr>
            </a:solidFill>
            <a:ln w="12700" cap="flat">
              <a:solidFill>
                <a:srgbClr val="CDD4EA">
                  <a:alpha val="90000"/>
                </a:srgbClr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2" name="TextBox 12"/>
            <p:cNvSpPr txBox="1"/>
            <p:nvPr/>
          </p:nvSpPr>
          <p:spPr>
            <a:xfrm>
              <a:off x="82583" y="0"/>
              <a:ext cx="2490621" cy="19766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6679" tIns="106679" rIns="106679" bIns="106679" numCol="1" anchor="t">
              <a:spAutoFit/>
            </a:bodyPr>
            <a:lstStyle/>
            <a:p>
              <a:pPr lvl="1" marL="228600" indent="-228600" defTabSz="889000">
                <a:lnSpc>
                  <a:spcPct val="90000"/>
                </a:lnSpc>
                <a:spcBef>
                  <a:spcPts val="300"/>
                </a:spcBef>
                <a:buSzPct val="100000"/>
                <a:buChar char="•"/>
                <a:defRPr sz="2000">
                  <a:solidFill>
                    <a:srgbClr val="1F3E91"/>
                  </a:solidFill>
                  <a:latin typeface="Museo Sans Cyrl 300"/>
                  <a:ea typeface="Museo Sans Cyrl 300"/>
                  <a:cs typeface="Museo Sans Cyrl 300"/>
                  <a:sym typeface="Museo Sans Cyrl 300"/>
                </a:defRPr>
              </a:pPr>
            </a:p>
            <a:p>
              <a:pPr lvl="1" marL="228600" indent="-228600" defTabSz="889000">
                <a:lnSpc>
                  <a:spcPct val="90000"/>
                </a:lnSpc>
                <a:spcBef>
                  <a:spcPts val="300"/>
                </a:spcBef>
                <a:buSzPct val="100000"/>
                <a:buChar char="•"/>
                <a:defRPr sz="2000">
                  <a:solidFill>
                    <a:srgbClr val="1F3E91"/>
                  </a:solidFill>
                  <a:latin typeface="Museo Sans Cyrl 300"/>
                  <a:ea typeface="Museo Sans Cyrl 300"/>
                  <a:cs typeface="Museo Sans Cyrl 300"/>
                  <a:sym typeface="Museo Sans Cyrl 300"/>
                </a:defRPr>
              </a:pPr>
              <a:r>
                <a:t>Россельхознадзор</a:t>
              </a:r>
            </a:p>
            <a:p>
              <a:pPr lvl="1" marL="228600" indent="-228600" defTabSz="889000">
                <a:lnSpc>
                  <a:spcPct val="90000"/>
                </a:lnSpc>
                <a:spcBef>
                  <a:spcPts val="300"/>
                </a:spcBef>
                <a:buSzPct val="100000"/>
                <a:buChar char="•"/>
                <a:defRPr sz="2000">
                  <a:solidFill>
                    <a:srgbClr val="1F3E91"/>
                  </a:solidFill>
                  <a:latin typeface="Museo Sans Cyrl 300"/>
                  <a:ea typeface="Museo Sans Cyrl 300"/>
                  <a:cs typeface="Museo Sans Cyrl 300"/>
                  <a:sym typeface="Museo Sans Cyrl 300"/>
                </a:defRPr>
              </a:pPr>
              <a:r>
                <a:t>Министерство сельского хозяйства РФ</a:t>
              </a:r>
            </a:p>
          </p:txBody>
        </p:sp>
      </p:grpSp>
      <p:grpSp>
        <p:nvGrpSpPr>
          <p:cNvPr id="486" name="Группа 13"/>
          <p:cNvGrpSpPr/>
          <p:nvPr/>
        </p:nvGrpSpPr>
        <p:grpSpPr>
          <a:xfrm>
            <a:off x="3870428" y="2902578"/>
            <a:ext cx="2083326" cy="894843"/>
            <a:chOff x="0" y="0"/>
            <a:chExt cx="2083324" cy="894841"/>
          </a:xfrm>
        </p:grpSpPr>
        <p:sp>
          <p:nvSpPr>
            <p:cNvPr id="484" name="Прямоугольник 14"/>
            <p:cNvSpPr/>
            <p:nvPr/>
          </p:nvSpPr>
          <p:spPr>
            <a:xfrm>
              <a:off x="0" y="44515"/>
              <a:ext cx="2083325" cy="640593"/>
            </a:xfrm>
            <a:prstGeom prst="rect">
              <a:avLst/>
            </a:prstGeom>
            <a:solidFill>
              <a:srgbClr val="1F3E91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5" name="TextBox 15"/>
            <p:cNvSpPr txBox="1"/>
            <p:nvPr/>
          </p:nvSpPr>
          <p:spPr>
            <a:xfrm>
              <a:off x="73151" y="0"/>
              <a:ext cx="1937022" cy="8948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7535" tIns="97535" rIns="97535" bIns="97535" numCol="1" anchor="ctr">
              <a:spAutoFit/>
            </a:bodyPr>
            <a:lstStyle>
              <a:lvl1pPr algn="ctr" defTabSz="1066800">
                <a:lnSpc>
                  <a:spcPct val="90000"/>
                </a:lnSpc>
                <a:spcBef>
                  <a:spcPts val="1000"/>
                </a:spcBef>
                <a:defRPr b="1" sz="2400">
                  <a:solidFill>
                    <a:srgbClr val="FFFFFF"/>
                  </a:solidFill>
                  <a:latin typeface="Museo Sans Cyrl 300"/>
                  <a:ea typeface="Museo Sans Cyrl 300"/>
                  <a:cs typeface="Museo Sans Cyrl 300"/>
                  <a:sym typeface="Museo Sans Cyrl 300"/>
                </a:defRPr>
              </a:lvl1pPr>
            </a:lstStyle>
            <a:p>
              <a:pPr/>
              <a:r>
                <a:t>Потребители</a:t>
              </a:r>
            </a:p>
          </p:txBody>
        </p:sp>
      </p:grpSp>
      <p:grpSp>
        <p:nvGrpSpPr>
          <p:cNvPr id="489" name="Группа 16"/>
          <p:cNvGrpSpPr/>
          <p:nvPr/>
        </p:nvGrpSpPr>
        <p:grpSpPr>
          <a:xfrm>
            <a:off x="3870430" y="3587686"/>
            <a:ext cx="2083325" cy="2405579"/>
            <a:chOff x="0" y="0"/>
            <a:chExt cx="2083323" cy="2405577"/>
          </a:xfrm>
        </p:grpSpPr>
        <p:sp>
          <p:nvSpPr>
            <p:cNvPr id="487" name="Прямоугольник 17"/>
            <p:cNvSpPr/>
            <p:nvPr/>
          </p:nvSpPr>
          <p:spPr>
            <a:xfrm>
              <a:off x="0" y="0"/>
              <a:ext cx="2083324" cy="2405578"/>
            </a:xfrm>
            <a:prstGeom prst="rect">
              <a:avLst/>
            </a:prstGeom>
            <a:solidFill>
              <a:srgbClr val="CDD4EA">
                <a:alpha val="90000"/>
              </a:srgbClr>
            </a:solidFill>
            <a:ln w="12700" cap="flat">
              <a:solidFill>
                <a:srgbClr val="CDD4EA">
                  <a:alpha val="90000"/>
                </a:srgbClr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8" name="TextBox 18"/>
            <p:cNvSpPr txBox="1"/>
            <p:nvPr/>
          </p:nvSpPr>
          <p:spPr>
            <a:xfrm>
              <a:off x="0" y="0"/>
              <a:ext cx="2047764" cy="19766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6679" tIns="106679" rIns="106679" bIns="106679" numCol="1" anchor="t">
              <a:spAutoFit/>
            </a:bodyPr>
            <a:lstStyle/>
            <a:p>
              <a:pPr lvl="1" marL="228600" indent="-228600" defTabSz="889000">
                <a:lnSpc>
                  <a:spcPct val="90000"/>
                </a:lnSpc>
                <a:spcBef>
                  <a:spcPts val="300"/>
                </a:spcBef>
                <a:buSzPct val="100000"/>
                <a:buChar char="•"/>
                <a:defRPr sz="2000">
                  <a:solidFill>
                    <a:srgbClr val="1F3E91"/>
                  </a:solidFill>
                  <a:latin typeface="Museo Sans Cyrl 300"/>
                  <a:ea typeface="Museo Sans Cyrl 300"/>
                  <a:cs typeface="Museo Sans Cyrl 300"/>
                  <a:sym typeface="Museo Sans Cyrl 300"/>
                </a:defRPr>
              </a:pPr>
            </a:p>
            <a:p>
              <a:pPr lvl="1" marL="228600" indent="-228600" defTabSz="889000">
                <a:lnSpc>
                  <a:spcPct val="90000"/>
                </a:lnSpc>
                <a:spcBef>
                  <a:spcPts val="300"/>
                </a:spcBef>
                <a:buSzPct val="100000"/>
                <a:buChar char="•"/>
                <a:defRPr sz="2000">
                  <a:solidFill>
                    <a:srgbClr val="1F3E91"/>
                  </a:solidFill>
                  <a:latin typeface="Museo Sans Cyrl 300"/>
                  <a:ea typeface="Museo Sans Cyrl 300"/>
                  <a:cs typeface="Museo Sans Cyrl 300"/>
                  <a:sym typeface="Museo Sans Cyrl 300"/>
                </a:defRPr>
              </a:pPr>
              <a:r>
                <a:t>Ветеринарные работники</a:t>
              </a:r>
            </a:p>
            <a:p>
              <a:pPr lvl="1" marL="228600" indent="-228600" defTabSz="889000">
                <a:lnSpc>
                  <a:spcPct val="90000"/>
                </a:lnSpc>
                <a:spcBef>
                  <a:spcPts val="300"/>
                </a:spcBef>
                <a:buSzPct val="100000"/>
                <a:buChar char="•"/>
                <a:defRPr sz="2000">
                  <a:solidFill>
                    <a:srgbClr val="1F3E91"/>
                  </a:solidFill>
                  <a:latin typeface="Museo Sans Cyrl 300"/>
                  <a:ea typeface="Museo Sans Cyrl 300"/>
                  <a:cs typeface="Museo Sans Cyrl 300"/>
                  <a:sym typeface="Museo Sans Cyrl 300"/>
                </a:defRPr>
              </a:pPr>
              <a:r>
                <a:t>Владельцы животных</a:t>
              </a:r>
            </a:p>
          </p:txBody>
        </p:sp>
      </p:grpSp>
      <p:pic>
        <p:nvPicPr>
          <p:cNvPr id="490" name="Рисунок 11" descr="Рисунок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2854" y="136525"/>
            <a:ext cx="2799120" cy="12486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TextBox 6"/>
          <p:cNvSpPr txBox="1"/>
          <p:nvPr/>
        </p:nvSpPr>
        <p:spPr>
          <a:xfrm>
            <a:off x="1770124" y="1754732"/>
            <a:ext cx="865175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r>
              <a:t>Разрешительный порядок в отношение иммунобиологических препаратов</a:t>
            </a:r>
          </a:p>
        </p:txBody>
      </p:sp>
      <p:sp>
        <p:nvSpPr>
          <p:cNvPr id="493" name="Номер слайда 7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94" name="TextBox 8"/>
          <p:cNvSpPr txBox="1"/>
          <p:nvPr/>
        </p:nvSpPr>
        <p:spPr>
          <a:xfrm>
            <a:off x="7897614" y="4826675"/>
            <a:ext cx="1815315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>
                <a:solidFill>
                  <a:srgbClr val="FFFFFF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Государственный контроль </a:t>
            </a:r>
          </a:p>
          <a:p>
            <a:pPr>
              <a:defRPr b="1" sz="1400">
                <a:solidFill>
                  <a:srgbClr val="FFFFFF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качества</a:t>
            </a:r>
          </a:p>
        </p:txBody>
      </p:sp>
      <p:sp>
        <p:nvSpPr>
          <p:cNvPr id="495" name="TextBox 10"/>
          <p:cNvSpPr txBox="1"/>
          <p:nvPr/>
        </p:nvSpPr>
        <p:spPr>
          <a:xfrm>
            <a:off x="1770123" y="2400293"/>
            <a:ext cx="8852157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r>
              <a:t>В отношение химико-фаррмацевтических препаратов  - уведомительный порядок (подача сведение) о введенной в гражданский оборот серии/партии</a:t>
            </a:r>
          </a:p>
        </p:txBody>
      </p:sp>
      <p:grpSp>
        <p:nvGrpSpPr>
          <p:cNvPr id="508" name="Схема 11"/>
          <p:cNvGrpSpPr/>
          <p:nvPr/>
        </p:nvGrpSpPr>
        <p:grpSpPr>
          <a:xfrm>
            <a:off x="863289" y="4554602"/>
            <a:ext cx="10246671" cy="1859107"/>
            <a:chOff x="0" y="0"/>
            <a:chExt cx="10246668" cy="1859106"/>
          </a:xfrm>
        </p:grpSpPr>
        <p:grpSp>
          <p:nvGrpSpPr>
            <p:cNvPr id="498" name="Сгруппировать"/>
            <p:cNvGrpSpPr/>
            <p:nvPr/>
          </p:nvGrpSpPr>
          <p:grpSpPr>
            <a:xfrm>
              <a:off x="0" y="56641"/>
              <a:ext cx="4799668" cy="806401"/>
              <a:chOff x="0" y="0"/>
              <a:chExt cx="4799667" cy="806400"/>
            </a:xfrm>
          </p:grpSpPr>
          <p:sp>
            <p:nvSpPr>
              <p:cNvPr id="496" name="Прямоугольник"/>
              <p:cNvSpPr/>
              <p:nvPr/>
            </p:nvSpPr>
            <p:spPr>
              <a:xfrm>
                <a:off x="0" y="-1"/>
                <a:ext cx="4799668" cy="806402"/>
              </a:xfrm>
              <a:prstGeom prst="rect">
                <a:avLst/>
              </a:prstGeom>
              <a:solidFill>
                <a:srgbClr val="1F3E91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97" name="Введено в ГО"/>
              <p:cNvSpPr txBox="1"/>
              <p:nvPr/>
            </p:nvSpPr>
            <p:spPr>
              <a:xfrm>
                <a:off x="73151" y="121514"/>
                <a:ext cx="4653365" cy="5633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5" tIns="97535" rIns="97535" bIns="97535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b="1" sz="2400">
                    <a:solidFill>
                      <a:srgbClr val="FFFFFF"/>
                    </a:solidFill>
                    <a:latin typeface="Museo Sans Cyrl 300"/>
                    <a:ea typeface="Museo Sans Cyrl 300"/>
                    <a:cs typeface="Museo Sans Cyrl 300"/>
                    <a:sym typeface="Museo Sans Cyrl 300"/>
                  </a:defRPr>
                </a:lvl1pPr>
              </a:lstStyle>
              <a:p>
                <a:pPr/>
                <a:r>
                  <a:t>Введено в ГО</a:t>
                </a:r>
              </a:p>
            </p:txBody>
          </p:sp>
        </p:grpSp>
        <p:grpSp>
          <p:nvGrpSpPr>
            <p:cNvPr id="501" name="Сгруппировать"/>
            <p:cNvGrpSpPr/>
            <p:nvPr/>
          </p:nvGrpSpPr>
          <p:grpSpPr>
            <a:xfrm>
              <a:off x="20542" y="616950"/>
              <a:ext cx="4799669" cy="1229761"/>
              <a:chOff x="0" y="0"/>
              <a:chExt cx="4799668" cy="1229759"/>
            </a:xfrm>
          </p:grpSpPr>
          <p:sp>
            <p:nvSpPr>
              <p:cNvPr id="499" name="Прямоугольник"/>
              <p:cNvSpPr/>
              <p:nvPr/>
            </p:nvSpPr>
            <p:spPr>
              <a:xfrm>
                <a:off x="0" y="-1"/>
                <a:ext cx="4799668" cy="1229761"/>
              </a:xfrm>
              <a:prstGeom prst="rect">
                <a:avLst/>
              </a:prstGeom>
              <a:solidFill>
                <a:srgbClr val="CDD4EA">
                  <a:alpha val="90000"/>
                </a:srgbClr>
              </a:solidFill>
              <a:ln w="12700" cap="flat">
                <a:solidFill>
                  <a:srgbClr val="CDD4EA">
                    <a:alpha val="90000"/>
                  </a:srgbClr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89000">
                  <a:lnSpc>
                    <a:spcPct val="90000"/>
                  </a:lnSpc>
                  <a:spcBef>
                    <a:spcPts val="300"/>
                  </a:spcBef>
                </a:pPr>
              </a:p>
            </p:txBody>
          </p:sp>
          <p:sp>
            <p:nvSpPr>
              <p:cNvPr id="500" name="Более 1170 серий"/>
              <p:cNvSpPr txBox="1"/>
              <p:nvPr/>
            </p:nvSpPr>
            <p:spPr>
              <a:xfrm>
                <a:off x="0" y="0"/>
                <a:ext cx="4764108" cy="8336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6679" tIns="106679" rIns="106679" bIns="106679" numCol="1" anchor="t">
                <a:spAutoFit/>
              </a:bodyPr>
              <a:lstStyle/>
              <a:p>
                <a:pPr lvl="1" marL="228600" indent="-228600" defTabSz="889000">
                  <a:lnSpc>
                    <a:spcPct val="90000"/>
                  </a:lnSpc>
                  <a:spcBef>
                    <a:spcPts val="300"/>
                  </a:spcBef>
                  <a:buSzPct val="100000"/>
                  <a:buChar char="•"/>
                  <a:defRPr sz="2000">
                    <a:solidFill>
                      <a:srgbClr val="1F3E91"/>
                    </a:solidFill>
                    <a:latin typeface="Museo Sans Cyrl 300"/>
                    <a:ea typeface="Museo Sans Cyrl 300"/>
                    <a:cs typeface="Museo Sans Cyrl 300"/>
                    <a:sym typeface="Museo Sans Cyrl 300"/>
                  </a:defRPr>
                </a:pPr>
              </a:p>
              <a:p>
                <a:pPr lvl="1" marL="228600" indent="-228600" defTabSz="889000">
                  <a:lnSpc>
                    <a:spcPct val="90000"/>
                  </a:lnSpc>
                  <a:spcBef>
                    <a:spcPts val="300"/>
                  </a:spcBef>
                  <a:buSzPct val="100000"/>
                  <a:buChar char="•"/>
                  <a:defRPr sz="2000">
                    <a:solidFill>
                      <a:srgbClr val="1F3E91"/>
                    </a:solidFill>
                    <a:latin typeface="Museo Sans Cyrl 300"/>
                    <a:ea typeface="Museo Sans Cyrl 300"/>
                    <a:cs typeface="Museo Sans Cyrl 300"/>
                    <a:sym typeface="Museo Sans Cyrl 300"/>
                  </a:defRPr>
                </a:pPr>
                <a:r>
                  <a:t>Более 1170 серий </a:t>
                </a:r>
              </a:p>
            </p:txBody>
          </p:sp>
        </p:grpSp>
        <p:grpSp>
          <p:nvGrpSpPr>
            <p:cNvPr id="504" name="Сгруппировать"/>
            <p:cNvGrpSpPr/>
            <p:nvPr/>
          </p:nvGrpSpPr>
          <p:grpSpPr>
            <a:xfrm>
              <a:off x="5447001" y="0"/>
              <a:ext cx="4799668" cy="806401"/>
              <a:chOff x="0" y="0"/>
              <a:chExt cx="4799667" cy="806400"/>
            </a:xfrm>
          </p:grpSpPr>
          <p:sp>
            <p:nvSpPr>
              <p:cNvPr id="502" name="Прямоугольник"/>
              <p:cNvSpPr/>
              <p:nvPr/>
            </p:nvSpPr>
            <p:spPr>
              <a:xfrm>
                <a:off x="0" y="-1"/>
                <a:ext cx="4799668" cy="806402"/>
              </a:xfrm>
              <a:prstGeom prst="rect">
                <a:avLst/>
              </a:prstGeom>
              <a:solidFill>
                <a:srgbClr val="1F3E91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03" name="Выдано разрешений"/>
              <p:cNvSpPr txBox="1"/>
              <p:nvPr/>
            </p:nvSpPr>
            <p:spPr>
              <a:xfrm>
                <a:off x="73151" y="121514"/>
                <a:ext cx="4653365" cy="5633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5" tIns="97535" rIns="97535" bIns="97535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b="1" sz="2400">
                    <a:solidFill>
                      <a:srgbClr val="FFFFFF"/>
                    </a:solidFill>
                    <a:latin typeface="Museo Sans Cyrl 300"/>
                    <a:ea typeface="Museo Sans Cyrl 300"/>
                    <a:cs typeface="Museo Sans Cyrl 300"/>
                    <a:sym typeface="Museo Sans Cyrl 300"/>
                  </a:defRPr>
                </a:lvl1pPr>
              </a:lstStyle>
              <a:p>
                <a:pPr/>
                <a:r>
                  <a:t>Выдано разрешений </a:t>
                </a:r>
              </a:p>
            </p:txBody>
          </p:sp>
        </p:grpSp>
        <p:grpSp>
          <p:nvGrpSpPr>
            <p:cNvPr id="507" name="Сгруппировать"/>
            <p:cNvGrpSpPr/>
            <p:nvPr/>
          </p:nvGrpSpPr>
          <p:grpSpPr>
            <a:xfrm>
              <a:off x="5446950" y="629347"/>
              <a:ext cx="4799669" cy="1229760"/>
              <a:chOff x="0" y="0"/>
              <a:chExt cx="4799668" cy="1229759"/>
            </a:xfrm>
          </p:grpSpPr>
          <p:sp>
            <p:nvSpPr>
              <p:cNvPr id="505" name="Прямоугольник"/>
              <p:cNvSpPr/>
              <p:nvPr/>
            </p:nvSpPr>
            <p:spPr>
              <a:xfrm>
                <a:off x="0" y="-1"/>
                <a:ext cx="4799668" cy="1229761"/>
              </a:xfrm>
              <a:prstGeom prst="rect">
                <a:avLst/>
              </a:prstGeom>
              <a:solidFill>
                <a:srgbClr val="CDD4EA">
                  <a:alpha val="90000"/>
                </a:srgbClr>
              </a:solidFill>
              <a:ln w="12700" cap="flat">
                <a:solidFill>
                  <a:srgbClr val="CDD4EA">
                    <a:alpha val="90000"/>
                  </a:srgbClr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89000">
                  <a:lnSpc>
                    <a:spcPct val="90000"/>
                  </a:lnSpc>
                  <a:spcBef>
                    <a:spcPts val="300"/>
                  </a:spcBef>
                </a:pPr>
              </a:p>
            </p:txBody>
          </p:sp>
          <p:sp>
            <p:nvSpPr>
              <p:cNvPr id="506" name="Более 90 вакцин, со сроком 3 года"/>
              <p:cNvSpPr txBox="1"/>
              <p:nvPr/>
            </p:nvSpPr>
            <p:spPr>
              <a:xfrm>
                <a:off x="0" y="0"/>
                <a:ext cx="4764108" cy="8336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6679" tIns="106679" rIns="106679" bIns="106679" numCol="1" anchor="t">
                <a:spAutoFit/>
              </a:bodyPr>
              <a:lstStyle/>
              <a:p>
                <a:pPr lvl="1" marL="228600" indent="-228600" defTabSz="889000">
                  <a:lnSpc>
                    <a:spcPct val="90000"/>
                  </a:lnSpc>
                  <a:spcBef>
                    <a:spcPts val="300"/>
                  </a:spcBef>
                  <a:buSzPct val="100000"/>
                  <a:buChar char="•"/>
                  <a:defRPr sz="2000">
                    <a:solidFill>
                      <a:srgbClr val="1F3E91"/>
                    </a:solidFill>
                    <a:latin typeface="Museo Sans Cyrl 300"/>
                    <a:ea typeface="Museo Sans Cyrl 300"/>
                    <a:cs typeface="Museo Sans Cyrl 300"/>
                    <a:sym typeface="Museo Sans Cyrl 300"/>
                  </a:defRPr>
                </a:pPr>
              </a:p>
              <a:p>
                <a:pPr lvl="1" marL="228600" indent="-228600" defTabSz="889000">
                  <a:lnSpc>
                    <a:spcPct val="90000"/>
                  </a:lnSpc>
                  <a:spcBef>
                    <a:spcPts val="300"/>
                  </a:spcBef>
                  <a:buSzPct val="100000"/>
                  <a:buChar char="•"/>
                  <a:defRPr sz="2000">
                    <a:solidFill>
                      <a:srgbClr val="1F3E91"/>
                    </a:solidFill>
                    <a:latin typeface="Museo Sans Cyrl 300"/>
                    <a:ea typeface="Museo Sans Cyrl 300"/>
                    <a:cs typeface="Museo Sans Cyrl 300"/>
                    <a:sym typeface="Museo Sans Cyrl 300"/>
                  </a:defRPr>
                </a:pPr>
                <a:r>
                  <a:t>Более 90 вакцин, со сроком 3 года </a:t>
                </a:r>
              </a:p>
            </p:txBody>
          </p:sp>
        </p:grpSp>
      </p:grpSp>
      <p:sp>
        <p:nvSpPr>
          <p:cNvPr id="509" name="TextBox 9"/>
          <p:cNvSpPr txBox="1"/>
          <p:nvPr/>
        </p:nvSpPr>
        <p:spPr>
          <a:xfrm>
            <a:off x="743709" y="178861"/>
            <a:ext cx="8476492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i="1" sz="20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r>
              <a:t>С 01.09.2023 осуществляется ввод в гражданский оборот лекарственных препаратов для ветеринарного применения согласно требованиям ст. 52.2. Федерального закона от 12.04.2010 № 61-ФЗ «Об обращении лекарственных средств»; </a:t>
            </a:r>
          </a:p>
        </p:txBody>
      </p:sp>
      <p:sp>
        <p:nvSpPr>
          <p:cNvPr id="510" name="Стрелка вправо 1"/>
          <p:cNvSpPr/>
          <p:nvPr/>
        </p:nvSpPr>
        <p:spPr>
          <a:xfrm>
            <a:off x="861060" y="2465070"/>
            <a:ext cx="582931" cy="63331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11" name="Стрелка вправо 12"/>
          <p:cNvSpPr/>
          <p:nvPr/>
        </p:nvSpPr>
        <p:spPr>
          <a:xfrm>
            <a:off x="861060" y="1679355"/>
            <a:ext cx="582931" cy="63331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514" name="Стрелка вниз 2"/>
          <p:cNvGrpSpPr/>
          <p:nvPr/>
        </p:nvGrpSpPr>
        <p:grpSpPr>
          <a:xfrm>
            <a:off x="4475224" y="3343372"/>
            <a:ext cx="2697481" cy="1210619"/>
            <a:chOff x="0" y="0"/>
            <a:chExt cx="2697480" cy="1210618"/>
          </a:xfrm>
        </p:grpSpPr>
        <p:sp>
          <p:nvSpPr>
            <p:cNvPr id="512" name="Фигура"/>
            <p:cNvSpPr/>
            <p:nvPr/>
          </p:nvSpPr>
          <p:spPr>
            <a:xfrm>
              <a:off x="0" y="7459"/>
              <a:ext cx="2697481" cy="120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32538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3" name="С 01.09.2023 1"/>
            <p:cNvSpPr txBox="1"/>
            <p:nvPr/>
          </p:nvSpPr>
          <p:spPr>
            <a:xfrm>
              <a:off x="726440" y="0"/>
              <a:ext cx="1244601" cy="917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b="1" sz="20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С 01.09.2023 </a:t>
              </a:r>
              <a:r>
                <a:rPr b="0" sz="18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rPr>
                <a:t>1</a:t>
              </a:r>
            </a:p>
          </p:txBody>
        </p:sp>
      </p:grpSp>
      <p:pic>
        <p:nvPicPr>
          <p:cNvPr id="515" name="Рисунок 3" descr="Рисунок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55962" y="82696"/>
            <a:ext cx="2799120" cy="12486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7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08005" y="-24322"/>
            <a:ext cx="2799120" cy="1248695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TextBox 6"/>
          <p:cNvSpPr txBox="1"/>
          <p:nvPr/>
        </p:nvSpPr>
        <p:spPr>
          <a:xfrm>
            <a:off x="330596" y="308471"/>
            <a:ext cx="8790559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Настоящее и будущее </a:t>
            </a:r>
          </a:p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отечественного производства ВЛП</a:t>
            </a:r>
          </a:p>
        </p:txBody>
      </p:sp>
      <p:grpSp>
        <p:nvGrpSpPr>
          <p:cNvPr id="521" name="Прямоугольник: скругленные углы 7"/>
          <p:cNvGrpSpPr/>
          <p:nvPr/>
        </p:nvGrpSpPr>
        <p:grpSpPr>
          <a:xfrm>
            <a:off x="742276" y="2420471"/>
            <a:ext cx="3969572" cy="914401"/>
            <a:chOff x="0" y="0"/>
            <a:chExt cx="3969570" cy="914400"/>
          </a:xfrm>
        </p:grpSpPr>
        <p:sp>
          <p:nvSpPr>
            <p:cNvPr id="519" name="Сквиркл"/>
            <p:cNvSpPr/>
            <p:nvPr/>
          </p:nvSpPr>
          <p:spPr>
            <a:xfrm>
              <a:off x="0" y="0"/>
              <a:ext cx="3969571" cy="9144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0" name="Высокотехнологичная"/>
            <p:cNvSpPr txBox="1"/>
            <p:nvPr/>
          </p:nvSpPr>
          <p:spPr>
            <a:xfrm>
              <a:off x="96707" y="259080"/>
              <a:ext cx="3776157" cy="396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  <a:latin typeface="Unbounded-Regular"/>
                  <a:ea typeface="Unbounded-Regular"/>
                  <a:cs typeface="Unbounded-Regular"/>
                  <a:sym typeface="Unbounded-Regular"/>
                </a:defRPr>
              </a:lvl1pPr>
            </a:lstStyle>
            <a:p>
              <a:pPr/>
              <a:r>
                <a:t>Высокотехнологичная </a:t>
              </a:r>
            </a:p>
          </p:txBody>
        </p:sp>
      </p:grpSp>
      <p:grpSp>
        <p:nvGrpSpPr>
          <p:cNvPr id="524" name="Прямоугольник: скругленные углы 8"/>
          <p:cNvGrpSpPr/>
          <p:nvPr/>
        </p:nvGrpSpPr>
        <p:grpSpPr>
          <a:xfrm>
            <a:off x="742274" y="4221989"/>
            <a:ext cx="3969572" cy="914401"/>
            <a:chOff x="0" y="0"/>
            <a:chExt cx="3969570" cy="914400"/>
          </a:xfrm>
        </p:grpSpPr>
        <p:sp>
          <p:nvSpPr>
            <p:cNvPr id="522" name="Сквиркл"/>
            <p:cNvSpPr/>
            <p:nvPr/>
          </p:nvSpPr>
          <p:spPr>
            <a:xfrm>
              <a:off x="0" y="0"/>
              <a:ext cx="3969571" cy="9144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3" name="Инвестиционно- привлекательная"/>
            <p:cNvSpPr txBox="1"/>
            <p:nvPr/>
          </p:nvSpPr>
          <p:spPr>
            <a:xfrm>
              <a:off x="96707" y="106680"/>
              <a:ext cx="3776157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  <a:latin typeface="Unbounded-Regular"/>
                  <a:ea typeface="Unbounded-Regular"/>
                  <a:cs typeface="Unbounded-Regular"/>
                  <a:sym typeface="Unbounded-Regular"/>
                </a:defRPr>
              </a:lvl1pPr>
            </a:lstStyle>
            <a:p>
              <a:pPr/>
              <a:r>
                <a:t>Инвестиционно- привлекательная</a:t>
              </a:r>
            </a:p>
          </p:txBody>
        </p:sp>
      </p:grpSp>
      <p:grpSp>
        <p:nvGrpSpPr>
          <p:cNvPr id="527" name="Прямоугольник: скругленные углы 9"/>
          <p:cNvGrpSpPr/>
          <p:nvPr/>
        </p:nvGrpSpPr>
        <p:grpSpPr>
          <a:xfrm>
            <a:off x="742276" y="5243581"/>
            <a:ext cx="3969571" cy="914401"/>
            <a:chOff x="0" y="0"/>
            <a:chExt cx="3969570" cy="914400"/>
          </a:xfrm>
        </p:grpSpPr>
        <p:sp>
          <p:nvSpPr>
            <p:cNvPr id="525" name="Сквиркл"/>
            <p:cNvSpPr/>
            <p:nvPr/>
          </p:nvSpPr>
          <p:spPr>
            <a:xfrm>
              <a:off x="0" y="0"/>
              <a:ext cx="3969571" cy="9144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6" name="Высокий экспортный потенциал"/>
            <p:cNvSpPr txBox="1"/>
            <p:nvPr/>
          </p:nvSpPr>
          <p:spPr>
            <a:xfrm>
              <a:off x="96707" y="106680"/>
              <a:ext cx="3776157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  <a:latin typeface="Unbounded-Regular"/>
                  <a:ea typeface="Unbounded-Regular"/>
                  <a:cs typeface="Unbounded-Regular"/>
                  <a:sym typeface="Unbounded-Regular"/>
                </a:defRPr>
              </a:lvl1pPr>
            </a:lstStyle>
            <a:p>
              <a:pPr/>
              <a:r>
                <a:t>Высокий экспортный потенциал</a:t>
              </a:r>
            </a:p>
          </p:txBody>
        </p:sp>
      </p:grpSp>
      <p:grpSp>
        <p:nvGrpSpPr>
          <p:cNvPr id="530" name="Прямоугольник: скругленные углы 10"/>
          <p:cNvGrpSpPr/>
          <p:nvPr/>
        </p:nvGrpSpPr>
        <p:grpSpPr>
          <a:xfrm>
            <a:off x="7225765" y="2374751"/>
            <a:ext cx="4048249" cy="1005841"/>
            <a:chOff x="0" y="0"/>
            <a:chExt cx="4048247" cy="1005839"/>
          </a:xfrm>
        </p:grpSpPr>
        <p:sp>
          <p:nvSpPr>
            <p:cNvPr id="528" name="Сквиркл"/>
            <p:cNvSpPr/>
            <p:nvPr/>
          </p:nvSpPr>
          <p:spPr>
            <a:xfrm>
              <a:off x="0" y="45719"/>
              <a:ext cx="4048248" cy="91440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9" name="Инструмент достижения технологического суверенитета"/>
            <p:cNvSpPr txBox="1"/>
            <p:nvPr/>
          </p:nvSpPr>
          <p:spPr>
            <a:xfrm>
              <a:off x="96706" y="0"/>
              <a:ext cx="3854835" cy="1005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  <a:latin typeface="Unbounded-Regular"/>
                  <a:ea typeface="Unbounded-Regular"/>
                  <a:cs typeface="Unbounded-Regular"/>
                  <a:sym typeface="Unbounded-Regular"/>
                </a:defRPr>
              </a:lvl1pPr>
            </a:lstStyle>
            <a:p>
              <a:pPr/>
              <a:r>
                <a:t>Инструмент достижения технологического суверенитета </a:t>
              </a:r>
            </a:p>
          </p:txBody>
        </p:sp>
      </p:grpSp>
      <p:grpSp>
        <p:nvGrpSpPr>
          <p:cNvPr id="533" name="Прямоугольник: скругленные углы 11"/>
          <p:cNvGrpSpPr/>
          <p:nvPr/>
        </p:nvGrpSpPr>
        <p:grpSpPr>
          <a:xfrm>
            <a:off x="7225765" y="3761444"/>
            <a:ext cx="4048249" cy="1005841"/>
            <a:chOff x="0" y="0"/>
            <a:chExt cx="4048247" cy="1005839"/>
          </a:xfrm>
        </p:grpSpPr>
        <p:sp>
          <p:nvSpPr>
            <p:cNvPr id="531" name="Сквиркл"/>
            <p:cNvSpPr/>
            <p:nvPr/>
          </p:nvSpPr>
          <p:spPr>
            <a:xfrm>
              <a:off x="0" y="45719"/>
              <a:ext cx="4048248" cy="91440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2" name="Неотъемлемая часть продовольственного суверенитета"/>
            <p:cNvSpPr txBox="1"/>
            <p:nvPr/>
          </p:nvSpPr>
          <p:spPr>
            <a:xfrm>
              <a:off x="96706" y="0"/>
              <a:ext cx="3854835" cy="1005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  <a:latin typeface="Unbounded-Regular"/>
                  <a:ea typeface="Unbounded-Regular"/>
                  <a:cs typeface="Unbounded-Regular"/>
                  <a:sym typeface="Unbounded-Regular"/>
                </a:defRPr>
              </a:lvl1pPr>
            </a:lstStyle>
            <a:p>
              <a:pPr/>
              <a:r>
                <a:t>Неотъемлемая часть продовольственного суверенитета</a:t>
              </a:r>
            </a:p>
          </p:txBody>
        </p:sp>
      </p:grpSp>
      <p:grpSp>
        <p:nvGrpSpPr>
          <p:cNvPr id="536" name="Прямоугольник: скругленные углы 5"/>
          <p:cNvGrpSpPr/>
          <p:nvPr/>
        </p:nvGrpSpPr>
        <p:grpSpPr>
          <a:xfrm>
            <a:off x="742276" y="3455508"/>
            <a:ext cx="3969572" cy="659292"/>
            <a:chOff x="0" y="0"/>
            <a:chExt cx="3969570" cy="659291"/>
          </a:xfrm>
        </p:grpSpPr>
        <p:sp>
          <p:nvSpPr>
            <p:cNvPr id="534" name="Сквиркл"/>
            <p:cNvSpPr/>
            <p:nvPr/>
          </p:nvSpPr>
          <p:spPr>
            <a:xfrm>
              <a:off x="0" y="0"/>
              <a:ext cx="3969571" cy="6592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5" name="Наукоемкая"/>
            <p:cNvSpPr txBox="1"/>
            <p:nvPr/>
          </p:nvSpPr>
          <p:spPr>
            <a:xfrm>
              <a:off x="84254" y="131525"/>
              <a:ext cx="3801062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  <a:latin typeface="Unbounded-Regular"/>
                  <a:ea typeface="Unbounded-Regular"/>
                  <a:cs typeface="Unbounded-Regular"/>
                  <a:sym typeface="Unbounded-Regular"/>
                </a:defRPr>
              </a:lvl1pPr>
            </a:lstStyle>
            <a:p>
              <a:pPr/>
              <a:r>
                <a:t>Наукоемкая </a:t>
              </a:r>
            </a:p>
          </p:txBody>
        </p:sp>
      </p:grpSp>
      <p:grpSp>
        <p:nvGrpSpPr>
          <p:cNvPr id="539" name="Прямоугольник: скругленные углы 12"/>
          <p:cNvGrpSpPr/>
          <p:nvPr/>
        </p:nvGrpSpPr>
        <p:grpSpPr>
          <a:xfrm>
            <a:off x="7242878" y="5197861"/>
            <a:ext cx="4048248" cy="1005841"/>
            <a:chOff x="0" y="0"/>
            <a:chExt cx="4048247" cy="1005839"/>
          </a:xfrm>
        </p:grpSpPr>
        <p:sp>
          <p:nvSpPr>
            <p:cNvPr id="537" name="Сквиркл"/>
            <p:cNvSpPr/>
            <p:nvPr/>
          </p:nvSpPr>
          <p:spPr>
            <a:xfrm>
              <a:off x="0" y="45719"/>
              <a:ext cx="4048248" cy="91440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8" name="Способ обеспечения биологической безопасности"/>
            <p:cNvSpPr txBox="1"/>
            <p:nvPr/>
          </p:nvSpPr>
          <p:spPr>
            <a:xfrm>
              <a:off x="96706" y="0"/>
              <a:ext cx="3854835" cy="1005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  <a:latin typeface="Unbounded-Regular"/>
                  <a:ea typeface="Unbounded-Regular"/>
                  <a:cs typeface="Unbounded-Regular"/>
                  <a:sym typeface="Unbounded-Regular"/>
                </a:defRPr>
              </a:lvl1pPr>
            </a:lstStyle>
            <a:p>
              <a:pPr/>
              <a:r>
                <a:t>Способ обеспечения биологической безопасности</a:t>
              </a:r>
            </a:p>
          </p:txBody>
        </p:sp>
      </p:grpSp>
      <p:sp>
        <p:nvSpPr>
          <p:cNvPr id="540" name="Номер слайда 13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41" name="Стрелка: вправо 15"/>
          <p:cNvSpPr/>
          <p:nvPr/>
        </p:nvSpPr>
        <p:spPr>
          <a:xfrm>
            <a:off x="5195944" y="3979674"/>
            <a:ext cx="978409" cy="48463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rgbClr val="1D305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3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64054" y="0"/>
            <a:ext cx="2799120" cy="1248695"/>
          </a:xfrm>
          <a:prstGeom prst="rect">
            <a:avLst/>
          </a:prstGeom>
          <a:ln w="12700">
            <a:miter lim="400000"/>
          </a:ln>
        </p:spPr>
      </p:pic>
      <p:sp>
        <p:nvSpPr>
          <p:cNvPr id="544" name="TextBox 6"/>
          <p:cNvSpPr txBox="1"/>
          <p:nvPr/>
        </p:nvSpPr>
        <p:spPr>
          <a:xfrm>
            <a:off x="872348" y="207774"/>
            <a:ext cx="7677576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Необходимые меры </a:t>
            </a:r>
          </a:p>
          <a:p>
            <a: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государственной поддержки</a:t>
            </a:r>
          </a:p>
        </p:txBody>
      </p:sp>
      <p:sp>
        <p:nvSpPr>
          <p:cNvPr id="545" name="Номер слайда 7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548" name="Группа 3"/>
          <p:cNvGrpSpPr/>
          <p:nvPr/>
        </p:nvGrpSpPr>
        <p:grpSpPr>
          <a:xfrm>
            <a:off x="993679" y="1731678"/>
            <a:ext cx="3072712" cy="776652"/>
            <a:chOff x="0" y="0"/>
            <a:chExt cx="3072710" cy="776650"/>
          </a:xfrm>
        </p:grpSpPr>
        <p:sp>
          <p:nvSpPr>
            <p:cNvPr id="546" name="Прямоугольник 4"/>
            <p:cNvSpPr/>
            <p:nvPr/>
          </p:nvSpPr>
          <p:spPr>
            <a:xfrm>
              <a:off x="-1" y="-1"/>
              <a:ext cx="3072712" cy="776652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7" name="TextBox 5"/>
            <p:cNvSpPr txBox="1"/>
            <p:nvPr/>
          </p:nvSpPr>
          <p:spPr>
            <a:xfrm>
              <a:off x="42671" y="76637"/>
              <a:ext cx="2987368" cy="62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6896" tIns="56896" rIns="56896" bIns="56896" numCol="1" anchor="ctr">
              <a:spAutoFit/>
            </a:bodyPr>
            <a:lstStyle>
              <a:lvl1pPr algn="ctr" defTabSz="622300">
                <a:lnSpc>
                  <a:spcPct val="90000"/>
                </a:lnSpc>
                <a:spcBef>
                  <a:spcPts val="700"/>
                </a:spcBef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Развитие рынка обращения ВЛП</a:t>
              </a:r>
            </a:p>
          </p:txBody>
        </p:sp>
      </p:grpSp>
      <p:grpSp>
        <p:nvGrpSpPr>
          <p:cNvPr id="551" name="Группа 8"/>
          <p:cNvGrpSpPr/>
          <p:nvPr/>
        </p:nvGrpSpPr>
        <p:grpSpPr>
          <a:xfrm>
            <a:off x="993681" y="2540324"/>
            <a:ext cx="3072709" cy="2345158"/>
            <a:chOff x="0" y="0"/>
            <a:chExt cx="3072708" cy="2345156"/>
          </a:xfrm>
        </p:grpSpPr>
        <p:sp>
          <p:nvSpPr>
            <p:cNvPr id="549" name="Прямоугольник 9"/>
            <p:cNvSpPr/>
            <p:nvPr/>
          </p:nvSpPr>
          <p:spPr>
            <a:xfrm>
              <a:off x="0" y="-1"/>
              <a:ext cx="3072709" cy="2345158"/>
            </a:xfrm>
            <a:prstGeom prst="rect">
              <a:avLst/>
            </a:prstGeom>
            <a:solidFill>
              <a:srgbClr val="CDD4EA">
                <a:alpha val="90000"/>
              </a:srgbClr>
            </a:solidFill>
            <a:ln w="12700" cap="flat">
              <a:solidFill>
                <a:srgbClr val="CDD4EA">
                  <a:alpha val="90000"/>
                </a:srgbClr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0" name="TextBox 10"/>
            <p:cNvSpPr txBox="1"/>
            <p:nvPr/>
          </p:nvSpPr>
          <p:spPr>
            <a:xfrm>
              <a:off x="0" y="-1"/>
              <a:ext cx="3044261" cy="18515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85343" tIns="85343" rIns="85343" bIns="85343" numCol="1" anchor="t">
              <a:spAutoFit/>
            </a:bodyPr>
            <a:lstStyle/>
            <a:p>
              <a:pPr lvl="1" marL="171450" indent="-171450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600"/>
              </a:pPr>
              <a:r>
                <a:t>Повышение доверия к ВЛП отечественного производства</a:t>
              </a:r>
            </a:p>
            <a:p>
              <a:pPr lvl="1" marL="171450" indent="-171450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600"/>
              </a:pPr>
              <a:r>
                <a:t>Увеличение доли потребления ВЛП отечественного производства </a:t>
              </a:r>
            </a:p>
            <a:p>
              <a:pPr lvl="1" marL="171450" indent="-171450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600"/>
              </a:pPr>
              <a:r>
                <a:t>Устранение недобросовестных схем конкуренции на рынке</a:t>
              </a:r>
            </a:p>
          </p:txBody>
        </p:sp>
      </p:grpSp>
      <p:grpSp>
        <p:nvGrpSpPr>
          <p:cNvPr id="554" name="Группа 11"/>
          <p:cNvGrpSpPr/>
          <p:nvPr/>
        </p:nvGrpSpPr>
        <p:grpSpPr>
          <a:xfrm>
            <a:off x="4444000" y="1653309"/>
            <a:ext cx="3072711" cy="891310"/>
            <a:chOff x="0" y="0"/>
            <a:chExt cx="3072710" cy="891309"/>
          </a:xfrm>
        </p:grpSpPr>
        <p:sp>
          <p:nvSpPr>
            <p:cNvPr id="552" name="Прямоугольник 12"/>
            <p:cNvSpPr/>
            <p:nvPr/>
          </p:nvSpPr>
          <p:spPr>
            <a:xfrm>
              <a:off x="0" y="57329"/>
              <a:ext cx="3072711" cy="776651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3" name="TextBox 13"/>
            <p:cNvSpPr txBox="1"/>
            <p:nvPr/>
          </p:nvSpPr>
          <p:spPr>
            <a:xfrm>
              <a:off x="42672" y="0"/>
              <a:ext cx="2987367" cy="89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6896" tIns="56896" rIns="56896" bIns="56896" numCol="1" anchor="ctr">
              <a:spAutoFit/>
            </a:bodyPr>
            <a:lstStyle>
              <a:lvl1pPr algn="ctr" defTabSz="622300">
                <a:lnSpc>
                  <a:spcPct val="90000"/>
                </a:lnSpc>
                <a:spcBef>
                  <a:spcPts val="700"/>
                </a:spcBef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Расширение номенклатуры локально производимых препаратов</a:t>
              </a:r>
            </a:p>
          </p:txBody>
        </p:sp>
      </p:grpSp>
      <p:grpSp>
        <p:nvGrpSpPr>
          <p:cNvPr id="557" name="Группа 14"/>
          <p:cNvGrpSpPr/>
          <p:nvPr/>
        </p:nvGrpSpPr>
        <p:grpSpPr>
          <a:xfrm>
            <a:off x="4444000" y="2508329"/>
            <a:ext cx="3072711" cy="2365176"/>
            <a:chOff x="0" y="0"/>
            <a:chExt cx="3072710" cy="2365175"/>
          </a:xfrm>
        </p:grpSpPr>
        <p:sp>
          <p:nvSpPr>
            <p:cNvPr id="555" name="Прямоугольник 15"/>
            <p:cNvSpPr/>
            <p:nvPr/>
          </p:nvSpPr>
          <p:spPr>
            <a:xfrm>
              <a:off x="-1" y="-1"/>
              <a:ext cx="3072712" cy="2365177"/>
            </a:xfrm>
            <a:prstGeom prst="rect">
              <a:avLst/>
            </a:prstGeom>
            <a:solidFill>
              <a:srgbClr val="CDD4EA">
                <a:alpha val="90000"/>
              </a:srgbClr>
            </a:solidFill>
            <a:ln w="12700" cap="flat">
              <a:solidFill>
                <a:srgbClr val="CDD4EA">
                  <a:alpha val="90000"/>
                </a:srgbClr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6" name="TextBox 16"/>
            <p:cNvSpPr txBox="1"/>
            <p:nvPr/>
          </p:nvSpPr>
          <p:spPr>
            <a:xfrm>
              <a:off x="-1" y="-1"/>
              <a:ext cx="3044264" cy="20845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85343" tIns="85343" rIns="85343" bIns="85343" numCol="1" anchor="t">
              <a:spAutoFit/>
            </a:bodyPr>
            <a:lstStyle/>
            <a:p>
              <a:pPr lvl="1" marL="171450" indent="-171450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600"/>
              </a:pPr>
              <a:r>
                <a:t>Гармонизация и упрощение регуляторного законодательства РФ/ЕАЭС</a:t>
              </a:r>
            </a:p>
            <a:p>
              <a:pPr lvl="1" marL="171450" indent="-171450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600"/>
              </a:pPr>
              <a:r>
                <a:t>Формирование рекомендательных перечней ВЛП для импортозамещения</a:t>
              </a:r>
            </a:p>
            <a:p>
              <a:pPr lvl="1" marL="171450" indent="-171450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600"/>
              </a:pPr>
              <a:r>
                <a:t>Поддержка проектов по  создания оригинальных ВЛП</a:t>
              </a:r>
            </a:p>
          </p:txBody>
        </p:sp>
      </p:grpSp>
      <p:grpSp>
        <p:nvGrpSpPr>
          <p:cNvPr id="560" name="Группа 17"/>
          <p:cNvGrpSpPr/>
          <p:nvPr/>
        </p:nvGrpSpPr>
        <p:grpSpPr>
          <a:xfrm>
            <a:off x="8072741" y="1643299"/>
            <a:ext cx="3457621" cy="891311"/>
            <a:chOff x="0" y="0"/>
            <a:chExt cx="3457619" cy="891309"/>
          </a:xfrm>
        </p:grpSpPr>
        <p:sp>
          <p:nvSpPr>
            <p:cNvPr id="558" name="Прямоугольник 18"/>
            <p:cNvSpPr/>
            <p:nvPr/>
          </p:nvSpPr>
          <p:spPr>
            <a:xfrm>
              <a:off x="0" y="47320"/>
              <a:ext cx="3457620" cy="796670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9" name="TextBox 19"/>
            <p:cNvSpPr txBox="1"/>
            <p:nvPr/>
          </p:nvSpPr>
          <p:spPr>
            <a:xfrm>
              <a:off x="42672" y="0"/>
              <a:ext cx="3372276" cy="89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6896" tIns="56896" rIns="56896" bIns="56896" numCol="1" anchor="ctr">
              <a:spAutoFit/>
            </a:bodyPr>
            <a:lstStyle>
              <a:lvl1pPr algn="ctr" defTabSz="622300">
                <a:lnSpc>
                  <a:spcPct val="90000"/>
                </a:lnSpc>
                <a:spcBef>
                  <a:spcPts val="700"/>
                </a:spcBef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Поддержка создания новых и модернизации действующих производств ВЛП</a:t>
              </a:r>
            </a:p>
          </p:txBody>
        </p:sp>
      </p:grpSp>
      <p:grpSp>
        <p:nvGrpSpPr>
          <p:cNvPr id="563" name="Группа 20"/>
          <p:cNvGrpSpPr/>
          <p:nvPr/>
        </p:nvGrpSpPr>
        <p:grpSpPr>
          <a:xfrm>
            <a:off x="8072741" y="2477278"/>
            <a:ext cx="3457621" cy="2396227"/>
            <a:chOff x="0" y="0"/>
            <a:chExt cx="3457620" cy="2396225"/>
          </a:xfrm>
        </p:grpSpPr>
        <p:sp>
          <p:nvSpPr>
            <p:cNvPr id="561" name="Прямоугольник 21"/>
            <p:cNvSpPr/>
            <p:nvPr/>
          </p:nvSpPr>
          <p:spPr>
            <a:xfrm>
              <a:off x="0" y="-1"/>
              <a:ext cx="3457620" cy="2396227"/>
            </a:xfrm>
            <a:prstGeom prst="rect">
              <a:avLst/>
            </a:prstGeom>
            <a:solidFill>
              <a:srgbClr val="CDD4EA">
                <a:alpha val="90000"/>
              </a:srgbClr>
            </a:solidFill>
            <a:ln w="12700" cap="flat">
              <a:solidFill>
                <a:srgbClr val="CDD4EA">
                  <a:alpha val="90000"/>
                </a:srgbClr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2" name="TextBox 22"/>
            <p:cNvSpPr txBox="1"/>
            <p:nvPr/>
          </p:nvSpPr>
          <p:spPr>
            <a:xfrm>
              <a:off x="0" y="-1"/>
              <a:ext cx="3429172" cy="20845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85343" tIns="85343" rIns="85343" bIns="85343" numCol="1" anchor="t">
              <a:spAutoFit/>
            </a:bodyPr>
            <a:lstStyle/>
            <a:p>
              <a:pPr lvl="1" marL="171450" indent="-171450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600"/>
              </a:pPr>
              <a:r>
                <a:t>Сокращение сроков запуска в коммерческую работу новых и реконструированных производств</a:t>
              </a:r>
            </a:p>
            <a:p>
              <a:pPr lvl="1" marL="171450" indent="-171450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600"/>
              </a:pPr>
              <a:r>
                <a:t>Кластерный подход в организации производства</a:t>
              </a:r>
            </a:p>
            <a:p>
              <a:pPr lvl="1" marL="171450" indent="-171450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600"/>
              </a:pPr>
              <a:r>
                <a:t>Организация локального производства компонентной базы, включая АФИ, ВВ и УМ</a:t>
              </a:r>
            </a:p>
          </p:txBody>
        </p:sp>
      </p:grpSp>
      <p:grpSp>
        <p:nvGrpSpPr>
          <p:cNvPr id="566" name="Группа 23"/>
          <p:cNvGrpSpPr/>
          <p:nvPr/>
        </p:nvGrpSpPr>
        <p:grpSpPr>
          <a:xfrm>
            <a:off x="1313569" y="5459857"/>
            <a:ext cx="9333573" cy="896493"/>
            <a:chOff x="0" y="0"/>
            <a:chExt cx="9333571" cy="896491"/>
          </a:xfrm>
        </p:grpSpPr>
        <p:sp>
          <p:nvSpPr>
            <p:cNvPr id="564" name="Прямоугольник 24"/>
            <p:cNvSpPr/>
            <p:nvPr/>
          </p:nvSpPr>
          <p:spPr>
            <a:xfrm>
              <a:off x="-1" y="0"/>
              <a:ext cx="9333573" cy="896492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5" name="TextBox 25"/>
            <p:cNvSpPr txBox="1"/>
            <p:nvPr/>
          </p:nvSpPr>
          <p:spPr>
            <a:xfrm>
              <a:off x="42671" y="266979"/>
              <a:ext cx="9248229" cy="3625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6896" tIns="56896" rIns="56896" bIns="56896" numCol="1" anchor="ctr">
              <a:spAutoFit/>
            </a:bodyPr>
            <a:lstStyle>
              <a:lvl1pPr algn="ctr" defTabSz="622300">
                <a:lnSpc>
                  <a:spcPct val="90000"/>
                </a:lnSpc>
                <a:spcBef>
                  <a:spcPts val="800"/>
                </a:spcBef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Создание условий для локализации производства ВЛП внутри РФ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70458" y="80999"/>
            <a:ext cx="2799120" cy="1248696"/>
          </a:xfrm>
          <a:prstGeom prst="rect">
            <a:avLst/>
          </a:prstGeom>
          <a:ln w="12700">
            <a:miter lim="400000"/>
          </a:ln>
        </p:spPr>
      </p:pic>
      <p:sp>
        <p:nvSpPr>
          <p:cNvPr id="569" name="TextBox 6"/>
          <p:cNvSpPr txBox="1"/>
          <p:nvPr/>
        </p:nvSpPr>
        <p:spPr>
          <a:xfrm>
            <a:off x="748655" y="81000"/>
            <a:ext cx="6896908" cy="172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lvl1pPr>
          </a:lstStyle>
          <a:p>
            <a:pPr/>
            <a:r>
              <a:t>Значение Отрасли производства ВЛП для страны</a:t>
            </a:r>
          </a:p>
        </p:txBody>
      </p:sp>
      <p:sp>
        <p:nvSpPr>
          <p:cNvPr id="570" name="Номер слайда 5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590" name="Схема 3"/>
          <p:cNvGrpSpPr/>
          <p:nvPr/>
        </p:nvGrpSpPr>
        <p:grpSpPr>
          <a:xfrm>
            <a:off x="1489388" y="1290626"/>
            <a:ext cx="8073003" cy="5430847"/>
            <a:chOff x="0" y="0"/>
            <a:chExt cx="8073002" cy="5430845"/>
          </a:xfrm>
        </p:grpSpPr>
        <p:grpSp>
          <p:nvGrpSpPr>
            <p:cNvPr id="573" name="Сгруппировать"/>
            <p:cNvGrpSpPr/>
            <p:nvPr/>
          </p:nvGrpSpPr>
          <p:grpSpPr>
            <a:xfrm>
              <a:off x="128828" y="0"/>
              <a:ext cx="2368930" cy="2360254"/>
              <a:chOff x="0" y="0"/>
              <a:chExt cx="2368928" cy="2360253"/>
            </a:xfrm>
          </p:grpSpPr>
          <p:sp>
            <p:nvSpPr>
              <p:cNvPr id="571" name="Овал"/>
              <p:cNvSpPr/>
              <p:nvPr/>
            </p:nvSpPr>
            <p:spPr>
              <a:xfrm>
                <a:off x="-1" y="0"/>
                <a:ext cx="2368930" cy="2360254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77850">
                  <a:lnSpc>
                    <a:spcPct val="90000"/>
                  </a:lnSpc>
                  <a:spcBef>
                    <a:spcPts val="700"/>
                  </a:spcBef>
                  <a:defRPr sz="1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2" name="Развитие российской Отрасли производства лекарственных средств для ветеринарного применения будет способствовать:"/>
              <p:cNvSpPr txBox="1"/>
              <p:nvPr/>
            </p:nvSpPr>
            <p:spPr>
              <a:xfrm>
                <a:off x="346921" y="381433"/>
                <a:ext cx="1675086" cy="15973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6509" tIns="16509" rIns="16509" bIns="16509" numCol="1" anchor="ctr">
                <a:spAutoFit/>
              </a:bodyPr>
              <a:lstStyle>
                <a:lvl1pPr algn="ctr" defTabSz="577850">
                  <a:lnSpc>
                    <a:spcPct val="90000"/>
                  </a:lnSpc>
                  <a:spcBef>
                    <a:spcPts val="500"/>
                  </a:spcBef>
                  <a:defRPr b="1" sz="13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Развитие российской Отрасли производства лекарственных средств для ветеринарного применения будет способствовать:</a:t>
                </a:r>
              </a:p>
            </p:txBody>
          </p:sp>
        </p:grpSp>
        <p:sp>
          <p:nvSpPr>
            <p:cNvPr id="574" name="Стрелка"/>
            <p:cNvSpPr/>
            <p:nvPr/>
          </p:nvSpPr>
          <p:spPr>
            <a:xfrm rot="748765">
              <a:off x="3234100" y="765028"/>
              <a:ext cx="1803095" cy="55136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EBAD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ts val="700"/>
                </a:spcBef>
                <a:defRPr sz="23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577" name="Сгруппировать"/>
            <p:cNvGrpSpPr/>
            <p:nvPr/>
          </p:nvGrpSpPr>
          <p:grpSpPr>
            <a:xfrm>
              <a:off x="5697302" y="298578"/>
              <a:ext cx="2375701" cy="2466951"/>
              <a:chOff x="0" y="0"/>
              <a:chExt cx="2375699" cy="2466950"/>
            </a:xfrm>
          </p:grpSpPr>
          <p:sp>
            <p:nvSpPr>
              <p:cNvPr id="575" name="Овал"/>
              <p:cNvSpPr/>
              <p:nvPr/>
            </p:nvSpPr>
            <p:spPr>
              <a:xfrm>
                <a:off x="0" y="-1"/>
                <a:ext cx="2375700" cy="2466952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ts val="700"/>
                  </a:spcBef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6" name="Устойчивому социально экономическому развитию, в том числе разработке, внедрению и применению высокоэффективных лекарственных средств,  в том числе новых"/>
              <p:cNvSpPr txBox="1"/>
              <p:nvPr/>
            </p:nvSpPr>
            <p:spPr>
              <a:xfrm>
                <a:off x="347913" y="408544"/>
                <a:ext cx="1679875" cy="16498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b="1" sz="12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Устойчивому социально экономическому развитию, в том числе разработке, внедрению и применению высокоэффективных лекарственных средств,  в том числе новых</a:t>
                </a:r>
              </a:p>
            </p:txBody>
          </p:sp>
        </p:grpSp>
        <p:sp>
          <p:nvSpPr>
            <p:cNvPr id="578" name="Стрелка"/>
            <p:cNvSpPr/>
            <p:nvPr/>
          </p:nvSpPr>
          <p:spPr>
            <a:xfrm rot="1703179">
              <a:off x="3023087" y="1958788"/>
              <a:ext cx="1320872" cy="54824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EBAD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ts val="700"/>
                </a:spcBef>
                <a:defRPr sz="23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581" name="Сгруппировать"/>
            <p:cNvGrpSpPr/>
            <p:nvPr/>
          </p:nvGrpSpPr>
          <p:grpSpPr>
            <a:xfrm>
              <a:off x="4700433" y="2617563"/>
              <a:ext cx="2068007" cy="1903405"/>
              <a:chOff x="0" y="0"/>
              <a:chExt cx="2068005" cy="1903403"/>
            </a:xfrm>
          </p:grpSpPr>
          <p:sp>
            <p:nvSpPr>
              <p:cNvPr id="579" name="Овал"/>
              <p:cNvSpPr/>
              <p:nvPr/>
            </p:nvSpPr>
            <p:spPr>
              <a:xfrm>
                <a:off x="0" y="0"/>
                <a:ext cx="2068006" cy="1903404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80" name="Повышению конкурентоспособности отечественных производителей"/>
              <p:cNvSpPr txBox="1"/>
              <p:nvPr/>
            </p:nvSpPr>
            <p:spPr>
              <a:xfrm>
                <a:off x="302852" y="419914"/>
                <a:ext cx="1462303" cy="106357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b="1" sz="1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Повышению конкурентоспособности отечественных производителей</a:t>
                </a:r>
              </a:p>
            </p:txBody>
          </p:sp>
        </p:grpSp>
        <p:sp>
          <p:nvSpPr>
            <p:cNvPr id="582" name="Стрелка"/>
            <p:cNvSpPr/>
            <p:nvPr/>
          </p:nvSpPr>
          <p:spPr>
            <a:xfrm rot="3272596">
              <a:off x="1958579" y="2799010"/>
              <a:ext cx="1278337" cy="54824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EBAD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ts val="700"/>
                </a:spcBef>
                <a:defRPr sz="23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585" name="Сгруппировать"/>
            <p:cNvGrpSpPr/>
            <p:nvPr/>
          </p:nvGrpSpPr>
          <p:grpSpPr>
            <a:xfrm>
              <a:off x="2830049" y="3635814"/>
              <a:ext cx="1612483" cy="1612483"/>
              <a:chOff x="0" y="0"/>
              <a:chExt cx="1612482" cy="1612482"/>
            </a:xfrm>
          </p:grpSpPr>
          <p:sp>
            <p:nvSpPr>
              <p:cNvPr id="583" name="Кружок"/>
              <p:cNvSpPr/>
              <p:nvPr/>
            </p:nvSpPr>
            <p:spPr>
              <a:xfrm>
                <a:off x="-1" y="-1"/>
                <a:ext cx="1612484" cy="1612484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84" name="Укреплению их позиций на внутреннем и внешнем рынках"/>
              <p:cNvSpPr txBox="1"/>
              <p:nvPr/>
            </p:nvSpPr>
            <p:spPr>
              <a:xfrm>
                <a:off x="236141" y="169620"/>
                <a:ext cx="1140198" cy="12732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b="1" sz="1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Укреплению их позиций на внутреннем и внешнем рынках</a:t>
                </a:r>
              </a:p>
            </p:txBody>
          </p:sp>
        </p:grpSp>
        <p:sp>
          <p:nvSpPr>
            <p:cNvPr id="586" name="Стрелка"/>
            <p:cNvSpPr/>
            <p:nvPr/>
          </p:nvSpPr>
          <p:spPr>
            <a:xfrm rot="5683739">
              <a:off x="491826" y="2764547"/>
              <a:ext cx="839373" cy="41382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EBAD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ts val="700"/>
                </a:spcBef>
                <a:defRPr sz="17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589" name="Сгруппировать"/>
            <p:cNvGrpSpPr/>
            <p:nvPr/>
          </p:nvGrpSpPr>
          <p:grpSpPr>
            <a:xfrm>
              <a:off x="0" y="3391477"/>
              <a:ext cx="2092017" cy="2039369"/>
              <a:chOff x="0" y="0"/>
              <a:chExt cx="2092016" cy="2039367"/>
            </a:xfrm>
          </p:grpSpPr>
          <p:sp>
            <p:nvSpPr>
              <p:cNvPr id="587" name="Овал"/>
              <p:cNvSpPr/>
              <p:nvPr/>
            </p:nvSpPr>
            <p:spPr>
              <a:xfrm>
                <a:off x="-1" y="0"/>
                <a:ext cx="2092018" cy="2039368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 sz="1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88" name="Ускорению научно-технологического развития отрасли"/>
              <p:cNvSpPr txBox="1"/>
              <p:nvPr/>
            </p:nvSpPr>
            <p:spPr>
              <a:xfrm>
                <a:off x="306369" y="450559"/>
                <a:ext cx="1479279" cy="11382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b="1" sz="14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Ускорению научно-технологического развития отрасли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2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23970" y="59148"/>
            <a:ext cx="2799121" cy="1248695"/>
          </a:xfrm>
          <a:prstGeom prst="rect">
            <a:avLst/>
          </a:prstGeom>
          <a:ln w="12700">
            <a:miter lim="400000"/>
          </a:ln>
        </p:spPr>
      </p:pic>
      <p:pic>
        <p:nvPicPr>
          <p:cNvPr id="593" name="Рисунок 5" descr="Рисунок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2421" y="251586"/>
            <a:ext cx="7742591" cy="1176632"/>
          </a:xfrm>
          <a:prstGeom prst="rect">
            <a:avLst/>
          </a:prstGeom>
          <a:ln w="12700">
            <a:miter lim="400000"/>
          </a:ln>
        </p:spPr>
      </p:pic>
      <p:pic>
        <p:nvPicPr>
          <p:cNvPr id="594" name="Рисунок 6" descr="Рисунок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4889" y="1355562"/>
            <a:ext cx="9236241" cy="1755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95" name="Рисунок 7" descr="Рисунок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25136" y="2698711"/>
            <a:ext cx="3109231" cy="2517867"/>
          </a:xfrm>
          <a:prstGeom prst="rect">
            <a:avLst/>
          </a:prstGeom>
          <a:ln w="12700">
            <a:miter lim="400000"/>
          </a:ln>
        </p:spPr>
      </p:pic>
      <p:pic>
        <p:nvPicPr>
          <p:cNvPr id="596" name="Рисунок 8" descr="Рисунок 8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197467" y="3210818"/>
            <a:ext cx="3853007" cy="2005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597" name="Рисунок 10" descr="Рисунок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83027" y="5824166"/>
            <a:ext cx="701102" cy="701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598" name="Рисунок 11" descr="Рисунок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279751" y="5964387"/>
            <a:ext cx="1121762" cy="4206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99" name="Рисунок 12" descr="Рисунок 12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352392" y="5915614"/>
            <a:ext cx="1743608" cy="469434"/>
          </a:xfrm>
          <a:prstGeom prst="rect">
            <a:avLst/>
          </a:prstGeom>
          <a:ln w="12700">
            <a:miter lim="400000"/>
          </a:ln>
        </p:spPr>
      </p:pic>
      <p:pic>
        <p:nvPicPr>
          <p:cNvPr id="600" name="Рисунок 13" descr="Рисунок 13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692893" y="5964387"/>
            <a:ext cx="1542423" cy="42066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1" name="Рисунок 14" descr="Рисунок 14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617659" y="5896843"/>
            <a:ext cx="1841153" cy="384082"/>
          </a:xfrm>
          <a:prstGeom prst="rect">
            <a:avLst/>
          </a:prstGeom>
          <a:ln w="12700">
            <a:miter lim="400000"/>
          </a:ln>
        </p:spPr>
      </p:pic>
      <p:pic>
        <p:nvPicPr>
          <p:cNvPr id="602" name="Рисунок 15" descr="Рисунок 15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949102" y="5565161"/>
            <a:ext cx="707198" cy="896191"/>
          </a:xfrm>
          <a:prstGeom prst="rect">
            <a:avLst/>
          </a:prstGeom>
          <a:ln w="12700">
            <a:miter lim="400000"/>
          </a:ln>
        </p:spPr>
      </p:pic>
      <p:sp>
        <p:nvSpPr>
          <p:cNvPr id="603" name="Номер слайда 9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92880" y="12414"/>
            <a:ext cx="2799120" cy="1248696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10"/>
          <p:cNvSpPr txBox="1"/>
          <p:nvPr/>
        </p:nvSpPr>
        <p:spPr>
          <a:xfrm>
            <a:off x="270122" y="299685"/>
            <a:ext cx="9660338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600">
                <a:solidFill>
                  <a:srgbClr val="002060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lvl1pPr>
          </a:lstStyle>
          <a:p>
            <a:pPr/>
            <a:r>
              <a:t>НВА: история, текущий статус, доля на рынке</a:t>
            </a:r>
          </a:p>
        </p:txBody>
      </p:sp>
      <p:sp>
        <p:nvSpPr>
          <p:cNvPr id="103" name="Номер слайда 11"/>
          <p:cNvSpPr txBox="1"/>
          <p:nvPr>
            <p:ph type="sldNum" sz="quarter" idx="2"/>
          </p:nvPr>
        </p:nvSpPr>
        <p:spPr>
          <a:xfrm>
            <a:off x="12086818" y="6559028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104" name="Таблица 4"/>
          <p:cNvGraphicFramePr/>
          <p:nvPr/>
        </p:nvGraphicFramePr>
        <p:xfrm>
          <a:off x="285187" y="1328063"/>
          <a:ext cx="11621623" cy="465299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1167094"/>
                <a:gridCol w="1144939"/>
                <a:gridCol w="3814337"/>
                <a:gridCol w="935914"/>
                <a:gridCol w="1075765"/>
                <a:gridCol w="966382"/>
                <a:gridCol w="1064487"/>
                <a:gridCol w="1452702"/>
              </a:tblGrid>
              <a:tr h="655906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Логотип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Название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Краткое описание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Год основания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Количество персонала, чел.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t>Наличие </a:t>
                      </a:r>
                      <a:r>
                        <a:t>GMP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t>R&amp;D</a:t>
                      </a:r>
                      <a:r>
                        <a:t>/ кол-во чел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Доля на рынке отечественного производства ,%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64535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ГК ВИК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900"/>
                        <a:t>Лидер рынка ветеринарной фармацевтики в России и крупнейший производитель ветеринарных препаратов в СНГ.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1990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1200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РФ, ЕС, ЕАЭС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165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17,44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64535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ГК АВЗ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900"/>
                        <a:t>Научно-исследовательская компания-производитель ветеринарных препаратов. Оказывает консультационные услуги, организует мероприятия по повышению квалификации специалистов ветеринарной отрасли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1993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900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РФ, ЕС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46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13,95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64535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Нита-Фарм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900"/>
                        <a:t>НИТА-ФАРМ – лидер в разработке и производстве ветеринарной фармацевтики России. Производство компании сертифицировано по стандартам ISO и GMP, имеет лицензию на производство субстанций. Продуктовый портфель НИТА-ФАРМ включает более 90 продуктов и позволяет осуществить качественное замещение основной массы импортных препаратов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1992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400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РФ, ЕС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38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11,16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64535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Апиценна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900"/>
                        <a:t>Производитель и разработчик ветеринарных препаратов, выпускающий продукцию на современном высокотехнологичном предприятии с 14 производственными участками, автоматизированными складами сырья, упаковки и готовой продукции, лабораториями контроля качества и разработки, имеющий сертификат GMP и услуги контрактного производства.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1991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400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РФ, ЕАЭС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16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7,33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64535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Ветбиохим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900"/>
                        <a:t>российская биотехнологическая компания, располагающая современной научной и производственной платформой для разработки и промышленного выпуска конкурентоспособных средств защиты животных.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1992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300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РФ, Турецкая Республика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4,54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7702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Авивак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900"/>
                        <a:t>Ведущий российский производитель препаратов для специфической профилактики и диагностики инфекционных болезней птиц.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1990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165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РФ,ЕС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117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000"/>
                        <a:t>3,14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pic>
        <p:nvPicPr>
          <p:cNvPr id="105" name="Рисунок 4" descr="Рисунок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5767" y="2029267"/>
            <a:ext cx="481626" cy="481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Рисунок 6" descr="Рисунок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3660" y="2818962"/>
            <a:ext cx="920577" cy="34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Рисунок 12" descr="Рисунок 1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4221" y="3565771"/>
            <a:ext cx="1261983" cy="3353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Рисунок 16" descr="Рисунок 1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71006" y="4504949"/>
            <a:ext cx="1140051" cy="3048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Рисунок 17" descr="Рисунок 17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3660" y="5334641"/>
            <a:ext cx="1042508" cy="2194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Рисунок 18" descr="Рисунок 1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36796" y="5905005"/>
            <a:ext cx="408468" cy="5121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92880" y="93494"/>
            <a:ext cx="2799120" cy="1248695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extBox 6"/>
          <p:cNvSpPr txBox="1"/>
          <p:nvPr/>
        </p:nvSpPr>
        <p:spPr>
          <a:xfrm>
            <a:off x="726849" y="300828"/>
            <a:ext cx="4765043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2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lvl1pPr>
          </a:lstStyle>
          <a:p>
            <a:pPr/>
            <a:r>
              <a:t>Рынок ВЛП в РФ</a:t>
            </a:r>
          </a:p>
        </p:txBody>
      </p:sp>
      <p:sp>
        <p:nvSpPr>
          <p:cNvPr id="114" name="Номер слайда 9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115" name="Диаграмма 17"/>
          <p:cNvGraphicFramePr/>
          <p:nvPr/>
        </p:nvGraphicFramePr>
        <p:xfrm>
          <a:off x="9358842" y="1975383"/>
          <a:ext cx="2020055" cy="210867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16" name="TextBox 1"/>
          <p:cNvSpPr txBox="1"/>
          <p:nvPr/>
        </p:nvSpPr>
        <p:spPr>
          <a:xfrm>
            <a:off x="9802064" y="2778876"/>
            <a:ext cx="418727" cy="476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70</a:t>
            </a:r>
          </a:p>
        </p:txBody>
      </p:sp>
      <p:sp>
        <p:nvSpPr>
          <p:cNvPr id="117" name="TextBox 1"/>
          <p:cNvSpPr txBox="1"/>
          <p:nvPr/>
        </p:nvSpPr>
        <p:spPr>
          <a:xfrm>
            <a:off x="10321835" y="2395406"/>
            <a:ext cx="563077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30</a:t>
            </a:r>
          </a:p>
        </p:txBody>
      </p:sp>
      <p:graphicFrame>
        <p:nvGraphicFramePr>
          <p:cNvPr id="118" name="Диаграмма 20"/>
          <p:cNvGraphicFramePr/>
          <p:nvPr/>
        </p:nvGraphicFramePr>
        <p:xfrm>
          <a:off x="8235668" y="3635779"/>
          <a:ext cx="2220647" cy="240379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119" name="TextBox 1"/>
          <p:cNvSpPr txBox="1"/>
          <p:nvPr/>
        </p:nvSpPr>
        <p:spPr>
          <a:xfrm>
            <a:off x="8305203" y="4571991"/>
            <a:ext cx="492299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45</a:t>
            </a:r>
          </a:p>
        </p:txBody>
      </p:sp>
      <p:sp>
        <p:nvSpPr>
          <p:cNvPr id="120" name="TextBox 1"/>
          <p:cNvSpPr txBox="1"/>
          <p:nvPr/>
        </p:nvSpPr>
        <p:spPr>
          <a:xfrm>
            <a:off x="9314847" y="4562365"/>
            <a:ext cx="553454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55</a:t>
            </a:r>
          </a:p>
        </p:txBody>
      </p:sp>
      <p:graphicFrame>
        <p:nvGraphicFramePr>
          <p:cNvPr id="121" name="Диаграмма 24"/>
          <p:cNvGraphicFramePr/>
          <p:nvPr/>
        </p:nvGraphicFramePr>
        <p:xfrm>
          <a:off x="842410" y="3430795"/>
          <a:ext cx="3348113" cy="300919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5"/>
          </a:graphicData>
        </a:graphic>
      </p:graphicFrame>
      <p:sp>
        <p:nvSpPr>
          <p:cNvPr id="122" name="TextBox 1"/>
          <p:cNvSpPr txBox="1"/>
          <p:nvPr/>
        </p:nvSpPr>
        <p:spPr>
          <a:xfrm>
            <a:off x="2034035" y="5094519"/>
            <a:ext cx="474583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43</a:t>
            </a:r>
          </a:p>
        </p:txBody>
      </p:sp>
      <p:sp>
        <p:nvSpPr>
          <p:cNvPr id="123" name="TextBox 1"/>
          <p:cNvSpPr txBox="1"/>
          <p:nvPr/>
        </p:nvSpPr>
        <p:spPr>
          <a:xfrm>
            <a:off x="3279334" y="5347051"/>
            <a:ext cx="428204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57</a:t>
            </a:r>
          </a:p>
        </p:txBody>
      </p:sp>
      <p:sp>
        <p:nvSpPr>
          <p:cNvPr id="124" name="Прямая соединительная линия 31"/>
          <p:cNvSpPr/>
          <p:nvPr/>
        </p:nvSpPr>
        <p:spPr>
          <a:xfrm>
            <a:off x="6194442" y="3180565"/>
            <a:ext cx="1549573" cy="1739826"/>
          </a:xfrm>
          <a:prstGeom prst="line">
            <a:avLst/>
          </a:prstGeom>
          <a:ln w="63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25" name="Прямая соединительная линия 32"/>
          <p:cNvSpPr/>
          <p:nvPr/>
        </p:nvSpPr>
        <p:spPr>
          <a:xfrm flipV="1">
            <a:off x="6428163" y="2707647"/>
            <a:ext cx="2714940" cy="82146"/>
          </a:xfrm>
          <a:prstGeom prst="line">
            <a:avLst/>
          </a:prstGeom>
          <a:ln w="63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26" name="Прямая соединительная линия 34"/>
          <p:cNvSpPr/>
          <p:nvPr/>
        </p:nvSpPr>
        <p:spPr>
          <a:xfrm flipH="1">
            <a:off x="3724407" y="3266399"/>
            <a:ext cx="600168" cy="1485791"/>
          </a:xfrm>
          <a:prstGeom prst="line">
            <a:avLst/>
          </a:prstGeom>
          <a:ln w="63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29" name="Блок-схема: магнитный диск 40"/>
          <p:cNvGrpSpPr/>
          <p:nvPr/>
        </p:nvGrpSpPr>
        <p:grpSpPr>
          <a:xfrm>
            <a:off x="3771023" y="1832529"/>
            <a:ext cx="2657142" cy="1433873"/>
            <a:chOff x="-1" y="0"/>
            <a:chExt cx="2657141" cy="1433871"/>
          </a:xfrm>
        </p:grpSpPr>
        <p:sp>
          <p:nvSpPr>
            <p:cNvPr id="127" name="Фигура"/>
            <p:cNvSpPr/>
            <p:nvPr/>
          </p:nvSpPr>
          <p:spPr>
            <a:xfrm>
              <a:off x="-2" y="0"/>
              <a:ext cx="2657142" cy="143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8" name="Фигура"/>
            <p:cNvSpPr/>
            <p:nvPr/>
          </p:nvSpPr>
          <p:spPr>
            <a:xfrm>
              <a:off x="-2" y="0"/>
              <a:ext cx="2657142" cy="143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30" name="TextBox 47"/>
          <p:cNvSpPr txBox="1"/>
          <p:nvPr/>
        </p:nvSpPr>
        <p:spPr>
          <a:xfrm>
            <a:off x="4291448" y="2326656"/>
            <a:ext cx="1679987" cy="76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63,7 млрд. руб.</a:t>
            </a:r>
          </a:p>
        </p:txBody>
      </p:sp>
      <p:sp>
        <p:nvSpPr>
          <p:cNvPr id="131" name="TextBox 48"/>
          <p:cNvSpPr txBox="1"/>
          <p:nvPr/>
        </p:nvSpPr>
        <p:spPr>
          <a:xfrm>
            <a:off x="4615222" y="1894926"/>
            <a:ext cx="1601141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2022 год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10"/>
          <p:cNvSpPr txBox="1"/>
          <p:nvPr/>
        </p:nvSpPr>
        <p:spPr>
          <a:xfrm>
            <a:off x="651469" y="379289"/>
            <a:ext cx="11128573" cy="171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7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Федеральный закон </a:t>
            </a:r>
          </a:p>
          <a:p>
            <a:pPr>
              <a:defRPr b="1" sz="27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от 2 июля 2021 года № 317-ФЗ </a:t>
            </a:r>
          </a:p>
          <a:p>
            <a:pPr>
              <a:defRPr b="1" sz="27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«О внесении изменений в Федеральный закон «Об обращении лекарственных средств»</a:t>
            </a:r>
          </a:p>
        </p:txBody>
      </p:sp>
      <p:sp>
        <p:nvSpPr>
          <p:cNvPr id="134" name="TextBox 7"/>
          <p:cNvSpPr txBox="1"/>
          <p:nvPr/>
        </p:nvSpPr>
        <p:spPr>
          <a:xfrm>
            <a:off x="651468" y="2320014"/>
            <a:ext cx="10906006" cy="419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883" indent="-342883" algn="just">
              <a:buSzPct val="100000"/>
              <a:buAutoNum type="arabicPeriod" startAt="1"/>
              <a:defRPr sz="1400" u="sng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Ввод в ГО ввозимого (перемещаемого) ВЛП осуществляется при наличии заключения о соответствии производителя ВЛП требованиям правил надлежащей производственной практики, выданного уполномоченным ФОИВ для производственной площадки ВЛП, вводимого в ГО</a:t>
            </a:r>
          </a:p>
          <a:p>
            <a:pPr marL="342883" indent="-342883" algn="just">
              <a:buSzPct val="100000"/>
              <a:buAutoNum type="arabicPeriod" startAt="1"/>
              <a:defRPr sz="14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</a:p>
          <a:p>
            <a:pPr marL="342883" indent="-342883" algn="just">
              <a:buSzPct val="100000"/>
              <a:buAutoNum type="arabicPeriod" startAt="2"/>
              <a:defRPr sz="14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Уполномоченное лицо (УЛ), уполномоченное держателем или владельцем РУ, должно быть аттестовано установленным ФОИВ порядке и иметь стаж работы не менее 5 лет и специальное образование</a:t>
            </a:r>
          </a:p>
          <a:p>
            <a:pPr marL="342883" indent="-342883" algn="just">
              <a:buSzPct val="100000"/>
              <a:buAutoNum type="arabicPeriod" startAt="2"/>
              <a:defRPr sz="14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</a:p>
          <a:p>
            <a:pPr marL="342883" indent="-342883" algn="just">
              <a:buSzPct val="100000"/>
              <a:buAutoNum type="arabicPeriod" startAt="3"/>
              <a:defRPr sz="14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Перед вводом в ГО ВЛП произведенные на территории РФ/ ввозимого (перемещаемого) на территорию РФ предоставляет в ФОИВ: </a:t>
            </a:r>
          </a:p>
          <a:p>
            <a:pPr lvl="1" marL="800062" indent="-342884" algn="just">
              <a:buSzPct val="100000"/>
              <a:buFont typeface="Symbol"/>
              <a:buChar char="Þ"/>
              <a:defRPr sz="14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документ, подтверждающий соответствие качества ВЛП требованиям, установленным при </a:t>
            </a:r>
            <a:r>
              <a:t>его</a:t>
            </a:r>
            <a:r>
              <a:t> регистрации</a:t>
            </a:r>
          </a:p>
          <a:p>
            <a:pPr lvl="1" marL="800062" indent="-342884" algn="just">
              <a:buSzPct val="100000"/>
              <a:buFont typeface="Symbol"/>
              <a:buChar char="Þ"/>
              <a:defRPr sz="14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подтверждение УЛ производителя/ УЛ уполномоченного держателем или владельцем РУ, соответствие ВЛП требованиям, при его регистрации</a:t>
            </a:r>
          </a:p>
          <a:p>
            <a:pPr lvl="1" marL="800062" indent="-342884" algn="just">
              <a:buSzPct val="100000"/>
              <a:buFont typeface="Symbol"/>
              <a:buChar char="Þ"/>
              <a:defRPr sz="14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</a:p>
          <a:p>
            <a:pPr marL="342883" indent="-342883" algn="just">
              <a:buSzPct val="100000"/>
              <a:buAutoNum type="arabicPeriod" startAt="3"/>
              <a:defRPr sz="14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В отношении первых двух серий ВЛП, вводимых в ГО, дополнительно предоставляются протоколы испытаний о соответствии этих серий ВЛП показателям качества, предусмотренным НД, проводимых аккредитованными испытательными лабораториями (ПП ИБП – лаборатории ФОИВ, ХФП – любая аккредитованная)</a:t>
            </a:r>
          </a:p>
          <a:p>
            <a:pPr marL="342883" indent="-342883" algn="just">
              <a:buSzPct val="100000"/>
              <a:buAutoNum type="arabicPeriod" startAt="3"/>
              <a:defRPr sz="14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</a:p>
          <a:p>
            <a:pPr marL="342883" indent="-342883" algn="just">
              <a:buSzPct val="100000"/>
              <a:buAutoNum type="arabicPeriod" startAt="5"/>
              <a:defRPr sz="14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pPr>
            <a:r>
              <a:t>Ежегодно не позднее 1 февраля производители и организации, осуществляющие ввоз, предоставляют протокол испытаний одной серии, поступившей в течении года, проведенного в аккредитованной лаборатории</a:t>
            </a:r>
          </a:p>
        </p:txBody>
      </p:sp>
      <p:pic>
        <p:nvPicPr>
          <p:cNvPr id="135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88694" y="60779"/>
            <a:ext cx="2799120" cy="1248696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Номер слайда 2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2483" y="138146"/>
            <a:ext cx="2799120" cy="1248695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6"/>
          <p:cNvSpPr txBox="1"/>
          <p:nvPr/>
        </p:nvSpPr>
        <p:spPr>
          <a:xfrm>
            <a:off x="528320" y="282827"/>
            <a:ext cx="7006504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6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lvl1pPr>
          </a:lstStyle>
          <a:p>
            <a:pPr/>
            <a:r>
              <a:t>317-Федеральный закон: главное…</a:t>
            </a:r>
          </a:p>
        </p:txBody>
      </p:sp>
      <p:sp>
        <p:nvSpPr>
          <p:cNvPr id="140" name="Номер слайда 24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51" name="Схема 9"/>
          <p:cNvGrpSpPr/>
          <p:nvPr/>
        </p:nvGrpSpPr>
        <p:grpSpPr>
          <a:xfrm>
            <a:off x="482599" y="2339018"/>
            <a:ext cx="6905509" cy="3074932"/>
            <a:chOff x="0" y="0"/>
            <a:chExt cx="6905506" cy="3074930"/>
          </a:xfrm>
        </p:grpSpPr>
        <p:sp>
          <p:nvSpPr>
            <p:cNvPr id="141" name="Стрелка"/>
            <p:cNvSpPr/>
            <p:nvPr/>
          </p:nvSpPr>
          <p:spPr>
            <a:xfrm rot="10800000">
              <a:off x="4426679" y="90058"/>
              <a:ext cx="2478828" cy="953361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DD4EA">
                <a:alpha val="90000"/>
              </a:srgbClr>
            </a:solidFill>
            <a:ln w="12700" cap="flat">
              <a:solidFill>
                <a:srgbClr val="CDD4EA">
                  <a:alpha val="90000"/>
                </a:srgbClr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ts val="300"/>
                </a:spcBef>
                <a:defRPr sz="2000"/>
              </a:pPr>
            </a:p>
          </p:txBody>
        </p:sp>
        <p:grpSp>
          <p:nvGrpSpPr>
            <p:cNvPr id="144" name="Сгруппировать"/>
            <p:cNvGrpSpPr/>
            <p:nvPr/>
          </p:nvGrpSpPr>
          <p:grpSpPr>
            <a:xfrm>
              <a:off x="15630" y="0"/>
              <a:ext cx="3251201" cy="1177585"/>
              <a:chOff x="0" y="0"/>
              <a:chExt cx="3251200" cy="1177584"/>
            </a:xfrm>
          </p:grpSpPr>
          <p:sp>
            <p:nvSpPr>
              <p:cNvPr id="142" name="Сквиркл"/>
              <p:cNvSpPr/>
              <p:nvPr/>
            </p:nvSpPr>
            <p:spPr>
              <a:xfrm>
                <a:off x="0" y="0"/>
                <a:ext cx="3251200" cy="1177585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3" name="Регистрация"/>
              <p:cNvSpPr txBox="1"/>
              <p:nvPr/>
            </p:nvSpPr>
            <p:spPr>
              <a:xfrm>
                <a:off x="95585" y="426321"/>
                <a:ext cx="3060031" cy="324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8100" tIns="38100" rIns="38100" bIns="38100" numCol="1" anchor="ctr">
                <a:spAutoFit/>
              </a:bodyPr>
              <a:lstStyle>
                <a:lvl1pPr algn="ctr" defTabSz="889000">
                  <a:lnSpc>
                    <a:spcPct val="90000"/>
                  </a:lnSpc>
                  <a:spcBef>
                    <a:spcPts val="800"/>
                  </a:spcBef>
                  <a:defRPr b="1" sz="20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Регистрация</a:t>
                </a:r>
              </a:p>
            </p:txBody>
          </p:sp>
        </p:grpSp>
        <p:grpSp>
          <p:nvGrpSpPr>
            <p:cNvPr id="147" name="Сгруппировать"/>
            <p:cNvGrpSpPr/>
            <p:nvPr/>
          </p:nvGrpSpPr>
          <p:grpSpPr>
            <a:xfrm>
              <a:off x="3393106" y="1787563"/>
              <a:ext cx="2156863" cy="591611"/>
              <a:chOff x="0" y="0"/>
              <a:chExt cx="2156861" cy="591610"/>
            </a:xfrm>
          </p:grpSpPr>
          <p:sp>
            <p:nvSpPr>
              <p:cNvPr id="145" name="Стрелка"/>
              <p:cNvSpPr/>
              <p:nvPr/>
            </p:nvSpPr>
            <p:spPr>
              <a:xfrm>
                <a:off x="0" y="0"/>
                <a:ext cx="2156862" cy="591611"/>
              </a:xfrm>
              <a:prstGeom prst="rightArrow">
                <a:avLst>
                  <a:gd name="adj1" fmla="val 75000"/>
                  <a:gd name="adj2" fmla="val 50000"/>
                </a:avLst>
              </a:prstGeom>
              <a:solidFill>
                <a:srgbClr val="CDD4EA">
                  <a:alpha val="90000"/>
                </a:srgbClr>
              </a:solidFill>
              <a:ln w="12700" cap="flat">
                <a:solidFill>
                  <a:srgbClr val="CDD4EA">
                    <a:alpha val="90000"/>
                  </a:srgbClr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89000">
                  <a:lnSpc>
                    <a:spcPct val="90000"/>
                  </a:lnSpc>
                  <a:spcBef>
                    <a:spcPts val="300"/>
                  </a:spcBef>
                </a:pPr>
              </a:p>
            </p:txBody>
          </p:sp>
          <p:sp>
            <p:nvSpPr>
              <p:cNvPr id="146" name="Технологии"/>
              <p:cNvSpPr txBox="1"/>
              <p:nvPr/>
            </p:nvSpPr>
            <p:spPr>
              <a:xfrm>
                <a:off x="0" y="73951"/>
                <a:ext cx="1935009" cy="2741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t">
                <a:spAutoFit/>
              </a:bodyPr>
              <a:lstStyle/>
              <a:p>
                <a:pPr lvl="1" marL="228600" indent="-228600" defTabSz="889000">
                  <a:lnSpc>
                    <a:spcPct val="90000"/>
                  </a:lnSpc>
                  <a:spcBef>
                    <a:spcPts val="300"/>
                  </a:spcBef>
                  <a:buSzPct val="100000"/>
                  <a:buChar char="•"/>
                  <a:defRPr sz="2000"/>
                </a:pPr>
                <a:r>
                  <a:t>Технологии</a:t>
                </a:r>
              </a:p>
            </p:txBody>
          </p:sp>
        </p:grpSp>
        <p:grpSp>
          <p:nvGrpSpPr>
            <p:cNvPr id="150" name="Сгруппировать"/>
            <p:cNvGrpSpPr/>
            <p:nvPr/>
          </p:nvGrpSpPr>
          <p:grpSpPr>
            <a:xfrm>
              <a:off x="0" y="1683417"/>
              <a:ext cx="3345744" cy="1391514"/>
              <a:chOff x="0" y="0"/>
              <a:chExt cx="3345743" cy="1391513"/>
            </a:xfrm>
          </p:grpSpPr>
          <p:sp>
            <p:nvSpPr>
              <p:cNvPr id="148" name="Сквиркл"/>
              <p:cNvSpPr/>
              <p:nvPr/>
            </p:nvSpPr>
            <p:spPr>
              <a:xfrm>
                <a:off x="0" y="0"/>
                <a:ext cx="3345744" cy="139151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9" name="Рутинное производство"/>
              <p:cNvSpPr txBox="1"/>
              <p:nvPr/>
            </p:nvSpPr>
            <p:spPr>
              <a:xfrm>
                <a:off x="106028" y="533285"/>
                <a:ext cx="3133688" cy="3249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8100" tIns="38100" rIns="38100" bIns="38100" numCol="1" anchor="ctr">
                <a:spAutoFit/>
              </a:bodyPr>
              <a:lstStyle>
                <a:lvl1pPr algn="ctr" defTabSz="889000">
                  <a:lnSpc>
                    <a:spcPct val="90000"/>
                  </a:lnSpc>
                  <a:spcBef>
                    <a:spcPts val="800"/>
                  </a:spcBef>
                  <a:defRPr b="1" sz="20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Рутинное производство</a:t>
                </a:r>
              </a:p>
            </p:txBody>
          </p:sp>
        </p:grpSp>
      </p:grpSp>
      <p:grpSp>
        <p:nvGrpSpPr>
          <p:cNvPr id="154" name="Группа 12"/>
          <p:cNvGrpSpPr/>
          <p:nvPr/>
        </p:nvGrpSpPr>
        <p:grpSpPr>
          <a:xfrm>
            <a:off x="3878980" y="4664276"/>
            <a:ext cx="2271563" cy="787587"/>
            <a:chOff x="0" y="0"/>
            <a:chExt cx="2271561" cy="787585"/>
          </a:xfrm>
        </p:grpSpPr>
        <p:sp>
          <p:nvSpPr>
            <p:cNvPr id="152" name="Стрелка: вправо 18"/>
            <p:cNvSpPr/>
            <p:nvPr/>
          </p:nvSpPr>
          <p:spPr>
            <a:xfrm>
              <a:off x="-1" y="141255"/>
              <a:ext cx="2271563" cy="646331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DD4EA">
                <a:alpha val="90000"/>
              </a:srgbClr>
            </a:solidFill>
            <a:ln w="12700" cap="flat">
              <a:solidFill>
                <a:srgbClr val="CDD4EA">
                  <a:alpha val="90000"/>
                </a:srgbClr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3" name="Стрелка: вправо 4"/>
            <p:cNvSpPr txBox="1"/>
            <p:nvPr/>
          </p:nvSpPr>
          <p:spPr>
            <a:xfrm>
              <a:off x="-1" y="0"/>
              <a:ext cx="1889642" cy="5952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700" tIns="12700" rIns="12700" bIns="12700" numCol="1" anchor="t">
              <a:spAutoFit/>
            </a:bodyPr>
            <a:lstStyle/>
            <a:p>
              <a:pPr lvl="1" indent="0" defTabSz="889000">
                <a:lnSpc>
                  <a:spcPct val="90000"/>
                </a:lnSpc>
                <a:spcBef>
                  <a:spcPts val="300"/>
                </a:spcBef>
                <a:defRPr sz="2000"/>
              </a:pPr>
            </a:p>
            <a:p>
              <a:pPr lvl="1" marL="228600" indent="-228600" defTabSz="889000">
                <a:lnSpc>
                  <a:spcPct val="90000"/>
                </a:lnSpc>
                <a:spcBef>
                  <a:spcPts val="300"/>
                </a:spcBef>
                <a:buSzPct val="100000"/>
                <a:buChar char="•"/>
                <a:defRPr sz="2000"/>
              </a:pPr>
              <a:r>
                <a:t>Качество</a:t>
              </a:r>
            </a:p>
          </p:txBody>
        </p:sp>
      </p:grpSp>
      <p:grpSp>
        <p:nvGrpSpPr>
          <p:cNvPr id="157" name="Прямоугольник: скругленные углы 23"/>
          <p:cNvGrpSpPr/>
          <p:nvPr/>
        </p:nvGrpSpPr>
        <p:grpSpPr>
          <a:xfrm>
            <a:off x="7388090" y="2509365"/>
            <a:ext cx="3750557" cy="766483"/>
            <a:chOff x="0" y="0"/>
            <a:chExt cx="3750555" cy="766481"/>
          </a:xfrm>
        </p:grpSpPr>
        <p:sp>
          <p:nvSpPr>
            <p:cNvPr id="155" name="Сквиркл"/>
            <p:cNvSpPr/>
            <p:nvPr/>
          </p:nvSpPr>
          <p:spPr>
            <a:xfrm>
              <a:off x="0" y="0"/>
              <a:ext cx="3750556" cy="76648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6" name="ДОКЛИНИЧЕСКИЕ И КЛИНИЧЕСКИЕ ИССЛЕДОВАНИЯ"/>
            <p:cNvSpPr txBox="1"/>
            <p:nvPr/>
          </p:nvSpPr>
          <p:spPr>
            <a:xfrm>
              <a:off x="89487" y="70647"/>
              <a:ext cx="3571581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ДОКЛИНИЧЕСКИЕ И КЛИНИЧЕСКИЕ ИССЛЕДОВАНИЯ</a:t>
              </a:r>
            </a:p>
          </p:txBody>
        </p:sp>
      </p:grpSp>
      <p:sp>
        <p:nvSpPr>
          <p:cNvPr id="158" name="Стрелка: вверх 26"/>
          <p:cNvSpPr/>
          <p:nvPr/>
        </p:nvSpPr>
        <p:spPr>
          <a:xfrm rot="16200000">
            <a:off x="3910015" y="2739944"/>
            <a:ext cx="430307" cy="485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9570"/>
                </a:moveTo>
                <a:lnTo>
                  <a:pt x="10800" y="0"/>
                </a:lnTo>
                <a:lnTo>
                  <a:pt x="21600" y="9570"/>
                </a:lnTo>
                <a:lnTo>
                  <a:pt x="16200" y="957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957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1D305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61" name="Прямоугольник: скругленные углы 27"/>
          <p:cNvGrpSpPr/>
          <p:nvPr/>
        </p:nvGrpSpPr>
        <p:grpSpPr>
          <a:xfrm>
            <a:off x="7388090" y="4805531"/>
            <a:ext cx="3750557" cy="646332"/>
            <a:chOff x="0" y="0"/>
            <a:chExt cx="3750555" cy="646330"/>
          </a:xfrm>
        </p:grpSpPr>
        <p:sp>
          <p:nvSpPr>
            <p:cNvPr id="159" name="Сквиркл"/>
            <p:cNvSpPr/>
            <p:nvPr/>
          </p:nvSpPr>
          <p:spPr>
            <a:xfrm>
              <a:off x="0" y="0"/>
              <a:ext cx="3750556" cy="64633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0" name="КОНТРОЛЬ КАЧЕСТВА КАЖДОЙ ПРОИЗВЕДЕННОЙ СЕРИИ"/>
            <p:cNvSpPr txBox="1"/>
            <p:nvPr/>
          </p:nvSpPr>
          <p:spPr>
            <a:xfrm>
              <a:off x="83620" y="10571"/>
              <a:ext cx="3583315" cy="6251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КОНТРОЛЬ КАЧЕСТВА КАЖДОЙ ПРОИЗВЕДЕННОЙ СЕРИИ</a:t>
              </a:r>
            </a:p>
          </p:txBody>
        </p:sp>
      </p:grpSp>
      <p:grpSp>
        <p:nvGrpSpPr>
          <p:cNvPr id="164" name="Прямоугольник: скругленные углы 28"/>
          <p:cNvGrpSpPr/>
          <p:nvPr/>
        </p:nvGrpSpPr>
        <p:grpSpPr>
          <a:xfrm>
            <a:off x="7388090" y="4030121"/>
            <a:ext cx="3750557" cy="646332"/>
            <a:chOff x="0" y="0"/>
            <a:chExt cx="3750555" cy="646330"/>
          </a:xfrm>
        </p:grpSpPr>
        <p:sp>
          <p:nvSpPr>
            <p:cNvPr id="162" name="Сквиркл"/>
            <p:cNvSpPr/>
            <p:nvPr/>
          </p:nvSpPr>
          <p:spPr>
            <a:xfrm>
              <a:off x="0" y="0"/>
              <a:ext cx="3750556" cy="64633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3" name="ИНСПЕКЦИЯ НА СООТВЕТСТВИЕ GMP - РАЗ В 3 ГОДА"/>
            <p:cNvSpPr txBox="1"/>
            <p:nvPr/>
          </p:nvSpPr>
          <p:spPr>
            <a:xfrm>
              <a:off x="83621" y="10571"/>
              <a:ext cx="3583314" cy="6251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ИНСПЕКЦИЯ НА СООТВЕТСТВИЕ GMP - РАЗ В 3 ГОДА</a:t>
              </a:r>
            </a:p>
          </p:txBody>
        </p:sp>
      </p:grpSp>
      <p:sp>
        <p:nvSpPr>
          <p:cNvPr id="165" name="Стрелка: вверх 29"/>
          <p:cNvSpPr/>
          <p:nvPr/>
        </p:nvSpPr>
        <p:spPr>
          <a:xfrm rot="5400000">
            <a:off x="6782110" y="4919371"/>
            <a:ext cx="430307" cy="485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9570"/>
                </a:moveTo>
                <a:lnTo>
                  <a:pt x="10800" y="0"/>
                </a:lnTo>
                <a:lnTo>
                  <a:pt x="21600" y="9570"/>
                </a:lnTo>
                <a:lnTo>
                  <a:pt x="16200" y="957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957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1D305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6" name="Стрелка: вверх 30"/>
          <p:cNvSpPr/>
          <p:nvPr/>
        </p:nvSpPr>
        <p:spPr>
          <a:xfrm rot="5400000">
            <a:off x="6749991" y="4110485"/>
            <a:ext cx="430307" cy="485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9570"/>
                </a:moveTo>
                <a:lnTo>
                  <a:pt x="10800" y="0"/>
                </a:lnTo>
                <a:lnTo>
                  <a:pt x="21600" y="9570"/>
                </a:lnTo>
                <a:lnTo>
                  <a:pt x="16200" y="957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957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1D305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7" name="Стрелка: вверх 2"/>
          <p:cNvSpPr/>
          <p:nvPr/>
        </p:nvSpPr>
        <p:spPr>
          <a:xfrm rot="10800000">
            <a:off x="2244330" y="3554187"/>
            <a:ext cx="430307" cy="485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9570"/>
                </a:moveTo>
                <a:lnTo>
                  <a:pt x="10800" y="0"/>
                </a:lnTo>
                <a:lnTo>
                  <a:pt x="21600" y="9570"/>
                </a:lnTo>
                <a:lnTo>
                  <a:pt x="16200" y="957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957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1D305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Стрелка: вверх 3"/>
          <p:cNvSpPr/>
          <p:nvPr/>
        </p:nvSpPr>
        <p:spPr>
          <a:xfrm>
            <a:off x="8830702" y="3396932"/>
            <a:ext cx="430307" cy="485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9570"/>
                </a:moveTo>
                <a:lnTo>
                  <a:pt x="10800" y="0"/>
                </a:lnTo>
                <a:lnTo>
                  <a:pt x="21600" y="9570"/>
                </a:lnTo>
                <a:lnTo>
                  <a:pt x="16200" y="957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957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1D305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TextBox 4"/>
          <p:cNvSpPr txBox="1"/>
          <p:nvPr/>
        </p:nvSpPr>
        <p:spPr>
          <a:xfrm>
            <a:off x="5237220" y="2574696"/>
            <a:ext cx="2261328" cy="644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000"/>
            </a:pPr>
            <a:r>
              <a:t>Эффективность</a:t>
            </a:r>
          </a:p>
          <a:p>
            <a:pPr marL="342900" indent="-342900">
              <a:buSzPct val="100000"/>
              <a:buFont typeface="Arial"/>
              <a:buChar char="•"/>
              <a:defRPr sz="2000"/>
            </a:pPr>
            <a:r>
              <a:t>Безопасность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Номер слайда 11"/>
          <p:cNvSpPr txBox="1"/>
          <p:nvPr>
            <p:ph type="sldNum" sz="quarter" idx="2"/>
          </p:nvPr>
        </p:nvSpPr>
        <p:spPr>
          <a:xfrm>
            <a:off x="12086385" y="6555048"/>
            <a:ext cx="181383" cy="24830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2" name="TextBox 3"/>
          <p:cNvSpPr txBox="1"/>
          <p:nvPr/>
        </p:nvSpPr>
        <p:spPr>
          <a:xfrm>
            <a:off x="610676" y="497517"/>
            <a:ext cx="7337203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700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r>
              <a:t>РЫНОК ВЛП РФ: производственные площадки допущенные до ГО в РФ (на август 2023)</a:t>
            </a:r>
          </a:p>
        </p:txBody>
      </p:sp>
      <p:graphicFrame>
        <p:nvGraphicFramePr>
          <p:cNvPr id="173" name="Таблица 6"/>
          <p:cNvGraphicFramePr/>
          <p:nvPr/>
        </p:nvGraphicFramePr>
        <p:xfrm>
          <a:off x="571888" y="1848490"/>
          <a:ext cx="11000606" cy="446461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85712"/>
                <a:gridCol w="1660633"/>
                <a:gridCol w="1450428"/>
                <a:gridCol w="1854180"/>
                <a:gridCol w="615751"/>
                <a:gridCol w="2333900"/>
              </a:tblGrid>
              <a:tr h="517732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Производственные площадки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1F3E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Локализация ПП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1F3E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Кол-во ПП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1F3E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Состояние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1F3E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Кол-во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1F3E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Доступ к ГО РФ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76200">
                      <a:solidFill>
                        <a:srgbClr val="8497B0"/>
                      </a:solidFill>
                    </a:lnB>
                    <a:solidFill>
                      <a:srgbClr val="1F3E91"/>
                    </a:solidFill>
                  </a:tcPr>
                </a:tc>
              </a:tr>
              <a:tr h="37081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Лицензированные в РФ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РФ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100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defRPr>
                      </a:pPr>
                    </a:p>
                  </a:txBody>
                  <a:tcPr marL="45717" marR="45717" marT="45717" marB="45717" anchor="t" anchorCtr="0" horzOverflow="overflow">
                    <a:lnL w="12700">
                      <a:solidFill>
                        <a:srgbClr val="000000"/>
                      </a:solidFill>
                    </a:lnL>
                    <a:lnR w="76200">
                      <a:solidFill>
                        <a:srgbClr val="8497B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700">
                          <a:solidFill>
                            <a:srgbClr val="1F3E91"/>
                          </a:solidFill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допущены</a:t>
                      </a:r>
                    </a:p>
                  </a:txBody>
                  <a:tcPr marL="45717" marR="45717" marT="45717" marB="45717" anchor="t" anchorCtr="0" horzOverflow="overflow">
                    <a:lnL w="76200">
                      <a:solidFill>
                        <a:srgbClr val="8497B0"/>
                      </a:solidFill>
                    </a:lnL>
                    <a:lnR w="76200">
                      <a:solidFill>
                        <a:srgbClr val="8497B0"/>
                      </a:solidFill>
                    </a:lnR>
                    <a:lnT w="76200">
                      <a:solidFill>
                        <a:srgbClr val="8497B0"/>
                      </a:solidFill>
                    </a:lnT>
                    <a:lnB w="76200">
                      <a:solidFill>
                        <a:srgbClr val="8497B0"/>
                      </a:solidFill>
                    </a:lnB>
                  </a:tcPr>
                </a:tc>
              </a:tr>
              <a:tr h="370814">
                <a:tc row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Компаний имеющих РУ РФ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не РФ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160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defRPr>
                      </a:pPr>
                      <a:r>
                        <a:t>GMP </a:t>
                      </a:r>
                      <a:r>
                        <a:t>РФ</a:t>
                      </a:r>
                    </a:p>
                  </a:txBody>
                  <a:tcPr marL="45717" marR="45717" marT="45717" marB="45717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37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76200">
                      <a:solidFill>
                        <a:srgbClr val="8497B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700">
                          <a:solidFill>
                            <a:srgbClr val="1F3E91"/>
                          </a:solidFill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допущены</a:t>
                      </a:r>
                    </a:p>
                  </a:txBody>
                  <a:tcPr marL="45717" marR="45717" marT="45717" marB="45717" anchor="t" anchorCtr="0" horzOverflow="overflow">
                    <a:lnL w="76200">
                      <a:solidFill>
                        <a:srgbClr val="8497B0"/>
                      </a:solidFill>
                    </a:lnL>
                    <a:lnR w="76200">
                      <a:solidFill>
                        <a:srgbClr val="8497B0"/>
                      </a:solidFill>
                    </a:lnR>
                    <a:lnT w="76200">
                      <a:solidFill>
                        <a:srgbClr val="8497B0"/>
                      </a:solidFill>
                    </a:lnT>
                    <a:lnB w="76200">
                      <a:solidFill>
                        <a:srgbClr val="8497B0"/>
                      </a:solidFill>
                    </a:lnB>
                    <a:noFill/>
                  </a:tcPr>
                </a:tc>
              </a:tr>
              <a:tr h="370814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САРА</a:t>
                      </a:r>
                    </a:p>
                  </a:txBody>
                  <a:tcPr marL="45717" marR="45717" marT="45717" marB="45717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23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ожидается</a:t>
                      </a:r>
                    </a:p>
                  </a:txBody>
                  <a:tcPr marL="45717" marR="45717" marT="45717" marB="45717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76200">
                      <a:solidFill>
                        <a:srgbClr val="8497B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</a:tr>
              <a:tr h="640035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в плане проверок</a:t>
                      </a:r>
                    </a:p>
                  </a:txBody>
                  <a:tcPr marL="45717" marR="45717" marT="45717" marB="45717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25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до конца года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</a:tr>
              <a:tr h="640035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бездействуют</a:t>
                      </a:r>
                    </a:p>
                  </a:txBody>
                  <a:tcPr marL="45717" marR="45717" marT="45717" marB="45717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75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после аудита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</a:tr>
              <a:tr h="640035">
                <a:tc row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Компаний имеющих РУ ЕАЭС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ЕАЭС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ожидается внесение изменений в законодательство ЕАЭС</a:t>
                      </a:r>
                    </a:p>
                  </a:txBody>
                  <a:tcPr marL="45717" marR="45717" marT="45717" marB="45717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def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defRPr>
                      </a:pPr>
                      <a:r>
                        <a:t>ближайшее время, при наличии </a:t>
                      </a:r>
                      <a:r>
                        <a:t>GMP</a:t>
                      </a:r>
                      <a:r>
                        <a:t> ЕАЭС</a:t>
                      </a:r>
                    </a:p>
                  </a:txBody>
                  <a:tcPr marL="45717" marR="45717" marT="45717" marB="45717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</a:tr>
              <a:tr h="914335"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не ЕАЭС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def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defRPr>
                      </a:pPr>
                      <a:r>
                        <a:t>на общих основаниях, после поведения инспекции на соответствие требованиям </a:t>
                      </a:r>
                      <a:r>
                        <a:t>GMP</a:t>
                      </a:r>
                      <a:r>
                        <a:t> ЕАЭС</a:t>
                      </a:r>
                    </a:p>
                  </a:txBody>
                  <a:tcPr marL="45717" marR="45717" marT="45717" marB="45717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700">
                          <a:latin typeface="Museo Sans Cyrl 300"/>
                          <a:ea typeface="Museo Sans Cyrl 300"/>
                          <a:cs typeface="Museo Sans Cyrl 300"/>
                          <a:sym typeface="Museo Sans Cyrl 300"/>
                        </a:rPr>
                        <a:t>после аудита</a:t>
                      </a:r>
                    </a:p>
                  </a:txBody>
                  <a:tcPr marL="45717" marR="45717" marT="45717" marB="45717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174" name="Рисунок 1" descr="Рисунок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52059" y="181130"/>
            <a:ext cx="2799120" cy="12486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Рисунок 1" descr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35226" y="128176"/>
            <a:ext cx="2799120" cy="1248696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TextBox 6"/>
          <p:cNvSpPr txBox="1"/>
          <p:nvPr/>
        </p:nvSpPr>
        <p:spPr>
          <a:xfrm>
            <a:off x="424029" y="128177"/>
            <a:ext cx="7446163" cy="153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32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Производственные мощности</a:t>
            </a:r>
          </a:p>
          <a:p>
            <a:pPr>
              <a:defRPr b="1" sz="320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предприятий НВА: перспектива развития</a:t>
            </a:r>
          </a:p>
        </p:txBody>
      </p:sp>
      <p:sp>
        <p:nvSpPr>
          <p:cNvPr id="178" name="Номер слайда 5"/>
          <p:cNvSpPr txBox="1"/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179" name="Таблица 4"/>
          <p:cNvGraphicFramePr/>
          <p:nvPr/>
        </p:nvGraphicFramePr>
        <p:xfrm>
          <a:off x="378309" y="1626972"/>
          <a:ext cx="11435381" cy="460674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1708404"/>
                <a:gridCol w="1734240"/>
                <a:gridCol w="3915876"/>
                <a:gridCol w="4076860"/>
              </a:tblGrid>
              <a:tr h="600257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Логотип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Название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Имеющиеся производственные мощности (кв.м/назначение/производительность)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Перспективы развития производственных мощностей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59060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ГК ВИК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18 000 -  производство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defRPr>
                      </a:pPr>
                      <a:r>
                        <a:t>9 000 кв. м, расширение имеющихся площадей и направлений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59060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ГК АВЗ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20 000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твердые лек. формы – 2 000 кв. м;   
жидкие лек. формы – 4 000 кв. м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59060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Нита-Фарм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3 000 -  производство жидких, твердых, мягких лекарственных форм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800 квадратов, расширение имеющихся площадей и направлений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796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Апиценна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1 800 - лабораторный комплекс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открытие нового участка производства ЛС в 2024 г, начало строительства еще одного участка, открытие новой производственной площадки с локализацией не лекарственной продукции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97349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Ветбиохим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6 500, производственная площадка на площадях Института вирусологии им. Д. И. Ивановского РАМН / - иммунобиологические препараты: вакцины, сыворотки и иммуноглобулины; химиотерапевтические лекарственные средства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46467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Авивак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4 000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Unbounded-Regular"/>
                          <a:ea typeface="Unbounded-Regular"/>
                          <a:cs typeface="Unbounded-Regular"/>
                          <a:sym typeface="Unbounded-Regular"/>
                        </a:rPr>
                        <a:t>3 500 кв.м.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pic>
        <p:nvPicPr>
          <p:cNvPr id="180" name="Рисунок 3" descr="Рисунок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4378" y="2273786"/>
            <a:ext cx="487723" cy="481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Рисунок 4" descr="Рисунок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5528" y="2952876"/>
            <a:ext cx="920576" cy="34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Рисунок 7" descr="Рисунок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4825" y="3517139"/>
            <a:ext cx="1261982" cy="3353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Рисунок 9" descr="Рисунок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5789" y="4215586"/>
            <a:ext cx="1140051" cy="3048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Рисунок 16" descr="Рисунок 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0825" y="5121938"/>
            <a:ext cx="1495941" cy="3149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Рисунок 17" descr="Рисунок 17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14378" y="5789900"/>
            <a:ext cx="408468" cy="5121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object 2"/>
          <p:cNvSpPr txBox="1"/>
          <p:nvPr>
            <p:ph type="title"/>
          </p:nvPr>
        </p:nvSpPr>
        <p:spPr>
          <a:xfrm>
            <a:off x="563068" y="541544"/>
            <a:ext cx="7181068" cy="388488"/>
          </a:xfrm>
          <a:prstGeom prst="rect">
            <a:avLst/>
          </a:prstGeom>
        </p:spPr>
        <p:txBody>
          <a:bodyPr lIns="0" tIns="0" rIns="0" bIns="0"/>
          <a:lstStyle>
            <a:lvl1pPr defTabSz="896111">
              <a:defRPr b="1" sz="2646">
                <a:solidFill>
                  <a:srgbClr val="1F3E91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r>
              <a:t>РЫНОК ВЛП РФ: портфель препаратов</a:t>
            </a:r>
          </a:p>
        </p:txBody>
      </p:sp>
      <p:sp>
        <p:nvSpPr>
          <p:cNvPr id="188" name="object 3"/>
          <p:cNvSpPr txBox="1"/>
          <p:nvPr/>
        </p:nvSpPr>
        <p:spPr>
          <a:xfrm>
            <a:off x="515243" y="2101702"/>
            <a:ext cx="5254936" cy="927101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183289" indent="187910">
              <a:spcBef>
                <a:spcPts val="400"/>
              </a:spcBef>
              <a:defRPr spc="-3" sz="19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Препараты, </a:t>
            </a:r>
            <a:r>
              <a:rPr spc="0"/>
              <a:t>зарегистрированные в</a:t>
            </a:r>
            <a:r>
              <a:rPr spc="-18"/>
              <a:t> </a:t>
            </a:r>
            <a:r>
              <a:rPr spc="0"/>
              <a:t>РФ  </a:t>
            </a:r>
          </a:p>
          <a:p>
            <a:pPr marR="183289" indent="187910">
              <a:spcBef>
                <a:spcPts val="400"/>
              </a:spcBef>
              <a:defRPr spc="-9" sz="19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(</a:t>
            </a:r>
            <a:r>
              <a:t>в Гос. реестре РФ по состоянию </a:t>
            </a:r>
            <a:r>
              <a:t>на</a:t>
            </a:r>
            <a:r>
              <a:rPr spc="-3"/>
              <a:t> </a:t>
            </a:r>
            <a:r>
              <a:rPr spc="-12"/>
              <a:t>15</a:t>
            </a:r>
            <a:r>
              <a:rPr spc="-12"/>
              <a:t>.0</a:t>
            </a:r>
            <a:r>
              <a:rPr spc="-12"/>
              <a:t>9</a:t>
            </a:r>
            <a:r>
              <a:rPr spc="-12"/>
              <a:t>.2023)</a:t>
            </a:r>
          </a:p>
        </p:txBody>
      </p:sp>
      <p:sp>
        <p:nvSpPr>
          <p:cNvPr id="189" name="object 4"/>
          <p:cNvSpPr/>
          <p:nvPr/>
        </p:nvSpPr>
        <p:spPr>
          <a:xfrm flipV="1">
            <a:off x="1012082" y="4872021"/>
            <a:ext cx="1" cy="537961"/>
          </a:xfrm>
          <a:prstGeom prst="line">
            <a:avLst/>
          </a:pr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0" name="object 5"/>
          <p:cNvSpPr/>
          <p:nvPr/>
        </p:nvSpPr>
        <p:spPr>
          <a:xfrm>
            <a:off x="1630388" y="3536932"/>
            <a:ext cx="694572" cy="5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191" name="object 6"/>
          <p:cNvSpPr/>
          <p:nvPr/>
        </p:nvSpPr>
        <p:spPr>
          <a:xfrm>
            <a:off x="3595361" y="3536932"/>
            <a:ext cx="694572" cy="5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192" name="object 7"/>
          <p:cNvSpPr txBox="1"/>
          <p:nvPr/>
        </p:nvSpPr>
        <p:spPr>
          <a:xfrm>
            <a:off x="3262917" y="4071213"/>
            <a:ext cx="2054320" cy="734616"/>
          </a:xfrm>
          <a:prstGeom prst="rect">
            <a:avLst/>
          </a:prstGeom>
          <a:ln w="1047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1800"/>
              </a:lnSpc>
              <a:spcBef>
                <a:spcPts val="100"/>
              </a:spcBef>
              <a:defRPr sz="16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Зарубежные</a:t>
            </a:r>
          </a:p>
          <a:p>
            <a:pPr algn="ctr">
              <a:lnSpc>
                <a:spcPts val="3900"/>
              </a:lnSpc>
              <a:defRPr b="1" spc="3" sz="3400">
                <a:solidFill>
                  <a:srgbClr val="1F3E91"/>
                </a:solidFill>
                <a:latin typeface="Museo Sans Cyrl 700"/>
                <a:ea typeface="Museo Sans Cyrl 700"/>
                <a:cs typeface="Museo Sans Cyrl 700"/>
                <a:sym typeface="Museo Sans Cyrl 700"/>
              </a:defRPr>
            </a:pPr>
            <a:r>
              <a:t>876</a:t>
            </a:r>
          </a:p>
        </p:txBody>
      </p:sp>
      <p:sp>
        <p:nvSpPr>
          <p:cNvPr id="193" name="object 8"/>
          <p:cNvSpPr/>
          <p:nvPr/>
        </p:nvSpPr>
        <p:spPr>
          <a:xfrm flipV="1">
            <a:off x="4937007" y="4872639"/>
            <a:ext cx="1" cy="537256"/>
          </a:xfrm>
          <a:prstGeom prst="line">
            <a:avLst/>
          </a:pr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4" name="object 9"/>
          <p:cNvSpPr txBox="1"/>
          <p:nvPr/>
        </p:nvSpPr>
        <p:spPr>
          <a:xfrm>
            <a:off x="4432403" y="5406923"/>
            <a:ext cx="1003479" cy="734617"/>
          </a:xfrm>
          <a:prstGeom prst="rect">
            <a:avLst/>
          </a:prstGeom>
          <a:ln w="1047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309" algn="ctr">
              <a:lnSpc>
                <a:spcPts val="1800"/>
              </a:lnSpc>
              <a:spcBef>
                <a:spcPts val="100"/>
              </a:spcBef>
              <a:defRPr spc="-6" sz="16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ХФП</a:t>
            </a:r>
          </a:p>
          <a:p>
            <a:pPr indent="2309" algn="ctr">
              <a:lnSpc>
                <a:spcPts val="3900"/>
              </a:lnSpc>
              <a:defRPr b="1" spc="3" sz="3400">
                <a:solidFill>
                  <a:srgbClr val="1F3E91"/>
                </a:solidFill>
                <a:latin typeface="Museo Sans Cyrl 700"/>
                <a:ea typeface="Museo Sans Cyrl 700"/>
                <a:cs typeface="Museo Sans Cyrl 700"/>
                <a:sym typeface="Museo Sans Cyrl 700"/>
              </a:defRPr>
            </a:pPr>
            <a:r>
              <a:t>590</a:t>
            </a:r>
          </a:p>
        </p:txBody>
      </p:sp>
      <p:sp>
        <p:nvSpPr>
          <p:cNvPr id="195" name="object 10"/>
          <p:cNvSpPr/>
          <p:nvPr/>
        </p:nvSpPr>
        <p:spPr>
          <a:xfrm flipV="1">
            <a:off x="3654726" y="4872639"/>
            <a:ext cx="1" cy="537256"/>
          </a:xfrm>
          <a:prstGeom prst="line">
            <a:avLst/>
          </a:pr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6" name="object 11"/>
          <p:cNvSpPr txBox="1"/>
          <p:nvPr/>
        </p:nvSpPr>
        <p:spPr>
          <a:xfrm>
            <a:off x="3150124" y="5406923"/>
            <a:ext cx="1003478" cy="734617"/>
          </a:xfrm>
          <a:prstGeom prst="rect">
            <a:avLst/>
          </a:prstGeom>
          <a:ln w="1047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309" algn="ctr">
              <a:lnSpc>
                <a:spcPts val="1800"/>
              </a:lnSpc>
              <a:spcBef>
                <a:spcPts val="100"/>
              </a:spcBef>
              <a:defRPr spc="6" sz="16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ИБП</a:t>
            </a:r>
          </a:p>
          <a:p>
            <a:pPr indent="2309" algn="ctr">
              <a:lnSpc>
                <a:spcPts val="3900"/>
              </a:lnSpc>
              <a:defRPr b="1" spc="3" sz="3400">
                <a:solidFill>
                  <a:srgbClr val="1F3E91"/>
                </a:solidFill>
                <a:latin typeface="Museo Sans Cyrl 700"/>
                <a:ea typeface="Museo Sans Cyrl 700"/>
                <a:cs typeface="Museo Sans Cyrl 700"/>
                <a:sym typeface="Museo Sans Cyrl 700"/>
              </a:defRPr>
            </a:pPr>
            <a:r>
              <a:t>28</a:t>
            </a:r>
            <a:r>
              <a:t>6</a:t>
            </a:r>
          </a:p>
        </p:txBody>
      </p:sp>
      <p:sp>
        <p:nvSpPr>
          <p:cNvPr id="197" name="object 12"/>
          <p:cNvSpPr/>
          <p:nvPr/>
        </p:nvSpPr>
        <p:spPr>
          <a:xfrm flipV="1">
            <a:off x="2295274" y="4872639"/>
            <a:ext cx="1" cy="537256"/>
          </a:xfrm>
          <a:prstGeom prst="line">
            <a:avLst/>
          </a:pr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8" name="object 13"/>
          <p:cNvSpPr txBox="1"/>
          <p:nvPr/>
        </p:nvSpPr>
        <p:spPr>
          <a:xfrm>
            <a:off x="1790677" y="5406923"/>
            <a:ext cx="1003479" cy="734617"/>
          </a:xfrm>
          <a:prstGeom prst="rect">
            <a:avLst/>
          </a:prstGeom>
          <a:ln w="1047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309" algn="ctr">
              <a:lnSpc>
                <a:spcPts val="1800"/>
              </a:lnSpc>
              <a:spcBef>
                <a:spcPts val="100"/>
              </a:spcBef>
              <a:defRPr spc="-6" sz="16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ХФП</a:t>
            </a:r>
          </a:p>
          <a:p>
            <a:pPr indent="2309" algn="ctr">
              <a:lnSpc>
                <a:spcPts val="3900"/>
              </a:lnSpc>
              <a:defRPr b="1" spc="3" sz="3400">
                <a:solidFill>
                  <a:srgbClr val="1F3E91"/>
                </a:solidFill>
                <a:latin typeface="Museo Sans Cyrl 700"/>
                <a:ea typeface="Museo Sans Cyrl 700"/>
                <a:cs typeface="Museo Sans Cyrl 700"/>
                <a:sym typeface="Museo Sans Cyrl 700"/>
              </a:defRPr>
            </a:pPr>
            <a:r>
              <a:t>1025</a:t>
            </a:r>
          </a:p>
        </p:txBody>
      </p:sp>
      <p:sp>
        <p:nvSpPr>
          <p:cNvPr id="199" name="object 14"/>
          <p:cNvSpPr txBox="1"/>
          <p:nvPr/>
        </p:nvSpPr>
        <p:spPr>
          <a:xfrm>
            <a:off x="508391" y="5406923"/>
            <a:ext cx="1003479" cy="734617"/>
          </a:xfrm>
          <a:prstGeom prst="rect">
            <a:avLst/>
          </a:prstGeom>
          <a:ln w="1047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309" algn="ctr">
              <a:lnSpc>
                <a:spcPts val="1800"/>
              </a:lnSpc>
              <a:spcBef>
                <a:spcPts val="100"/>
              </a:spcBef>
              <a:defRPr spc="6" sz="16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ИБП</a:t>
            </a:r>
          </a:p>
          <a:p>
            <a:pPr indent="2309" algn="ctr">
              <a:lnSpc>
                <a:spcPts val="3900"/>
              </a:lnSpc>
              <a:defRPr b="1" spc="3" sz="3400">
                <a:solidFill>
                  <a:srgbClr val="1F3E91"/>
                </a:solidFill>
                <a:latin typeface="Museo Sans Cyrl 700"/>
                <a:ea typeface="Museo Sans Cyrl 700"/>
                <a:cs typeface="Museo Sans Cyrl 700"/>
                <a:sym typeface="Museo Sans Cyrl 700"/>
              </a:defRPr>
            </a:pPr>
            <a:r>
              <a:t>337</a:t>
            </a:r>
          </a:p>
        </p:txBody>
      </p:sp>
      <p:sp>
        <p:nvSpPr>
          <p:cNvPr id="200" name="object 15"/>
          <p:cNvSpPr txBox="1"/>
          <p:nvPr/>
        </p:nvSpPr>
        <p:spPr>
          <a:xfrm>
            <a:off x="627121" y="4071213"/>
            <a:ext cx="2054320" cy="734616"/>
          </a:xfrm>
          <a:prstGeom prst="rect">
            <a:avLst/>
          </a:prstGeom>
          <a:ln w="1047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26568" algn="ctr">
              <a:lnSpc>
                <a:spcPts val="1800"/>
              </a:lnSpc>
              <a:spcBef>
                <a:spcPts val="100"/>
              </a:spcBef>
              <a:defRPr spc="3" sz="16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Отечественные</a:t>
            </a:r>
          </a:p>
          <a:p>
            <a:pPr marR="26568" algn="ctr">
              <a:lnSpc>
                <a:spcPts val="3900"/>
              </a:lnSpc>
              <a:defRPr b="1" spc="3" sz="3400">
                <a:solidFill>
                  <a:srgbClr val="1F3E91"/>
                </a:solidFill>
                <a:latin typeface="Museo Sans Cyrl 700"/>
                <a:ea typeface="Museo Sans Cyrl 700"/>
                <a:cs typeface="Museo Sans Cyrl 700"/>
                <a:sym typeface="Museo Sans Cyrl 700"/>
              </a:defRPr>
            </a:pPr>
            <a:r>
              <a:t>13</a:t>
            </a:r>
            <a:r>
              <a:t>62</a:t>
            </a:r>
          </a:p>
        </p:txBody>
      </p:sp>
      <p:sp>
        <p:nvSpPr>
          <p:cNvPr id="201" name="object 16"/>
          <p:cNvSpPr txBox="1"/>
          <p:nvPr/>
        </p:nvSpPr>
        <p:spPr>
          <a:xfrm>
            <a:off x="2327927" y="3216354"/>
            <a:ext cx="1264552" cy="531171"/>
          </a:xfrm>
          <a:prstGeom prst="rect">
            <a:avLst/>
          </a:prstGeom>
          <a:ln w="1047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3219">
              <a:spcBef>
                <a:spcPts val="200"/>
              </a:spcBef>
              <a:defRPr b="1" spc="3" sz="3400">
                <a:solidFill>
                  <a:srgbClr val="1F3E91"/>
                </a:solidFill>
                <a:latin typeface="Museo Sans Cyrl 700"/>
                <a:ea typeface="Museo Sans Cyrl 700"/>
                <a:cs typeface="Museo Sans Cyrl 700"/>
                <a:sym typeface="Museo Sans Cyrl 700"/>
              </a:defRPr>
            </a:pPr>
            <a:r>
              <a:t>22</a:t>
            </a:r>
            <a:r>
              <a:t>38</a:t>
            </a:r>
          </a:p>
        </p:txBody>
      </p:sp>
      <p:sp>
        <p:nvSpPr>
          <p:cNvPr id="202" name="object 17"/>
          <p:cNvSpPr txBox="1"/>
          <p:nvPr/>
        </p:nvSpPr>
        <p:spPr>
          <a:xfrm>
            <a:off x="6095999" y="2026364"/>
            <a:ext cx="5595748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3081" indent="7701">
              <a:defRPr spc="-3" sz="19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Препараты, </a:t>
            </a:r>
            <a:r>
              <a:rPr spc="0"/>
              <a:t>зарегистрированные в странах</a:t>
            </a:r>
            <a:r>
              <a:rPr spc="-9"/>
              <a:t> </a:t>
            </a:r>
            <a:r>
              <a:rPr spc="0"/>
              <a:t>ЕАЭС  </a:t>
            </a:r>
            <a:r>
              <a:rPr spc="-24"/>
              <a:t>(Таможенного</a:t>
            </a:r>
            <a:r>
              <a:t> </a:t>
            </a:r>
            <a:r>
              <a:rPr spc="-12"/>
              <a:t>с</a:t>
            </a:r>
            <a:r>
              <a:rPr spc="-12"/>
              <a:t>оюза)</a:t>
            </a:r>
            <a:r>
              <a:rPr spc="-12"/>
              <a:t> имеют доступ на рынок РФ</a:t>
            </a:r>
            <a:endParaRPr spc="-12"/>
          </a:p>
          <a:p>
            <a:pPr marR="3081" indent="7701">
              <a:defRPr spc="-12" sz="19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(</a:t>
            </a:r>
            <a:r>
              <a:t>более 300 компаний из более чем 37 стран мира)</a:t>
            </a:r>
          </a:p>
        </p:txBody>
      </p:sp>
      <p:sp>
        <p:nvSpPr>
          <p:cNvPr id="203" name="object 18"/>
          <p:cNvSpPr/>
          <p:nvPr/>
        </p:nvSpPr>
        <p:spPr>
          <a:xfrm>
            <a:off x="4291228" y="5242083"/>
            <a:ext cx="7360079" cy="1113605"/>
          </a:xfrm>
          <a:prstGeom prst="rect">
            <a:avLst/>
          </a:prstGeom>
          <a:ln w="41883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04" name="object 19"/>
          <p:cNvSpPr txBox="1"/>
          <p:nvPr/>
        </p:nvSpPr>
        <p:spPr>
          <a:xfrm>
            <a:off x="6219290" y="5333601"/>
            <a:ext cx="5326424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7701">
              <a:defRPr b="1" sz="3400">
                <a:solidFill>
                  <a:srgbClr val="2F5597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498</a:t>
            </a:r>
            <a:r>
              <a:rPr b="0" sz="1900">
                <a:solidFill>
                  <a:srgbClr val="000000"/>
                </a:solidFill>
              </a:rPr>
              <a:t> РУ на ХФП (266</a:t>
            </a:r>
            <a:r>
              <a:rPr b="0" spc="-6" sz="1900">
                <a:solidFill>
                  <a:srgbClr val="000000"/>
                </a:solidFill>
              </a:rPr>
              <a:t> </a:t>
            </a:r>
            <a:r>
              <a:rPr b="0" sz="1900">
                <a:solidFill>
                  <a:srgbClr val="000000"/>
                </a:solidFill>
              </a:rPr>
              <a:t>МНН) ввезено в РФ в 2022 г. </a:t>
            </a:r>
            <a:r>
              <a:rPr b="0" spc="-9" sz="1900">
                <a:solidFill>
                  <a:srgbClr val="000000"/>
                </a:solidFill>
              </a:rPr>
              <a:t>(по </a:t>
            </a:r>
            <a:r>
              <a:rPr b="0" sz="1900">
                <a:solidFill>
                  <a:srgbClr val="000000"/>
                </a:solidFill>
              </a:rPr>
              <a:t>данным</a:t>
            </a:r>
            <a:r>
              <a:rPr b="0" spc="-27" sz="1900">
                <a:solidFill>
                  <a:srgbClr val="000000"/>
                </a:solidFill>
              </a:rPr>
              <a:t> </a:t>
            </a:r>
            <a:r>
              <a:rPr b="0" spc="-9" sz="1900">
                <a:solidFill>
                  <a:srgbClr val="000000"/>
                </a:solidFill>
              </a:rPr>
              <a:t>РосСельХозНадзора)</a:t>
            </a:r>
          </a:p>
        </p:txBody>
      </p:sp>
      <p:sp>
        <p:nvSpPr>
          <p:cNvPr id="205" name="object 20"/>
          <p:cNvSpPr txBox="1"/>
          <p:nvPr>
            <p:ph type="sldNum" sz="quarter" idx="2"/>
          </p:nvPr>
        </p:nvSpPr>
        <p:spPr>
          <a:xfrm>
            <a:off x="19558694" y="10822641"/>
            <a:ext cx="173571" cy="27901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indent="25400" algn="l">
              <a:lnSpc>
                <a:spcPts val="2200"/>
              </a:lnSpc>
              <a:defRPr spc="10" sz="1900">
                <a:solidFill>
                  <a:srgbClr val="000000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206" name="Рисунок 20" descr="Рисунок 2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8281" y="103713"/>
            <a:ext cx="2799120" cy="12486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object 2"/>
          <p:cNvSpPr txBox="1"/>
          <p:nvPr/>
        </p:nvSpPr>
        <p:spPr>
          <a:xfrm>
            <a:off x="384762" y="2844462"/>
            <a:ext cx="177124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3081" indent="7701">
              <a:defRPr b="1" spc="-15">
                <a:latin typeface="Museo Sans Cyrl 700"/>
                <a:ea typeface="Museo Sans Cyrl 700"/>
                <a:cs typeface="Museo Sans Cyrl 700"/>
                <a:sym typeface="Museo Sans Cyrl 700"/>
              </a:defRPr>
            </a:pPr>
            <a:r>
              <a:t>Доля </a:t>
            </a:r>
            <a:r>
              <a:rPr spc="-3"/>
              <a:t>в</a:t>
            </a:r>
            <a:r>
              <a:rPr spc="-39"/>
              <a:t> </a:t>
            </a:r>
            <a:r>
              <a:rPr spc="-6"/>
              <a:t>общем  объеме</a:t>
            </a:r>
            <a:r>
              <a:rPr spc="-6"/>
              <a:t> ВЛП</a:t>
            </a:r>
          </a:p>
        </p:txBody>
      </p:sp>
      <p:sp>
        <p:nvSpPr>
          <p:cNvPr id="209" name="object 3"/>
          <p:cNvSpPr txBox="1"/>
          <p:nvPr/>
        </p:nvSpPr>
        <p:spPr>
          <a:xfrm>
            <a:off x="384762" y="4146174"/>
            <a:ext cx="1620302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3081" indent="7701">
              <a:defRPr b="1" spc="-9">
                <a:latin typeface="Museo Sans Cyrl 700"/>
                <a:ea typeface="Museo Sans Cyrl 700"/>
                <a:cs typeface="Museo Sans Cyrl 700"/>
                <a:sym typeface="Museo Sans Cyrl 700"/>
              </a:defRPr>
            </a:pPr>
            <a:r>
              <a:t>Импорто-  </a:t>
            </a:r>
            <a:r>
              <a:t>не</a:t>
            </a:r>
            <a:r>
              <a:rPr spc="-3"/>
              <a:t>зависимость  в</a:t>
            </a:r>
            <a:r>
              <a:rPr spc="-6"/>
              <a:t> </a:t>
            </a:r>
            <a:r>
              <a:rPr spc="-3"/>
              <a:t>%</a:t>
            </a:r>
          </a:p>
        </p:txBody>
      </p:sp>
      <p:sp>
        <p:nvSpPr>
          <p:cNvPr id="210" name="object 6"/>
          <p:cNvSpPr/>
          <p:nvPr/>
        </p:nvSpPr>
        <p:spPr>
          <a:xfrm>
            <a:off x="10734440" y="606342"/>
            <a:ext cx="12770" cy="26956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11" name="object 7"/>
          <p:cNvSpPr/>
          <p:nvPr/>
        </p:nvSpPr>
        <p:spPr>
          <a:xfrm>
            <a:off x="10734440" y="601336"/>
            <a:ext cx="57833" cy="1"/>
          </a:xfrm>
          <a:prstGeom prst="line">
            <a:avLst/>
          </a:prstGeom>
          <a:ln w="16509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2" name="object 8"/>
          <p:cNvSpPr/>
          <p:nvPr/>
        </p:nvSpPr>
        <p:spPr>
          <a:xfrm>
            <a:off x="10734440" y="570146"/>
            <a:ext cx="12770" cy="26185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13" name="object 9"/>
          <p:cNvSpPr/>
          <p:nvPr/>
        </p:nvSpPr>
        <p:spPr>
          <a:xfrm>
            <a:off x="10779510" y="606033"/>
            <a:ext cx="12763" cy="27571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14" name="object 10"/>
          <p:cNvSpPr/>
          <p:nvPr/>
        </p:nvSpPr>
        <p:spPr>
          <a:xfrm>
            <a:off x="10707560" y="614248"/>
            <a:ext cx="12763" cy="26098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15" name="object 12"/>
          <p:cNvSpPr/>
          <p:nvPr/>
        </p:nvSpPr>
        <p:spPr>
          <a:xfrm>
            <a:off x="10944559" y="633604"/>
            <a:ext cx="12770" cy="20794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16" name="object 13"/>
          <p:cNvSpPr/>
          <p:nvPr/>
        </p:nvSpPr>
        <p:spPr>
          <a:xfrm>
            <a:off x="10895065" y="628598"/>
            <a:ext cx="62264" cy="1"/>
          </a:xfrm>
          <a:prstGeom prst="line">
            <a:avLst/>
          </a:prstGeom>
          <a:ln w="16509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7" name="object 14"/>
          <p:cNvSpPr/>
          <p:nvPr/>
        </p:nvSpPr>
        <p:spPr>
          <a:xfrm>
            <a:off x="10901449" y="570453"/>
            <a:ext cx="1" cy="53140"/>
          </a:xfrm>
          <a:prstGeom prst="line">
            <a:avLst/>
          </a:prstGeom>
          <a:ln w="21056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8" name="object 15"/>
          <p:cNvSpPr/>
          <p:nvPr/>
        </p:nvSpPr>
        <p:spPr>
          <a:xfrm>
            <a:off x="10942662" y="570235"/>
            <a:ext cx="1" cy="53660"/>
          </a:xfrm>
          <a:prstGeom prst="line">
            <a:avLst/>
          </a:prstGeom>
          <a:ln w="21056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9" name="object 16"/>
          <p:cNvSpPr/>
          <p:nvPr/>
        </p:nvSpPr>
        <p:spPr>
          <a:xfrm>
            <a:off x="10979911" y="570232"/>
            <a:ext cx="60950" cy="6336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20" name="object 17"/>
          <p:cNvSpPr/>
          <p:nvPr/>
        </p:nvSpPr>
        <p:spPr>
          <a:xfrm>
            <a:off x="11062412" y="569053"/>
            <a:ext cx="67928" cy="657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21" name="object 18"/>
          <p:cNvSpPr/>
          <p:nvPr/>
        </p:nvSpPr>
        <p:spPr>
          <a:xfrm>
            <a:off x="11151886" y="606342"/>
            <a:ext cx="12763" cy="26956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22" name="object 19"/>
          <p:cNvSpPr/>
          <p:nvPr/>
        </p:nvSpPr>
        <p:spPr>
          <a:xfrm>
            <a:off x="11151886" y="601336"/>
            <a:ext cx="57833" cy="1"/>
          </a:xfrm>
          <a:prstGeom prst="line">
            <a:avLst/>
          </a:prstGeom>
          <a:ln w="16509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3" name="object 20"/>
          <p:cNvSpPr/>
          <p:nvPr/>
        </p:nvSpPr>
        <p:spPr>
          <a:xfrm>
            <a:off x="11151886" y="570146"/>
            <a:ext cx="12763" cy="26185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24" name="object 21"/>
          <p:cNvSpPr/>
          <p:nvPr/>
        </p:nvSpPr>
        <p:spPr>
          <a:xfrm>
            <a:off x="11196949" y="606033"/>
            <a:ext cx="12770" cy="27571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25" name="object 22"/>
          <p:cNvSpPr/>
          <p:nvPr/>
        </p:nvSpPr>
        <p:spPr>
          <a:xfrm>
            <a:off x="11196949" y="570233"/>
            <a:ext cx="12770" cy="26098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26" name="object 23"/>
          <p:cNvSpPr/>
          <p:nvPr/>
        </p:nvSpPr>
        <p:spPr>
          <a:xfrm>
            <a:off x="11227614" y="570233"/>
            <a:ext cx="139339" cy="6403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27" name="object 24"/>
          <p:cNvSpPr/>
          <p:nvPr/>
        </p:nvSpPr>
        <p:spPr>
          <a:xfrm>
            <a:off x="11391626" y="570238"/>
            <a:ext cx="53350" cy="6336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28" name="object 25"/>
          <p:cNvSpPr/>
          <p:nvPr/>
        </p:nvSpPr>
        <p:spPr>
          <a:xfrm>
            <a:off x="11465997" y="606342"/>
            <a:ext cx="12769" cy="26956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29" name="object 26"/>
          <p:cNvSpPr/>
          <p:nvPr/>
        </p:nvSpPr>
        <p:spPr>
          <a:xfrm>
            <a:off x="11465997" y="601336"/>
            <a:ext cx="57833" cy="1"/>
          </a:xfrm>
          <a:prstGeom prst="line">
            <a:avLst/>
          </a:prstGeom>
          <a:ln w="16509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0" name="object 27"/>
          <p:cNvSpPr/>
          <p:nvPr/>
        </p:nvSpPr>
        <p:spPr>
          <a:xfrm>
            <a:off x="11465997" y="570146"/>
            <a:ext cx="12769" cy="26185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31" name="object 28"/>
          <p:cNvSpPr/>
          <p:nvPr/>
        </p:nvSpPr>
        <p:spPr>
          <a:xfrm>
            <a:off x="11511067" y="606033"/>
            <a:ext cx="12763" cy="27571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32" name="object 29"/>
          <p:cNvSpPr/>
          <p:nvPr/>
        </p:nvSpPr>
        <p:spPr>
          <a:xfrm>
            <a:off x="11511067" y="570233"/>
            <a:ext cx="12763" cy="26098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33" name="object 30"/>
          <p:cNvSpPr/>
          <p:nvPr/>
        </p:nvSpPr>
        <p:spPr>
          <a:xfrm>
            <a:off x="11541731" y="570233"/>
            <a:ext cx="66995" cy="6336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34" name="object 31"/>
          <p:cNvSpPr/>
          <p:nvPr/>
        </p:nvSpPr>
        <p:spPr>
          <a:xfrm>
            <a:off x="11622713" y="570233"/>
            <a:ext cx="56530" cy="63369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35" name="object 32"/>
          <p:cNvSpPr/>
          <p:nvPr/>
        </p:nvSpPr>
        <p:spPr>
          <a:xfrm>
            <a:off x="10734440" y="686624"/>
            <a:ext cx="53458" cy="63375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36" name="object 33"/>
          <p:cNvSpPr/>
          <p:nvPr/>
        </p:nvSpPr>
        <p:spPr>
          <a:xfrm>
            <a:off x="10808917" y="738943"/>
            <a:ext cx="47045" cy="12701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37" name="object 34"/>
          <p:cNvSpPr/>
          <p:nvPr/>
        </p:nvSpPr>
        <p:spPr>
          <a:xfrm>
            <a:off x="10808917" y="722574"/>
            <a:ext cx="12769" cy="17713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38" name="object 35"/>
          <p:cNvSpPr/>
          <p:nvPr/>
        </p:nvSpPr>
        <p:spPr>
          <a:xfrm>
            <a:off x="10808916" y="711218"/>
            <a:ext cx="40588" cy="12701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39" name="object 36"/>
          <p:cNvSpPr/>
          <p:nvPr/>
        </p:nvSpPr>
        <p:spPr>
          <a:xfrm>
            <a:off x="10808917" y="696388"/>
            <a:ext cx="12769" cy="16175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40" name="object 37"/>
          <p:cNvSpPr/>
          <p:nvPr/>
        </p:nvSpPr>
        <p:spPr>
          <a:xfrm>
            <a:off x="10808916" y="685034"/>
            <a:ext cx="45179" cy="12701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41" name="object 38"/>
          <p:cNvSpPr/>
          <p:nvPr/>
        </p:nvSpPr>
        <p:spPr>
          <a:xfrm>
            <a:off x="10899630" y="696337"/>
            <a:ext cx="1" cy="53660"/>
          </a:xfrm>
          <a:prstGeom prst="line">
            <a:avLst/>
          </a:prstGeom>
          <a:ln w="21056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2" name="object 39"/>
          <p:cNvSpPr/>
          <p:nvPr/>
        </p:nvSpPr>
        <p:spPr>
          <a:xfrm>
            <a:off x="10870738" y="691482"/>
            <a:ext cx="57725" cy="1"/>
          </a:xfrm>
          <a:prstGeom prst="line">
            <a:avLst/>
          </a:prstGeom>
          <a:ln w="16009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3" name="object 40"/>
          <p:cNvSpPr/>
          <p:nvPr/>
        </p:nvSpPr>
        <p:spPr>
          <a:xfrm>
            <a:off x="10946363" y="738943"/>
            <a:ext cx="47038" cy="12701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44" name="object 41"/>
          <p:cNvSpPr/>
          <p:nvPr/>
        </p:nvSpPr>
        <p:spPr>
          <a:xfrm>
            <a:off x="10946363" y="722574"/>
            <a:ext cx="12763" cy="17713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45" name="object 42"/>
          <p:cNvSpPr/>
          <p:nvPr/>
        </p:nvSpPr>
        <p:spPr>
          <a:xfrm>
            <a:off x="10946363" y="711218"/>
            <a:ext cx="40582" cy="12701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46" name="object 43"/>
          <p:cNvSpPr/>
          <p:nvPr/>
        </p:nvSpPr>
        <p:spPr>
          <a:xfrm>
            <a:off x="10946363" y="696388"/>
            <a:ext cx="12763" cy="16175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47" name="object 44"/>
          <p:cNvSpPr/>
          <p:nvPr/>
        </p:nvSpPr>
        <p:spPr>
          <a:xfrm>
            <a:off x="10946362" y="685034"/>
            <a:ext cx="45172" cy="12701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48" name="object 45"/>
          <p:cNvSpPr/>
          <p:nvPr/>
        </p:nvSpPr>
        <p:spPr>
          <a:xfrm>
            <a:off x="11014950" y="686626"/>
            <a:ext cx="50531" cy="63369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49" name="object 46"/>
          <p:cNvSpPr/>
          <p:nvPr/>
        </p:nvSpPr>
        <p:spPr>
          <a:xfrm>
            <a:off x="11087030" y="686626"/>
            <a:ext cx="60950" cy="63369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50" name="object 47"/>
          <p:cNvSpPr/>
          <p:nvPr/>
        </p:nvSpPr>
        <p:spPr>
          <a:xfrm>
            <a:off x="11172652" y="722736"/>
            <a:ext cx="12769" cy="26956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51" name="object 48"/>
          <p:cNvSpPr/>
          <p:nvPr/>
        </p:nvSpPr>
        <p:spPr>
          <a:xfrm>
            <a:off x="11172652" y="717729"/>
            <a:ext cx="57833" cy="1"/>
          </a:xfrm>
          <a:prstGeom prst="line">
            <a:avLst/>
          </a:prstGeom>
          <a:ln w="16509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2" name="object 49"/>
          <p:cNvSpPr/>
          <p:nvPr/>
        </p:nvSpPr>
        <p:spPr>
          <a:xfrm>
            <a:off x="11172652" y="686540"/>
            <a:ext cx="12769" cy="26184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53" name="object 50"/>
          <p:cNvSpPr/>
          <p:nvPr/>
        </p:nvSpPr>
        <p:spPr>
          <a:xfrm>
            <a:off x="11217722" y="722426"/>
            <a:ext cx="12763" cy="27571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54" name="object 51"/>
          <p:cNvSpPr/>
          <p:nvPr/>
        </p:nvSpPr>
        <p:spPr>
          <a:xfrm>
            <a:off x="11217722" y="686628"/>
            <a:ext cx="12763" cy="26097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55" name="object 53"/>
          <p:cNvSpPr/>
          <p:nvPr/>
        </p:nvSpPr>
        <p:spPr>
          <a:xfrm>
            <a:off x="11333277" y="686626"/>
            <a:ext cx="50537" cy="63369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56" name="object 54"/>
          <p:cNvSpPr/>
          <p:nvPr/>
        </p:nvSpPr>
        <p:spPr>
          <a:xfrm>
            <a:off x="11405361" y="722736"/>
            <a:ext cx="12769" cy="26956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57" name="object 55"/>
          <p:cNvSpPr/>
          <p:nvPr/>
        </p:nvSpPr>
        <p:spPr>
          <a:xfrm>
            <a:off x="11405361" y="717729"/>
            <a:ext cx="57833" cy="1"/>
          </a:xfrm>
          <a:prstGeom prst="line">
            <a:avLst/>
          </a:prstGeom>
          <a:ln w="16509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8" name="object 56"/>
          <p:cNvSpPr/>
          <p:nvPr/>
        </p:nvSpPr>
        <p:spPr>
          <a:xfrm>
            <a:off x="11405361" y="686540"/>
            <a:ext cx="12769" cy="26184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59" name="object 57"/>
          <p:cNvSpPr/>
          <p:nvPr/>
        </p:nvSpPr>
        <p:spPr>
          <a:xfrm>
            <a:off x="11450422" y="722426"/>
            <a:ext cx="12769" cy="27571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60" name="object 58"/>
          <p:cNvSpPr/>
          <p:nvPr/>
        </p:nvSpPr>
        <p:spPr>
          <a:xfrm>
            <a:off x="11450422" y="686628"/>
            <a:ext cx="12769" cy="26097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61" name="object 59"/>
          <p:cNvSpPr/>
          <p:nvPr/>
        </p:nvSpPr>
        <p:spPr>
          <a:xfrm>
            <a:off x="11481088" y="686628"/>
            <a:ext cx="66995" cy="63369"/>
          </a:xfrm>
          <a:prstGeom prst="rect">
            <a:avLst/>
          </a:prstGeom>
          <a:blipFill>
            <a:blip r:embed="rId1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62" name="object 60"/>
          <p:cNvSpPr/>
          <p:nvPr/>
        </p:nvSpPr>
        <p:spPr>
          <a:xfrm>
            <a:off x="11562077" y="686626"/>
            <a:ext cx="56530" cy="63363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63" name="object 61"/>
          <p:cNvSpPr/>
          <p:nvPr/>
        </p:nvSpPr>
        <p:spPr>
          <a:xfrm>
            <a:off x="10727673" y="803022"/>
            <a:ext cx="66995" cy="63369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64" name="object 62"/>
          <p:cNvSpPr/>
          <p:nvPr/>
        </p:nvSpPr>
        <p:spPr>
          <a:xfrm>
            <a:off x="10808397" y="801835"/>
            <a:ext cx="52467" cy="65738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65" name="object 63"/>
          <p:cNvSpPr/>
          <p:nvPr/>
        </p:nvSpPr>
        <p:spPr>
          <a:xfrm>
            <a:off x="10877722" y="801835"/>
            <a:ext cx="52461" cy="65738"/>
          </a:xfrm>
          <a:prstGeom prst="rect">
            <a:avLst/>
          </a:prstGeom>
          <a:blipFill>
            <a:blip r:embed="rId1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66" name="object 64"/>
          <p:cNvSpPr/>
          <p:nvPr/>
        </p:nvSpPr>
        <p:spPr>
          <a:xfrm>
            <a:off x="10948082" y="801834"/>
            <a:ext cx="67928" cy="65744"/>
          </a:xfrm>
          <a:prstGeom prst="rect">
            <a:avLst/>
          </a:prstGeom>
          <a:blipFill>
            <a:blip r:embed="rId1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67" name="object 65"/>
          <p:cNvSpPr/>
          <p:nvPr/>
        </p:nvSpPr>
        <p:spPr>
          <a:xfrm>
            <a:off x="11087052" y="866391"/>
            <a:ext cx="12763" cy="20794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68" name="object 66"/>
          <p:cNvSpPr/>
          <p:nvPr/>
        </p:nvSpPr>
        <p:spPr>
          <a:xfrm>
            <a:off x="11037558" y="861385"/>
            <a:ext cx="62259" cy="1"/>
          </a:xfrm>
          <a:prstGeom prst="line">
            <a:avLst/>
          </a:prstGeom>
          <a:ln w="16509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9" name="object 67"/>
          <p:cNvSpPr/>
          <p:nvPr/>
        </p:nvSpPr>
        <p:spPr>
          <a:xfrm>
            <a:off x="11043942" y="803240"/>
            <a:ext cx="1" cy="53140"/>
          </a:xfrm>
          <a:prstGeom prst="line">
            <a:avLst/>
          </a:prstGeom>
          <a:ln w="21056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0" name="object 68"/>
          <p:cNvSpPr/>
          <p:nvPr/>
        </p:nvSpPr>
        <p:spPr>
          <a:xfrm>
            <a:off x="11085148" y="803022"/>
            <a:ext cx="1" cy="53661"/>
          </a:xfrm>
          <a:prstGeom prst="line">
            <a:avLst/>
          </a:prstGeom>
          <a:ln w="21056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1" name="object 69"/>
          <p:cNvSpPr/>
          <p:nvPr/>
        </p:nvSpPr>
        <p:spPr>
          <a:xfrm>
            <a:off x="11122404" y="803020"/>
            <a:ext cx="60950" cy="63369"/>
          </a:xfrm>
          <a:prstGeom prst="rect">
            <a:avLst/>
          </a:prstGeom>
          <a:blipFill>
            <a:blip r:embed="rId18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72" name="object 71"/>
          <p:cNvSpPr/>
          <p:nvPr/>
        </p:nvSpPr>
        <p:spPr>
          <a:xfrm>
            <a:off x="11335646" y="866391"/>
            <a:ext cx="12769" cy="20794"/>
          </a:xfrm>
          <a:prstGeom prst="rect">
            <a:avLst/>
          </a:prstGeom>
          <a:solidFill>
            <a:srgbClr val="3C3D3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73" name="object 72"/>
          <p:cNvSpPr/>
          <p:nvPr/>
        </p:nvSpPr>
        <p:spPr>
          <a:xfrm>
            <a:off x="11286152" y="861385"/>
            <a:ext cx="62264" cy="1"/>
          </a:xfrm>
          <a:prstGeom prst="line">
            <a:avLst/>
          </a:prstGeom>
          <a:ln w="16509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4" name="object 73"/>
          <p:cNvSpPr/>
          <p:nvPr/>
        </p:nvSpPr>
        <p:spPr>
          <a:xfrm>
            <a:off x="11292536" y="803240"/>
            <a:ext cx="1" cy="53140"/>
          </a:xfrm>
          <a:prstGeom prst="line">
            <a:avLst/>
          </a:prstGeom>
          <a:ln w="21056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5" name="object 74"/>
          <p:cNvSpPr/>
          <p:nvPr/>
        </p:nvSpPr>
        <p:spPr>
          <a:xfrm>
            <a:off x="11333742" y="803022"/>
            <a:ext cx="1" cy="53661"/>
          </a:xfrm>
          <a:prstGeom prst="line">
            <a:avLst/>
          </a:prstGeom>
          <a:ln w="21056">
            <a:solidFill>
              <a:srgbClr val="3C3D3D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6" name="object 75"/>
          <p:cNvSpPr/>
          <p:nvPr/>
        </p:nvSpPr>
        <p:spPr>
          <a:xfrm>
            <a:off x="11370998" y="803020"/>
            <a:ext cx="60950" cy="63369"/>
          </a:xfrm>
          <a:prstGeom prst="rect">
            <a:avLst/>
          </a:prstGeom>
          <a:blipFill>
            <a:blip r:embed="rId19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77" name="object 76"/>
          <p:cNvSpPr/>
          <p:nvPr/>
        </p:nvSpPr>
        <p:spPr>
          <a:xfrm>
            <a:off x="11452714" y="803020"/>
            <a:ext cx="56530" cy="63363"/>
          </a:xfrm>
          <a:prstGeom prst="rect">
            <a:avLst/>
          </a:prstGeom>
          <a:blipFill>
            <a:blip r:embed="rId20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78" name="object 80"/>
          <p:cNvSpPr txBox="1"/>
          <p:nvPr>
            <p:ph type="title"/>
          </p:nvPr>
        </p:nvSpPr>
        <p:spPr>
          <a:xfrm>
            <a:off x="1061661" y="434270"/>
            <a:ext cx="8714732" cy="1004196"/>
          </a:xfrm>
          <a:prstGeom prst="rect">
            <a:avLst/>
          </a:prstGeom>
        </p:spPr>
        <p:txBody>
          <a:bodyPr lIns="0" tIns="0" rIns="0" bIns="0"/>
          <a:lstStyle/>
          <a:p>
            <a:pPr defTabSz="868680">
              <a:defRPr b="1" sz="3420">
                <a:solidFill>
                  <a:srgbClr val="1F4E79"/>
                </a:solidFill>
                <a:latin typeface="Unbounded-Regular"/>
                <a:ea typeface="Unbounded-Regular"/>
                <a:cs typeface="Unbounded-Regular"/>
                <a:sym typeface="Unbounded-Regular"/>
              </a:defRPr>
            </a:pPr>
            <a:r>
              <a:t>Фармакотерапевтические группы:</a:t>
            </a:r>
            <a:br/>
            <a:r>
              <a:t>доля отечественных производителей</a:t>
            </a:r>
          </a:p>
        </p:txBody>
      </p:sp>
      <p:sp>
        <p:nvSpPr>
          <p:cNvPr id="279" name="object 81"/>
          <p:cNvSpPr/>
          <p:nvPr/>
        </p:nvSpPr>
        <p:spPr>
          <a:xfrm>
            <a:off x="514741" y="5809841"/>
            <a:ext cx="533363" cy="533364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80" name="object 82"/>
          <p:cNvSpPr txBox="1"/>
          <p:nvPr/>
        </p:nvSpPr>
        <p:spPr>
          <a:xfrm>
            <a:off x="3044949" y="6158293"/>
            <a:ext cx="591460" cy="16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7701">
              <a:defRPr sz="11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И</a:t>
            </a:r>
            <a:r>
              <a:rPr spc="6"/>
              <a:t>мпо</a:t>
            </a:r>
            <a:r>
              <a:rPr spc="-3"/>
              <a:t>р</a:t>
            </a:r>
            <a:r>
              <a:rPr spc="3"/>
              <a:t>т</a:t>
            </a:r>
          </a:p>
        </p:txBody>
      </p:sp>
      <p:sp>
        <p:nvSpPr>
          <p:cNvPr id="281" name="object 83"/>
          <p:cNvSpPr txBox="1"/>
          <p:nvPr/>
        </p:nvSpPr>
        <p:spPr>
          <a:xfrm>
            <a:off x="1173708" y="5923843"/>
            <a:ext cx="1958439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7701">
              <a:defRPr sz="11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Российское</a:t>
            </a:r>
            <a:r>
              <a:rPr spc="-24"/>
              <a:t> </a:t>
            </a:r>
            <a:endParaRPr spc="-24"/>
          </a:p>
          <a:p>
            <a:pPr indent="7701">
              <a:defRPr spc="3" sz="11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производство</a:t>
            </a:r>
          </a:p>
        </p:txBody>
      </p:sp>
      <p:sp>
        <p:nvSpPr>
          <p:cNvPr id="282" name="object 84"/>
          <p:cNvSpPr/>
          <p:nvPr/>
        </p:nvSpPr>
        <p:spPr>
          <a:xfrm>
            <a:off x="2216422" y="2977940"/>
            <a:ext cx="1098474" cy="520665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83" name="object 85"/>
          <p:cNvSpPr/>
          <p:nvPr/>
        </p:nvSpPr>
        <p:spPr>
          <a:xfrm>
            <a:off x="2487339" y="4870108"/>
            <a:ext cx="222235" cy="457169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84" name="object 86"/>
          <p:cNvSpPr/>
          <p:nvPr/>
        </p:nvSpPr>
        <p:spPr>
          <a:xfrm>
            <a:off x="2487339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85" name="object 87"/>
          <p:cNvSpPr/>
          <p:nvPr/>
        </p:nvSpPr>
        <p:spPr>
          <a:xfrm>
            <a:off x="2821744" y="4838360"/>
            <a:ext cx="222235" cy="488916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86" name="object 88"/>
          <p:cNvSpPr/>
          <p:nvPr/>
        </p:nvSpPr>
        <p:spPr>
          <a:xfrm>
            <a:off x="2821744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87" name="object 89"/>
          <p:cNvSpPr/>
          <p:nvPr/>
        </p:nvSpPr>
        <p:spPr>
          <a:xfrm>
            <a:off x="3156155" y="4793912"/>
            <a:ext cx="222236" cy="533364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88" name="object 90"/>
          <p:cNvSpPr/>
          <p:nvPr/>
        </p:nvSpPr>
        <p:spPr>
          <a:xfrm>
            <a:off x="3156155" y="3777984"/>
            <a:ext cx="222236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89" name="object 91"/>
          <p:cNvSpPr/>
          <p:nvPr/>
        </p:nvSpPr>
        <p:spPr>
          <a:xfrm>
            <a:off x="2152926" y="3777984"/>
            <a:ext cx="222236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90" name="object 92"/>
          <p:cNvSpPr/>
          <p:nvPr/>
        </p:nvSpPr>
        <p:spPr>
          <a:xfrm>
            <a:off x="3599038" y="3143029"/>
            <a:ext cx="1098474" cy="355576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91" name="object 93"/>
          <p:cNvSpPr/>
          <p:nvPr/>
        </p:nvSpPr>
        <p:spPr>
          <a:xfrm>
            <a:off x="3531306" y="4793912"/>
            <a:ext cx="222236" cy="533364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92" name="object 94"/>
          <p:cNvSpPr/>
          <p:nvPr/>
        </p:nvSpPr>
        <p:spPr>
          <a:xfrm>
            <a:off x="3531306" y="3777984"/>
            <a:ext cx="222236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93" name="object 95"/>
          <p:cNvSpPr/>
          <p:nvPr/>
        </p:nvSpPr>
        <p:spPr>
          <a:xfrm>
            <a:off x="4205775" y="4597077"/>
            <a:ext cx="222235" cy="730198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94" name="object 96"/>
          <p:cNvSpPr/>
          <p:nvPr/>
        </p:nvSpPr>
        <p:spPr>
          <a:xfrm>
            <a:off x="4205775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95" name="object 97"/>
          <p:cNvSpPr/>
          <p:nvPr/>
        </p:nvSpPr>
        <p:spPr>
          <a:xfrm>
            <a:off x="3868537" y="4654222"/>
            <a:ext cx="222235" cy="673054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96" name="object 98"/>
          <p:cNvSpPr/>
          <p:nvPr/>
        </p:nvSpPr>
        <p:spPr>
          <a:xfrm>
            <a:off x="3868537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97" name="object 99"/>
          <p:cNvSpPr/>
          <p:nvPr/>
        </p:nvSpPr>
        <p:spPr>
          <a:xfrm>
            <a:off x="4543006" y="4514532"/>
            <a:ext cx="222235" cy="812745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98" name="object 100"/>
          <p:cNvSpPr/>
          <p:nvPr/>
        </p:nvSpPr>
        <p:spPr>
          <a:xfrm>
            <a:off x="4543006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299" name="object 101"/>
          <p:cNvSpPr/>
          <p:nvPr/>
        </p:nvSpPr>
        <p:spPr>
          <a:xfrm>
            <a:off x="4981652" y="3422410"/>
            <a:ext cx="1098475" cy="76196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00" name="object 102"/>
          <p:cNvSpPr/>
          <p:nvPr/>
        </p:nvSpPr>
        <p:spPr>
          <a:xfrm>
            <a:off x="5252568" y="4736767"/>
            <a:ext cx="222236" cy="590509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01" name="object 103"/>
          <p:cNvSpPr/>
          <p:nvPr/>
        </p:nvSpPr>
        <p:spPr>
          <a:xfrm>
            <a:off x="5252568" y="3777984"/>
            <a:ext cx="222236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02" name="object 104"/>
          <p:cNvSpPr/>
          <p:nvPr/>
        </p:nvSpPr>
        <p:spPr>
          <a:xfrm>
            <a:off x="5586974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03" name="object 105"/>
          <p:cNvSpPr/>
          <p:nvPr/>
        </p:nvSpPr>
        <p:spPr>
          <a:xfrm>
            <a:off x="5921387" y="5066943"/>
            <a:ext cx="222235" cy="260333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04" name="object 106"/>
          <p:cNvSpPr/>
          <p:nvPr/>
        </p:nvSpPr>
        <p:spPr>
          <a:xfrm>
            <a:off x="5921387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05" name="object 107"/>
          <p:cNvSpPr/>
          <p:nvPr/>
        </p:nvSpPr>
        <p:spPr>
          <a:xfrm>
            <a:off x="4918157" y="4939953"/>
            <a:ext cx="222235" cy="387324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06" name="object 108"/>
          <p:cNvSpPr/>
          <p:nvPr/>
        </p:nvSpPr>
        <p:spPr>
          <a:xfrm>
            <a:off x="4918157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07" name="object 109"/>
          <p:cNvSpPr/>
          <p:nvPr/>
        </p:nvSpPr>
        <p:spPr>
          <a:xfrm>
            <a:off x="6364268" y="3422410"/>
            <a:ext cx="1098475" cy="76196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08" name="object 110"/>
          <p:cNvSpPr/>
          <p:nvPr/>
        </p:nvSpPr>
        <p:spPr>
          <a:xfrm>
            <a:off x="6635184" y="4019267"/>
            <a:ext cx="222236" cy="1308009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09" name="object 111"/>
          <p:cNvSpPr/>
          <p:nvPr/>
        </p:nvSpPr>
        <p:spPr>
          <a:xfrm>
            <a:off x="6635184" y="3777984"/>
            <a:ext cx="222236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10" name="object 112"/>
          <p:cNvSpPr/>
          <p:nvPr/>
        </p:nvSpPr>
        <p:spPr>
          <a:xfrm>
            <a:off x="6969590" y="3873227"/>
            <a:ext cx="222235" cy="1454049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11" name="object 113"/>
          <p:cNvSpPr/>
          <p:nvPr/>
        </p:nvSpPr>
        <p:spPr>
          <a:xfrm>
            <a:off x="6969590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12" name="object 114"/>
          <p:cNvSpPr/>
          <p:nvPr/>
        </p:nvSpPr>
        <p:spPr>
          <a:xfrm>
            <a:off x="7304003" y="3924024"/>
            <a:ext cx="222235" cy="1403252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13" name="object 115"/>
          <p:cNvSpPr/>
          <p:nvPr/>
        </p:nvSpPr>
        <p:spPr>
          <a:xfrm>
            <a:off x="7304003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14" name="object 116"/>
          <p:cNvSpPr/>
          <p:nvPr/>
        </p:nvSpPr>
        <p:spPr>
          <a:xfrm>
            <a:off x="6300773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15" name="object 117"/>
          <p:cNvSpPr/>
          <p:nvPr/>
        </p:nvSpPr>
        <p:spPr>
          <a:xfrm>
            <a:off x="6300773" y="4019267"/>
            <a:ext cx="222235" cy="1308009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16" name="object 118"/>
          <p:cNvSpPr/>
          <p:nvPr/>
        </p:nvSpPr>
        <p:spPr>
          <a:xfrm>
            <a:off x="6300773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17" name="object 119"/>
          <p:cNvSpPr/>
          <p:nvPr/>
        </p:nvSpPr>
        <p:spPr>
          <a:xfrm>
            <a:off x="9129500" y="3489080"/>
            <a:ext cx="1098473" cy="1"/>
          </a:xfrm>
          <a:prstGeom prst="line">
            <a:avLst/>
          </a:prstGeom>
          <a:ln w="31412">
            <a:solidFill>
              <a:srgbClr val="1F3E9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8" name="object 120"/>
          <p:cNvSpPr/>
          <p:nvPr/>
        </p:nvSpPr>
        <p:spPr>
          <a:xfrm>
            <a:off x="9400416" y="5257431"/>
            <a:ext cx="222234" cy="69845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19" name="object 121"/>
          <p:cNvSpPr/>
          <p:nvPr/>
        </p:nvSpPr>
        <p:spPr>
          <a:xfrm>
            <a:off x="9400416" y="3777984"/>
            <a:ext cx="222234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20" name="object 122"/>
          <p:cNvSpPr/>
          <p:nvPr/>
        </p:nvSpPr>
        <p:spPr>
          <a:xfrm>
            <a:off x="10069232" y="4965351"/>
            <a:ext cx="222235" cy="361925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21" name="object 123"/>
          <p:cNvSpPr/>
          <p:nvPr/>
        </p:nvSpPr>
        <p:spPr>
          <a:xfrm>
            <a:off x="10069232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22" name="object 124"/>
          <p:cNvSpPr/>
          <p:nvPr/>
        </p:nvSpPr>
        <p:spPr>
          <a:xfrm>
            <a:off x="9734822" y="3777984"/>
            <a:ext cx="222234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23" name="object 125"/>
          <p:cNvSpPr/>
          <p:nvPr/>
        </p:nvSpPr>
        <p:spPr>
          <a:xfrm>
            <a:off x="9066003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24" name="object 126"/>
          <p:cNvSpPr/>
          <p:nvPr/>
        </p:nvSpPr>
        <p:spPr>
          <a:xfrm>
            <a:off x="10512115" y="3428758"/>
            <a:ext cx="1098474" cy="69846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25" name="object 127"/>
          <p:cNvSpPr/>
          <p:nvPr/>
        </p:nvSpPr>
        <p:spPr>
          <a:xfrm>
            <a:off x="10783030" y="4197055"/>
            <a:ext cx="222235" cy="1130222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26" name="object 128"/>
          <p:cNvSpPr/>
          <p:nvPr/>
        </p:nvSpPr>
        <p:spPr>
          <a:xfrm>
            <a:off x="10783030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27" name="object 129"/>
          <p:cNvSpPr/>
          <p:nvPr/>
        </p:nvSpPr>
        <p:spPr>
          <a:xfrm>
            <a:off x="11451849" y="4457386"/>
            <a:ext cx="222234" cy="869890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28" name="object 130"/>
          <p:cNvSpPr/>
          <p:nvPr/>
        </p:nvSpPr>
        <p:spPr>
          <a:xfrm>
            <a:off x="11451849" y="3777984"/>
            <a:ext cx="222234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29" name="object 131"/>
          <p:cNvSpPr/>
          <p:nvPr/>
        </p:nvSpPr>
        <p:spPr>
          <a:xfrm>
            <a:off x="11117436" y="4031965"/>
            <a:ext cx="222234" cy="1295310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30" name="object 132"/>
          <p:cNvSpPr/>
          <p:nvPr/>
        </p:nvSpPr>
        <p:spPr>
          <a:xfrm>
            <a:off x="11117436" y="3777984"/>
            <a:ext cx="222234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31" name="object 133"/>
          <p:cNvSpPr/>
          <p:nvPr/>
        </p:nvSpPr>
        <p:spPr>
          <a:xfrm>
            <a:off x="10448618" y="4387541"/>
            <a:ext cx="222235" cy="939736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32" name="object 134"/>
          <p:cNvSpPr/>
          <p:nvPr/>
        </p:nvSpPr>
        <p:spPr>
          <a:xfrm>
            <a:off x="10448618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33" name="object 135"/>
          <p:cNvSpPr/>
          <p:nvPr/>
        </p:nvSpPr>
        <p:spPr>
          <a:xfrm>
            <a:off x="7746883" y="3479555"/>
            <a:ext cx="1098474" cy="1"/>
          </a:xfrm>
          <a:prstGeom prst="line">
            <a:avLst/>
          </a:prstGeom>
          <a:ln w="62825">
            <a:solidFill>
              <a:srgbClr val="1F3E9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4" name="object 136"/>
          <p:cNvSpPr/>
          <p:nvPr/>
        </p:nvSpPr>
        <p:spPr>
          <a:xfrm>
            <a:off x="7683389" y="5009798"/>
            <a:ext cx="222234" cy="317478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35" name="object 137"/>
          <p:cNvSpPr/>
          <p:nvPr/>
        </p:nvSpPr>
        <p:spPr>
          <a:xfrm>
            <a:off x="7683389" y="3777984"/>
            <a:ext cx="222234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36" name="object 138"/>
          <p:cNvSpPr/>
          <p:nvPr/>
        </p:nvSpPr>
        <p:spPr>
          <a:xfrm>
            <a:off x="8017799" y="5009798"/>
            <a:ext cx="222235" cy="317478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37" name="object 139"/>
          <p:cNvSpPr/>
          <p:nvPr/>
        </p:nvSpPr>
        <p:spPr>
          <a:xfrm>
            <a:off x="8017799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38" name="object 140"/>
          <p:cNvSpPr/>
          <p:nvPr/>
        </p:nvSpPr>
        <p:spPr>
          <a:xfrm>
            <a:off x="8352205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39" name="object 141"/>
          <p:cNvSpPr/>
          <p:nvPr/>
        </p:nvSpPr>
        <p:spPr>
          <a:xfrm>
            <a:off x="8686617" y="5016148"/>
            <a:ext cx="222235" cy="311129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40" name="object 142"/>
          <p:cNvSpPr/>
          <p:nvPr/>
        </p:nvSpPr>
        <p:spPr>
          <a:xfrm>
            <a:off x="8686617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41" name="object 143"/>
          <p:cNvSpPr/>
          <p:nvPr/>
        </p:nvSpPr>
        <p:spPr>
          <a:xfrm>
            <a:off x="8352205" y="5016148"/>
            <a:ext cx="222235" cy="311129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42" name="object 144"/>
          <p:cNvSpPr/>
          <p:nvPr/>
        </p:nvSpPr>
        <p:spPr>
          <a:xfrm>
            <a:off x="8352205" y="3777984"/>
            <a:ext cx="222235" cy="1549292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43" name="object 145"/>
          <p:cNvSpPr/>
          <p:nvPr/>
        </p:nvSpPr>
        <p:spPr>
          <a:xfrm flipH="1">
            <a:off x="6216641" y="2362033"/>
            <a:ext cx="1" cy="3200178"/>
          </a:xfrm>
          <a:prstGeom prst="line">
            <a:avLst/>
          </a:pr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4" name="object 146"/>
          <p:cNvSpPr/>
          <p:nvPr/>
        </p:nvSpPr>
        <p:spPr>
          <a:xfrm flipH="1">
            <a:off x="4838787" y="2362033"/>
            <a:ext cx="1" cy="3200178"/>
          </a:xfrm>
          <a:prstGeom prst="line">
            <a:avLst/>
          </a:pr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5" name="object 147"/>
          <p:cNvSpPr/>
          <p:nvPr/>
        </p:nvSpPr>
        <p:spPr>
          <a:xfrm flipH="1">
            <a:off x="3454584" y="2362033"/>
            <a:ext cx="1" cy="3200178"/>
          </a:xfrm>
          <a:prstGeom prst="line">
            <a:avLst/>
          </a:pr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6" name="object 148"/>
          <p:cNvSpPr/>
          <p:nvPr/>
        </p:nvSpPr>
        <p:spPr>
          <a:xfrm>
            <a:off x="8993802" y="2362033"/>
            <a:ext cx="1" cy="3200178"/>
          </a:xfrm>
          <a:prstGeom prst="line">
            <a:avLst/>
          </a:pr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7" name="object 149"/>
          <p:cNvSpPr/>
          <p:nvPr/>
        </p:nvSpPr>
        <p:spPr>
          <a:xfrm>
            <a:off x="10365306" y="2362033"/>
            <a:ext cx="1" cy="3200178"/>
          </a:xfrm>
          <a:prstGeom prst="line">
            <a:avLst/>
          </a:pr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8" name="object 150"/>
          <p:cNvSpPr/>
          <p:nvPr/>
        </p:nvSpPr>
        <p:spPr>
          <a:xfrm>
            <a:off x="7596899" y="2362033"/>
            <a:ext cx="1" cy="3200178"/>
          </a:xfrm>
          <a:prstGeom prst="line">
            <a:avLst/>
          </a:pr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9" name="object 151"/>
          <p:cNvSpPr/>
          <p:nvPr/>
        </p:nvSpPr>
        <p:spPr>
          <a:xfrm>
            <a:off x="2367700" y="5809360"/>
            <a:ext cx="533362" cy="533364"/>
          </a:xfrm>
          <a:prstGeom prst="rect">
            <a:avLst/>
          </a:prstGeom>
          <a:ln w="10470">
            <a:solidFill>
              <a:srgbClr val="1F3E91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50" name="object 152"/>
          <p:cNvSpPr txBox="1"/>
          <p:nvPr/>
        </p:nvSpPr>
        <p:spPr>
          <a:xfrm>
            <a:off x="2271354" y="2455538"/>
            <a:ext cx="741635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7701">
              <a:defRPr sz="9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Вакцины</a:t>
            </a:r>
          </a:p>
          <a:p>
            <a:pPr marR="3081" indent="7701">
              <a:defRPr sz="9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и</a:t>
            </a:r>
            <a:r>
              <a:rPr spc="-39"/>
              <a:t> </a:t>
            </a:r>
            <a:r>
              <a:rPr spc="-3"/>
              <a:t>сыворотки  </a:t>
            </a:r>
            <a:r>
              <a:rPr>
                <a:solidFill>
                  <a:srgbClr val="1F3E91"/>
                </a:solidFill>
              </a:rPr>
              <a:t>45%</a:t>
            </a:r>
          </a:p>
        </p:txBody>
      </p:sp>
      <p:sp>
        <p:nvSpPr>
          <p:cNvPr id="351" name="object 153"/>
          <p:cNvSpPr txBox="1"/>
          <p:nvPr/>
        </p:nvSpPr>
        <p:spPr>
          <a:xfrm>
            <a:off x="3636409" y="2455538"/>
            <a:ext cx="1165977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3081" indent="7701">
              <a:defRPr sz="9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Антибак</a:t>
            </a:r>
            <a:r>
              <a:rPr spc="-18"/>
              <a:t>т</a:t>
            </a:r>
            <a:r>
              <a:t>ериальные  препараты</a:t>
            </a:r>
          </a:p>
          <a:p>
            <a:pPr indent="7701">
              <a:defRPr sz="9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30%</a:t>
            </a:r>
          </a:p>
        </p:txBody>
      </p:sp>
      <p:sp>
        <p:nvSpPr>
          <p:cNvPr id="352" name="object 154"/>
          <p:cNvSpPr txBox="1"/>
          <p:nvPr/>
        </p:nvSpPr>
        <p:spPr>
          <a:xfrm>
            <a:off x="5020605" y="2455538"/>
            <a:ext cx="8248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3081" indent="7701">
              <a:defRPr spc="-3" sz="9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Противо-  </a:t>
            </a:r>
            <a:r>
              <a:rPr spc="0"/>
              <a:t>парази</a:t>
            </a:r>
            <a:r>
              <a:rPr spc="-6"/>
              <a:t>т</a:t>
            </a:r>
            <a:r>
              <a:rPr spc="0"/>
              <a:t>арные  препараты</a:t>
            </a:r>
          </a:p>
          <a:p>
            <a:pPr indent="7701">
              <a:defRPr sz="9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7%</a:t>
            </a:r>
          </a:p>
        </p:txBody>
      </p:sp>
      <p:sp>
        <p:nvSpPr>
          <p:cNvPr id="353" name="object 155"/>
          <p:cNvSpPr txBox="1"/>
          <p:nvPr/>
        </p:nvSpPr>
        <p:spPr>
          <a:xfrm>
            <a:off x="7788995" y="2455538"/>
            <a:ext cx="103543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3081" indent="7701">
              <a:defRPr spc="58" sz="9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к</a:t>
            </a:r>
            <a:r>
              <a:rPr spc="0"/>
              <a:t>окцидиос</a:t>
            </a:r>
            <a:r>
              <a:rPr spc="-6"/>
              <a:t>т</a:t>
            </a:r>
            <a:r>
              <a:rPr spc="-9"/>
              <a:t>а</a:t>
            </a:r>
            <a:r>
              <a:rPr spc="0"/>
              <a:t>тики  </a:t>
            </a:r>
            <a:r>
              <a:rPr spc="0">
                <a:solidFill>
                  <a:srgbClr val="1F3E91"/>
                </a:solidFill>
              </a:rPr>
              <a:t>3%</a:t>
            </a:r>
          </a:p>
        </p:txBody>
      </p:sp>
      <p:sp>
        <p:nvSpPr>
          <p:cNvPr id="354" name="object 156"/>
          <p:cNvSpPr txBox="1"/>
          <p:nvPr/>
        </p:nvSpPr>
        <p:spPr>
          <a:xfrm>
            <a:off x="9166849" y="2455538"/>
            <a:ext cx="525614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3081" indent="7701">
              <a:defRPr spc="-121" sz="9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Г</a:t>
            </a:r>
            <a:r>
              <a:rPr spc="0"/>
              <a:t>ормоны  </a:t>
            </a:r>
            <a:r>
              <a:rPr spc="0">
                <a:solidFill>
                  <a:srgbClr val="1F3E91"/>
                </a:solidFill>
              </a:rPr>
              <a:t>2%</a:t>
            </a:r>
          </a:p>
        </p:txBody>
      </p:sp>
      <p:sp>
        <p:nvSpPr>
          <p:cNvPr id="355" name="object 157"/>
          <p:cNvSpPr txBox="1"/>
          <p:nvPr/>
        </p:nvSpPr>
        <p:spPr>
          <a:xfrm>
            <a:off x="10551045" y="2455538"/>
            <a:ext cx="446676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3081" indent="7701">
              <a:defRPr spc="-6" sz="9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П</a:t>
            </a:r>
            <a:r>
              <a:rPr spc="0"/>
              <a:t>рочее  </a:t>
            </a:r>
            <a:r>
              <a:rPr spc="0">
                <a:solidFill>
                  <a:srgbClr val="1F3E91"/>
                </a:solidFill>
              </a:rPr>
              <a:t>6%</a:t>
            </a:r>
          </a:p>
        </p:txBody>
      </p:sp>
      <p:sp>
        <p:nvSpPr>
          <p:cNvPr id="356" name="object 158"/>
          <p:cNvSpPr txBox="1"/>
          <p:nvPr/>
        </p:nvSpPr>
        <p:spPr>
          <a:xfrm>
            <a:off x="6404800" y="2455538"/>
            <a:ext cx="872557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7701">
              <a:defRPr spc="-12" sz="9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Гигиена</a:t>
            </a:r>
          </a:p>
          <a:p>
            <a:pPr marR="3081" indent="7701">
              <a:defRPr sz="900">
                <a:latin typeface="Museo Sans Cyrl 500"/>
                <a:ea typeface="Museo Sans Cyrl 500"/>
                <a:cs typeface="Museo Sans Cyrl 500"/>
                <a:sym typeface="Museo Sans Cyrl 500"/>
              </a:defRPr>
            </a:pPr>
            <a:r>
              <a:t>и</a:t>
            </a:r>
            <a:r>
              <a:rPr spc="-52"/>
              <a:t> </a:t>
            </a:r>
            <a:r>
              <a:t>дезинфекция  </a:t>
            </a:r>
            <a:r>
              <a:rPr>
                <a:solidFill>
                  <a:srgbClr val="1F3E91"/>
                </a:solidFill>
              </a:rPr>
              <a:t>7%</a:t>
            </a:r>
          </a:p>
        </p:txBody>
      </p:sp>
      <p:sp>
        <p:nvSpPr>
          <p:cNvPr id="357" name="object 159"/>
          <p:cNvSpPr txBox="1"/>
          <p:nvPr/>
        </p:nvSpPr>
        <p:spPr>
          <a:xfrm>
            <a:off x="2175053" y="4334025"/>
            <a:ext cx="17559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86</a:t>
            </a:r>
          </a:p>
        </p:txBody>
      </p:sp>
      <p:sp>
        <p:nvSpPr>
          <p:cNvPr id="358" name="object 160"/>
          <p:cNvSpPr txBox="1"/>
          <p:nvPr/>
        </p:nvSpPr>
        <p:spPr>
          <a:xfrm>
            <a:off x="2854156" y="4213486"/>
            <a:ext cx="16365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72</a:t>
            </a:r>
          </a:p>
        </p:txBody>
      </p:sp>
      <p:sp>
        <p:nvSpPr>
          <p:cNvPr id="359" name="object 162"/>
          <p:cNvSpPr txBox="1"/>
          <p:nvPr/>
        </p:nvSpPr>
        <p:spPr>
          <a:xfrm>
            <a:off x="2514404" y="4251487"/>
            <a:ext cx="17020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70</a:t>
            </a:r>
          </a:p>
        </p:txBody>
      </p:sp>
      <p:sp>
        <p:nvSpPr>
          <p:cNvPr id="360" name="object 163"/>
          <p:cNvSpPr txBox="1"/>
          <p:nvPr/>
        </p:nvSpPr>
        <p:spPr>
          <a:xfrm>
            <a:off x="3182708" y="5000729"/>
            <a:ext cx="544482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tabLst>
                <a:tab pos="368300" algn="l"/>
              </a:tabLst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33	34</a:t>
            </a:r>
          </a:p>
        </p:txBody>
      </p:sp>
      <p:sp>
        <p:nvSpPr>
          <p:cNvPr id="361" name="object 164"/>
          <p:cNvSpPr txBox="1"/>
          <p:nvPr/>
        </p:nvSpPr>
        <p:spPr>
          <a:xfrm>
            <a:off x="3182708" y="4232420"/>
            <a:ext cx="545637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tabLst>
                <a:tab pos="368300" algn="l"/>
              </a:tabLst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67	66</a:t>
            </a:r>
          </a:p>
        </p:txBody>
      </p:sp>
      <p:sp>
        <p:nvSpPr>
          <p:cNvPr id="362" name="object 165"/>
          <p:cNvSpPr txBox="1"/>
          <p:nvPr/>
        </p:nvSpPr>
        <p:spPr>
          <a:xfrm>
            <a:off x="4560649" y="4829253"/>
            <a:ext cx="167119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52</a:t>
            </a:r>
          </a:p>
        </p:txBody>
      </p:sp>
      <p:sp>
        <p:nvSpPr>
          <p:cNvPr id="363" name="object 166"/>
          <p:cNvSpPr txBox="1"/>
          <p:nvPr/>
        </p:nvSpPr>
        <p:spPr>
          <a:xfrm>
            <a:off x="4555449" y="4118146"/>
            <a:ext cx="177516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48</a:t>
            </a:r>
          </a:p>
        </p:txBody>
      </p:sp>
      <p:sp>
        <p:nvSpPr>
          <p:cNvPr id="364" name="object 167"/>
          <p:cNvSpPr txBox="1"/>
          <p:nvPr/>
        </p:nvSpPr>
        <p:spPr>
          <a:xfrm>
            <a:off x="4229698" y="4930858"/>
            <a:ext cx="168659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47</a:t>
            </a:r>
          </a:p>
        </p:txBody>
      </p:sp>
      <p:sp>
        <p:nvSpPr>
          <p:cNvPr id="365" name="object 168"/>
          <p:cNvSpPr txBox="1"/>
          <p:nvPr/>
        </p:nvSpPr>
        <p:spPr>
          <a:xfrm>
            <a:off x="3891279" y="4937258"/>
            <a:ext cx="17251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43</a:t>
            </a:r>
          </a:p>
        </p:txBody>
      </p:sp>
      <p:sp>
        <p:nvSpPr>
          <p:cNvPr id="366" name="object 169"/>
          <p:cNvSpPr txBox="1"/>
          <p:nvPr/>
        </p:nvSpPr>
        <p:spPr>
          <a:xfrm>
            <a:off x="3896479" y="4162548"/>
            <a:ext cx="500584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tabLst>
                <a:tab pos="330200" algn="l"/>
              </a:tabLst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57	53</a:t>
            </a:r>
          </a:p>
        </p:txBody>
      </p:sp>
      <p:sp>
        <p:nvSpPr>
          <p:cNvPr id="367" name="object 170"/>
          <p:cNvSpPr txBox="1"/>
          <p:nvPr/>
        </p:nvSpPr>
        <p:spPr>
          <a:xfrm>
            <a:off x="4952270" y="4334025"/>
            <a:ext cx="15864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77</a:t>
            </a:r>
          </a:p>
        </p:txBody>
      </p:sp>
      <p:sp>
        <p:nvSpPr>
          <p:cNvPr id="368" name="object 171"/>
          <p:cNvSpPr txBox="1"/>
          <p:nvPr/>
        </p:nvSpPr>
        <p:spPr>
          <a:xfrm>
            <a:off x="5946192" y="4118146"/>
            <a:ext cx="177516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84</a:t>
            </a:r>
          </a:p>
        </p:txBody>
      </p:sp>
      <p:sp>
        <p:nvSpPr>
          <p:cNvPr id="369" name="object 172"/>
          <p:cNvSpPr txBox="1"/>
          <p:nvPr/>
        </p:nvSpPr>
        <p:spPr>
          <a:xfrm>
            <a:off x="5616440" y="4334025"/>
            <a:ext cx="176361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88</a:t>
            </a:r>
          </a:p>
        </p:txBody>
      </p:sp>
      <p:sp>
        <p:nvSpPr>
          <p:cNvPr id="370" name="object 173"/>
          <p:cNvSpPr txBox="1"/>
          <p:nvPr/>
        </p:nvSpPr>
        <p:spPr>
          <a:xfrm>
            <a:off x="5286690" y="4968994"/>
            <a:ext cx="16288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b="1"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37</a:t>
            </a:r>
          </a:p>
        </p:txBody>
      </p:sp>
      <p:sp>
        <p:nvSpPr>
          <p:cNvPr id="371" name="object 174"/>
          <p:cNvSpPr txBox="1"/>
          <p:nvPr/>
        </p:nvSpPr>
        <p:spPr>
          <a:xfrm>
            <a:off x="5282689" y="4194284"/>
            <a:ext cx="17097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63</a:t>
            </a:r>
          </a:p>
        </p:txBody>
      </p:sp>
      <p:sp>
        <p:nvSpPr>
          <p:cNvPr id="372" name="object 175"/>
          <p:cNvSpPr txBox="1"/>
          <p:nvPr/>
        </p:nvSpPr>
        <p:spPr>
          <a:xfrm>
            <a:off x="8713410" y="4327491"/>
            <a:ext cx="166734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79</a:t>
            </a:r>
          </a:p>
        </p:txBody>
      </p:sp>
      <p:sp>
        <p:nvSpPr>
          <p:cNvPr id="373" name="object 176"/>
          <p:cNvSpPr txBox="1"/>
          <p:nvPr/>
        </p:nvSpPr>
        <p:spPr>
          <a:xfrm>
            <a:off x="7712688" y="4333891"/>
            <a:ext cx="843291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tabLst>
                <a:tab pos="342900" algn="l"/>
                <a:tab pos="660400" algn="l"/>
              </a:tabLst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81	81	80</a:t>
            </a:r>
          </a:p>
        </p:txBody>
      </p:sp>
      <p:sp>
        <p:nvSpPr>
          <p:cNvPr id="374" name="object 177"/>
          <p:cNvSpPr txBox="1"/>
          <p:nvPr/>
        </p:nvSpPr>
        <p:spPr>
          <a:xfrm>
            <a:off x="10481374" y="4810051"/>
            <a:ext cx="16095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61</a:t>
            </a:r>
          </a:p>
        </p:txBody>
      </p:sp>
      <p:sp>
        <p:nvSpPr>
          <p:cNvPr id="375" name="object 178"/>
          <p:cNvSpPr txBox="1"/>
          <p:nvPr/>
        </p:nvSpPr>
        <p:spPr>
          <a:xfrm>
            <a:off x="10476440" y="3997339"/>
            <a:ext cx="17097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39</a:t>
            </a:r>
          </a:p>
        </p:txBody>
      </p:sp>
      <p:sp>
        <p:nvSpPr>
          <p:cNvPr id="376" name="object 179"/>
          <p:cNvSpPr txBox="1"/>
          <p:nvPr/>
        </p:nvSpPr>
        <p:spPr>
          <a:xfrm>
            <a:off x="11479962" y="4810051"/>
            <a:ext cx="17020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56</a:t>
            </a:r>
          </a:p>
        </p:txBody>
      </p:sp>
      <p:sp>
        <p:nvSpPr>
          <p:cNvPr id="377" name="object 180"/>
          <p:cNvSpPr txBox="1"/>
          <p:nvPr/>
        </p:nvSpPr>
        <p:spPr>
          <a:xfrm>
            <a:off x="11475962" y="4067210"/>
            <a:ext cx="178286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44</a:t>
            </a:r>
          </a:p>
        </p:txBody>
      </p:sp>
      <p:sp>
        <p:nvSpPr>
          <p:cNvPr id="378" name="object 181"/>
          <p:cNvSpPr txBox="1"/>
          <p:nvPr/>
        </p:nvSpPr>
        <p:spPr>
          <a:xfrm>
            <a:off x="11149144" y="4651375"/>
            <a:ext cx="17174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83</a:t>
            </a:r>
          </a:p>
        </p:txBody>
      </p:sp>
      <p:sp>
        <p:nvSpPr>
          <p:cNvPr id="379" name="object 182"/>
          <p:cNvSpPr txBox="1"/>
          <p:nvPr/>
        </p:nvSpPr>
        <p:spPr>
          <a:xfrm>
            <a:off x="11158479" y="3819596"/>
            <a:ext cx="153256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17</a:t>
            </a:r>
          </a:p>
        </p:txBody>
      </p:sp>
      <p:sp>
        <p:nvSpPr>
          <p:cNvPr id="380" name="object 183"/>
          <p:cNvSpPr txBox="1"/>
          <p:nvPr/>
        </p:nvSpPr>
        <p:spPr>
          <a:xfrm>
            <a:off x="10817125" y="4727646"/>
            <a:ext cx="16288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73</a:t>
            </a:r>
          </a:p>
        </p:txBody>
      </p:sp>
      <p:sp>
        <p:nvSpPr>
          <p:cNvPr id="381" name="object 184"/>
          <p:cNvSpPr txBox="1"/>
          <p:nvPr/>
        </p:nvSpPr>
        <p:spPr>
          <a:xfrm>
            <a:off x="10816727" y="3902269"/>
            <a:ext cx="16365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27</a:t>
            </a:r>
          </a:p>
        </p:txBody>
      </p:sp>
      <p:sp>
        <p:nvSpPr>
          <p:cNvPr id="382" name="object 185"/>
          <p:cNvSpPr txBox="1"/>
          <p:nvPr/>
        </p:nvSpPr>
        <p:spPr>
          <a:xfrm>
            <a:off x="10101619" y="4257887"/>
            <a:ext cx="15864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77</a:t>
            </a:r>
          </a:p>
        </p:txBody>
      </p:sp>
      <p:sp>
        <p:nvSpPr>
          <p:cNvPr id="383" name="object 186"/>
          <p:cNvSpPr txBox="1"/>
          <p:nvPr/>
        </p:nvSpPr>
        <p:spPr>
          <a:xfrm>
            <a:off x="9763069" y="4327758"/>
            <a:ext cx="17559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89</a:t>
            </a:r>
          </a:p>
        </p:txBody>
      </p:sp>
      <p:sp>
        <p:nvSpPr>
          <p:cNvPr id="384" name="object 188"/>
          <p:cNvSpPr txBox="1"/>
          <p:nvPr/>
        </p:nvSpPr>
        <p:spPr>
          <a:xfrm>
            <a:off x="9093964" y="4422963"/>
            <a:ext cx="504051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tabLst>
                <a:tab pos="342900" algn="l"/>
              </a:tabLst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87	97</a:t>
            </a:r>
          </a:p>
        </p:txBody>
      </p:sp>
      <p:sp>
        <p:nvSpPr>
          <p:cNvPr id="385" name="object 189"/>
          <p:cNvSpPr txBox="1"/>
          <p:nvPr/>
        </p:nvSpPr>
        <p:spPr>
          <a:xfrm>
            <a:off x="7325868" y="4543636"/>
            <a:ext cx="160958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91</a:t>
            </a:r>
          </a:p>
        </p:txBody>
      </p:sp>
      <p:sp>
        <p:nvSpPr>
          <p:cNvPr id="386" name="object 190"/>
          <p:cNvSpPr txBox="1"/>
          <p:nvPr/>
        </p:nvSpPr>
        <p:spPr>
          <a:xfrm>
            <a:off x="7358802" y="3768927"/>
            <a:ext cx="95112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9</a:t>
            </a:r>
          </a:p>
        </p:txBody>
      </p:sp>
      <p:sp>
        <p:nvSpPr>
          <p:cNvPr id="387" name="object 191"/>
          <p:cNvSpPr txBox="1"/>
          <p:nvPr/>
        </p:nvSpPr>
        <p:spPr>
          <a:xfrm>
            <a:off x="6990783" y="4568972"/>
            <a:ext cx="17097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93</a:t>
            </a:r>
          </a:p>
        </p:txBody>
      </p:sp>
      <p:sp>
        <p:nvSpPr>
          <p:cNvPr id="388" name="object 192"/>
          <p:cNvSpPr txBox="1"/>
          <p:nvPr/>
        </p:nvSpPr>
        <p:spPr>
          <a:xfrm>
            <a:off x="7032651" y="3616520"/>
            <a:ext cx="87026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389" name="object 193"/>
          <p:cNvSpPr txBox="1"/>
          <p:nvPr/>
        </p:nvSpPr>
        <p:spPr>
          <a:xfrm>
            <a:off x="6314478" y="4588039"/>
            <a:ext cx="514062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tabLst>
                <a:tab pos="342900" algn="l"/>
              </a:tabLst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84	84</a:t>
            </a:r>
          </a:p>
        </p:txBody>
      </p:sp>
      <p:sp>
        <p:nvSpPr>
          <p:cNvPr id="390" name="object 194"/>
          <p:cNvSpPr txBox="1"/>
          <p:nvPr/>
        </p:nvSpPr>
        <p:spPr>
          <a:xfrm>
            <a:off x="6322612" y="3819731"/>
            <a:ext cx="497504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tabLst>
                <a:tab pos="342900" algn="l"/>
              </a:tabLst>
              <a:defRPr spc="6" sz="1000">
                <a:solidFill>
                  <a:srgbClr val="1F3E91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16	16</a:t>
            </a:r>
          </a:p>
        </p:txBody>
      </p:sp>
      <p:sp>
        <p:nvSpPr>
          <p:cNvPr id="391" name="object 195"/>
          <p:cNvSpPr txBox="1"/>
          <p:nvPr/>
        </p:nvSpPr>
        <p:spPr>
          <a:xfrm>
            <a:off x="6300468" y="5694111"/>
            <a:ext cx="5257289" cy="434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3081" indent="7701">
              <a:lnSpc>
                <a:spcPct val="101099"/>
              </a:lnSpc>
              <a:defRPr b="1" spc="6" sz="1400">
                <a:latin typeface="Museo Sans Cyrl 700"/>
                <a:ea typeface="Museo Sans Cyrl 700"/>
                <a:cs typeface="Museo Sans Cyrl 700"/>
                <a:sym typeface="Museo Sans Cyrl 700"/>
              </a:defRPr>
            </a:pPr>
            <a:r>
              <a:t>~ 3 </a:t>
            </a:r>
            <a:r>
              <a:rPr spc="3"/>
              <a:t>млрд. </a:t>
            </a:r>
            <a:r>
              <a:rPr spc="0"/>
              <a:t>рублей </a:t>
            </a:r>
            <a:r>
              <a:t>или 31% </a:t>
            </a:r>
            <a:r>
              <a:rPr spc="0"/>
              <a:t>отечественного</a:t>
            </a:r>
            <a:r>
              <a:rPr spc="-36"/>
              <a:t> </a:t>
            </a:r>
            <a:r>
              <a:rPr spc="3"/>
              <a:t>производства  </a:t>
            </a:r>
            <a:r>
              <a:rPr spc="0"/>
              <a:t>гос. </a:t>
            </a:r>
            <a:r>
              <a:rPr spc="0"/>
              <a:t>С</a:t>
            </a:r>
            <a:r>
              <a:rPr spc="0"/>
              <a:t>егмент</a:t>
            </a:r>
            <a:r>
              <a:rPr spc="0"/>
              <a:t> </a:t>
            </a:r>
          </a:p>
        </p:txBody>
      </p:sp>
      <p:sp>
        <p:nvSpPr>
          <p:cNvPr id="392" name="object 197"/>
          <p:cNvSpPr/>
          <p:nvPr/>
        </p:nvSpPr>
        <p:spPr>
          <a:xfrm>
            <a:off x="3440651" y="5440165"/>
            <a:ext cx="2844266" cy="456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</a:path>
            </a:pathLst>
          </a:custGeom>
          <a:ln w="10470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93" name="object 198"/>
          <p:cNvSpPr txBox="1"/>
          <p:nvPr>
            <p:ph type="sldNum" sz="quarter" idx="2"/>
          </p:nvPr>
        </p:nvSpPr>
        <p:spPr>
          <a:xfrm>
            <a:off x="19558694" y="10822641"/>
            <a:ext cx="173571" cy="27901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indent="25400" algn="l">
              <a:lnSpc>
                <a:spcPts val="2200"/>
              </a:lnSpc>
              <a:defRPr spc="10" sz="1900">
                <a:solidFill>
                  <a:srgbClr val="000000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94" name="object 161"/>
          <p:cNvSpPr txBox="1"/>
          <p:nvPr/>
        </p:nvSpPr>
        <p:spPr>
          <a:xfrm>
            <a:off x="2512404" y="5038865"/>
            <a:ext cx="509826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tabLst>
                <a:tab pos="342900" algn="l"/>
              </a:tabLst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30	28</a:t>
            </a:r>
          </a:p>
        </p:txBody>
      </p:sp>
      <p:sp>
        <p:nvSpPr>
          <p:cNvPr id="395" name="object 85"/>
          <p:cNvSpPr/>
          <p:nvPr/>
        </p:nvSpPr>
        <p:spPr>
          <a:xfrm>
            <a:off x="2156587" y="4869963"/>
            <a:ext cx="222236" cy="457170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96" name="object 161"/>
          <p:cNvSpPr txBox="1"/>
          <p:nvPr/>
        </p:nvSpPr>
        <p:spPr>
          <a:xfrm>
            <a:off x="2193268" y="5042793"/>
            <a:ext cx="17343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tabLst>
                <a:tab pos="342900" algn="l"/>
              </a:tabLst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14</a:t>
            </a:r>
          </a:p>
        </p:txBody>
      </p:sp>
      <p:sp>
        <p:nvSpPr>
          <p:cNvPr id="397" name="object 173"/>
          <p:cNvSpPr txBox="1"/>
          <p:nvPr/>
        </p:nvSpPr>
        <p:spPr>
          <a:xfrm>
            <a:off x="4954387" y="5066454"/>
            <a:ext cx="16288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23</a:t>
            </a:r>
          </a:p>
        </p:txBody>
      </p:sp>
      <p:sp>
        <p:nvSpPr>
          <p:cNvPr id="398" name="object 105"/>
          <p:cNvSpPr/>
          <p:nvPr/>
        </p:nvSpPr>
        <p:spPr>
          <a:xfrm>
            <a:off x="5587756" y="5127731"/>
            <a:ext cx="222236" cy="199629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399" name="object 173"/>
          <p:cNvSpPr txBox="1"/>
          <p:nvPr/>
        </p:nvSpPr>
        <p:spPr>
          <a:xfrm>
            <a:off x="5613563" y="5144469"/>
            <a:ext cx="16288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b="1"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400" name="object 173"/>
          <p:cNvSpPr txBox="1"/>
          <p:nvPr/>
        </p:nvSpPr>
        <p:spPr>
          <a:xfrm>
            <a:off x="5957342" y="5112535"/>
            <a:ext cx="16288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b="1"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16</a:t>
            </a:r>
          </a:p>
        </p:txBody>
      </p:sp>
      <p:sp>
        <p:nvSpPr>
          <p:cNvPr id="401" name="object 173"/>
          <p:cNvSpPr txBox="1"/>
          <p:nvPr/>
        </p:nvSpPr>
        <p:spPr>
          <a:xfrm>
            <a:off x="7717552" y="5106447"/>
            <a:ext cx="16288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b="1"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19</a:t>
            </a:r>
          </a:p>
        </p:txBody>
      </p:sp>
      <p:sp>
        <p:nvSpPr>
          <p:cNvPr id="402" name="object 173"/>
          <p:cNvSpPr txBox="1"/>
          <p:nvPr/>
        </p:nvSpPr>
        <p:spPr>
          <a:xfrm>
            <a:off x="8052805" y="5104380"/>
            <a:ext cx="16288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b="1"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19</a:t>
            </a:r>
          </a:p>
        </p:txBody>
      </p:sp>
      <p:sp>
        <p:nvSpPr>
          <p:cNvPr id="403" name="object 173"/>
          <p:cNvSpPr txBox="1"/>
          <p:nvPr/>
        </p:nvSpPr>
        <p:spPr>
          <a:xfrm>
            <a:off x="8383706" y="5097342"/>
            <a:ext cx="195094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b="1"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404" name="object 173"/>
          <p:cNvSpPr txBox="1"/>
          <p:nvPr/>
        </p:nvSpPr>
        <p:spPr>
          <a:xfrm>
            <a:off x="8710517" y="5097342"/>
            <a:ext cx="195094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b="1"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21</a:t>
            </a:r>
          </a:p>
        </p:txBody>
      </p:sp>
      <p:sp>
        <p:nvSpPr>
          <p:cNvPr id="405" name="object 105"/>
          <p:cNvSpPr/>
          <p:nvPr/>
        </p:nvSpPr>
        <p:spPr>
          <a:xfrm>
            <a:off x="9062681" y="5127731"/>
            <a:ext cx="222235" cy="199629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406" name="object 173"/>
          <p:cNvSpPr txBox="1"/>
          <p:nvPr/>
        </p:nvSpPr>
        <p:spPr>
          <a:xfrm>
            <a:off x="9089242" y="5158028"/>
            <a:ext cx="195094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b="1"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13</a:t>
            </a:r>
          </a:p>
        </p:txBody>
      </p:sp>
      <p:sp>
        <p:nvSpPr>
          <p:cNvPr id="407" name="object 105"/>
          <p:cNvSpPr/>
          <p:nvPr/>
        </p:nvSpPr>
        <p:spPr>
          <a:xfrm>
            <a:off x="9736046" y="5162522"/>
            <a:ext cx="222235" cy="162399"/>
          </a:xfrm>
          <a:prstGeom prst="rect">
            <a:avLst/>
          </a:prstGeom>
          <a:solidFill>
            <a:srgbClr val="1F3E9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sp>
        <p:nvSpPr>
          <p:cNvPr id="408" name="object 173"/>
          <p:cNvSpPr txBox="1"/>
          <p:nvPr/>
        </p:nvSpPr>
        <p:spPr>
          <a:xfrm>
            <a:off x="9782357" y="5174178"/>
            <a:ext cx="195094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b="1"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409" name="object 173"/>
          <p:cNvSpPr txBox="1"/>
          <p:nvPr/>
        </p:nvSpPr>
        <p:spPr>
          <a:xfrm>
            <a:off x="10101619" y="5070775"/>
            <a:ext cx="195094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>
              <a:defRPr b="1" spc="6" sz="1000">
                <a:solidFill>
                  <a:srgbClr val="FFFFFF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410" name="Прямоугольник 213"/>
          <p:cNvSpPr txBox="1"/>
          <p:nvPr/>
        </p:nvSpPr>
        <p:spPr>
          <a:xfrm>
            <a:off x="2198646" y="5344474"/>
            <a:ext cx="1149897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500">
                <a:solidFill>
                  <a:schemeClr val="accent3">
                    <a:lumOff val="-12941"/>
                  </a:schemeClr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2019         2020          2021         2022</a:t>
            </a:r>
          </a:p>
        </p:txBody>
      </p:sp>
      <p:sp>
        <p:nvSpPr>
          <p:cNvPr id="411" name="Прямоугольник 214"/>
          <p:cNvSpPr txBox="1"/>
          <p:nvPr/>
        </p:nvSpPr>
        <p:spPr>
          <a:xfrm>
            <a:off x="3560628" y="5350217"/>
            <a:ext cx="114989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500">
                <a:solidFill>
                  <a:schemeClr val="accent3">
                    <a:lumOff val="-12941"/>
                  </a:schemeClr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2019         2020          2021         2022</a:t>
            </a:r>
          </a:p>
        </p:txBody>
      </p:sp>
      <p:sp>
        <p:nvSpPr>
          <p:cNvPr id="412" name="Прямоугольник 215"/>
          <p:cNvSpPr txBox="1"/>
          <p:nvPr/>
        </p:nvSpPr>
        <p:spPr>
          <a:xfrm>
            <a:off x="4973606" y="5350217"/>
            <a:ext cx="114989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500">
                <a:solidFill>
                  <a:schemeClr val="accent3">
                    <a:lumOff val="-12941"/>
                  </a:schemeClr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2019         2020          2021         2022</a:t>
            </a:r>
          </a:p>
        </p:txBody>
      </p:sp>
      <p:sp>
        <p:nvSpPr>
          <p:cNvPr id="413" name="Прямоугольник 216"/>
          <p:cNvSpPr txBox="1"/>
          <p:nvPr/>
        </p:nvSpPr>
        <p:spPr>
          <a:xfrm>
            <a:off x="6332676" y="5350217"/>
            <a:ext cx="1149897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500">
                <a:solidFill>
                  <a:schemeClr val="accent3">
                    <a:lumOff val="-12941"/>
                  </a:schemeClr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2019         2020          2021         2022</a:t>
            </a:r>
          </a:p>
        </p:txBody>
      </p:sp>
      <p:sp>
        <p:nvSpPr>
          <p:cNvPr id="414" name="Прямоугольник 217"/>
          <p:cNvSpPr txBox="1"/>
          <p:nvPr/>
        </p:nvSpPr>
        <p:spPr>
          <a:xfrm>
            <a:off x="7730413" y="5350217"/>
            <a:ext cx="1149897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500">
                <a:solidFill>
                  <a:schemeClr val="accent3">
                    <a:lumOff val="-12941"/>
                  </a:schemeClr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2019         2020          2021         2022</a:t>
            </a:r>
          </a:p>
        </p:txBody>
      </p:sp>
      <p:sp>
        <p:nvSpPr>
          <p:cNvPr id="415" name="Прямоугольник 218"/>
          <p:cNvSpPr txBox="1"/>
          <p:nvPr/>
        </p:nvSpPr>
        <p:spPr>
          <a:xfrm>
            <a:off x="9101096" y="5343885"/>
            <a:ext cx="1149897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500">
                <a:solidFill>
                  <a:schemeClr val="accent3">
                    <a:lumOff val="-12941"/>
                  </a:schemeClr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2019         2020          2021         2022</a:t>
            </a:r>
          </a:p>
        </p:txBody>
      </p:sp>
      <p:sp>
        <p:nvSpPr>
          <p:cNvPr id="416" name="Прямоугольник 219"/>
          <p:cNvSpPr txBox="1"/>
          <p:nvPr/>
        </p:nvSpPr>
        <p:spPr>
          <a:xfrm>
            <a:off x="10494338" y="5356364"/>
            <a:ext cx="1149897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500">
                <a:solidFill>
                  <a:schemeClr val="accent3">
                    <a:lumOff val="-12941"/>
                  </a:schemeClr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2019         2020          2021         2022</a:t>
            </a:r>
          </a:p>
        </p:txBody>
      </p:sp>
      <p:sp>
        <p:nvSpPr>
          <p:cNvPr id="417" name="object 173"/>
          <p:cNvSpPr txBox="1"/>
          <p:nvPr/>
        </p:nvSpPr>
        <p:spPr>
          <a:xfrm>
            <a:off x="9415374" y="5094371"/>
            <a:ext cx="195094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7701" algn="ctr">
              <a:defRPr b="1" spc="6" sz="1000">
                <a:solidFill>
                  <a:srgbClr val="A6A6A6"/>
                </a:solidFill>
                <a:latin typeface="Museo Sans Cyrl 500"/>
                <a:ea typeface="Museo Sans Cyrl 500"/>
                <a:cs typeface="Museo Sans Cyrl 500"/>
                <a:sym typeface="Museo Sans Cyrl 500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418" name="object 196"/>
          <p:cNvSpPr/>
          <p:nvPr/>
        </p:nvSpPr>
        <p:spPr>
          <a:xfrm flipV="1">
            <a:off x="3344738" y="5395340"/>
            <a:ext cx="227582" cy="229142"/>
          </a:xfrm>
          <a:prstGeom prst="rect">
            <a:avLst/>
          </a:prstGeom>
          <a:blipFill>
            <a:blip r:embed="rId21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defRPr sz="1000"/>
            </a:pPr>
          </a:p>
        </p:txBody>
      </p:sp>
      <p:pic>
        <p:nvPicPr>
          <p:cNvPr id="419" name="Рисунок 225" descr="Рисунок 225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9251098" y="270383"/>
            <a:ext cx="2799120" cy="12486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