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67" r:id="rId2"/>
    <p:sldMasterId id="2147483773" r:id="rId3"/>
  </p:sldMasterIdLst>
  <p:notesMasterIdLst>
    <p:notesMasterId r:id="rId30"/>
  </p:notesMasterIdLst>
  <p:handoutMasterIdLst>
    <p:handoutMasterId r:id="rId31"/>
  </p:handoutMasterIdLst>
  <p:sldIdLst>
    <p:sldId id="438" r:id="rId4"/>
    <p:sldId id="606" r:id="rId5"/>
    <p:sldId id="623" r:id="rId6"/>
    <p:sldId id="595" r:id="rId7"/>
    <p:sldId id="624" r:id="rId8"/>
    <p:sldId id="625" r:id="rId9"/>
    <p:sldId id="582" r:id="rId10"/>
    <p:sldId id="630" r:id="rId11"/>
    <p:sldId id="537" r:id="rId12"/>
    <p:sldId id="536" r:id="rId13"/>
    <p:sldId id="535" r:id="rId14"/>
    <p:sldId id="583" r:id="rId15"/>
    <p:sldId id="605" r:id="rId16"/>
    <p:sldId id="544" r:id="rId17"/>
    <p:sldId id="547" r:id="rId18"/>
    <p:sldId id="549" r:id="rId19"/>
    <p:sldId id="609" r:id="rId20"/>
    <p:sldId id="628" r:id="rId21"/>
    <p:sldId id="626" r:id="rId22"/>
    <p:sldId id="627" r:id="rId23"/>
    <p:sldId id="629" r:id="rId24"/>
    <p:sldId id="632" r:id="rId25"/>
    <p:sldId id="631" r:id="rId26"/>
    <p:sldId id="622" r:id="rId27"/>
    <p:sldId id="596" r:id="rId28"/>
    <p:sldId id="6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9C81FF"/>
    <a:srgbClr val="E1DFDF"/>
    <a:srgbClr val="52F8C1"/>
    <a:srgbClr val="D9F9FD"/>
    <a:srgbClr val="182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99692" autoAdjust="0"/>
  </p:normalViewPr>
  <p:slideViewPr>
    <p:cSldViewPr snapToGrid="0">
      <p:cViewPr varScale="1">
        <p:scale>
          <a:sx n="75" d="100"/>
          <a:sy n="75" d="100"/>
        </p:scale>
        <p:origin x="3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99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4.4260286429713525E-2"/>
                  <c:y val="4.85893904684433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91-40AC-9B1C-F8F363C66C1F}"/>
                </c:ext>
              </c:extLst>
            </c:dLbl>
            <c:dLbl>
              <c:idx val="1"/>
              <c:layout>
                <c:manualLayout>
                  <c:x val="5.8491179981812622E-2"/>
                  <c:y val="-9.58711356841352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91-40AC-9B1C-F8F363C66C1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Заразные заболевания (Болезнь Мортелларо (некробактериоз)</c:v>
                </c:pt>
                <c:pt idx="1">
                  <c:v>Незаразные заболевания (Язва белой линии, язва Рутергольца, тилома, флегмона)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0-47EC-8243-29175B619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2021600748182328"/>
          <c:y val="0.2542607277941315"/>
          <c:w val="0.33515276107727909"/>
          <c:h val="0.4606462757571187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7FE9BA-9814-4D48-863F-5A0F63CFB9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136FB-73F7-4A40-B1FC-DB18AB3013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68C1B-82A3-4458-8547-ECF1173E247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AE374-4BF8-41E1-885A-63E0ABEA2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54280-3551-4A54-ADEC-6DCFF6227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0F82-734B-4207-9478-2A02B332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39B15-C577-49A3-8830-35F0166954B7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C10B9-145E-4975-88FA-6D65B3FF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0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467661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554319"/>
      </p:ext>
    </p:extLst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294878"/>
      </p:ext>
    </p:extLst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61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theme" Target="../theme/them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jpe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393023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10819506" y="28"/>
            <a:ext cx="1270305" cy="1297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2217557" y="1365647"/>
            <a:ext cx="9974443" cy="0"/>
          </a:xfrm>
          <a:prstGeom prst="line">
            <a:avLst/>
          </a:prstGeom>
          <a:ln w="76200">
            <a:solidFill>
              <a:srgbClr val="A81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D:\Логотипы\ВИК\ВИК справа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41" y="234899"/>
            <a:ext cx="1766123" cy="7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4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76" r:id="rId2"/>
  </p:sldLayoutIdLst>
  <p:transition spd="slow">
    <p:cover dir="r"/>
  </p:transition>
  <p:txStyles>
    <p:titleStyle>
      <a:lvl1pPr algn="ctr" defTabSz="9144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-8389" y="0"/>
            <a:ext cx="12200389" cy="543431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9817488" y="82132"/>
            <a:ext cx="2261361" cy="2759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2268641" y="5532699"/>
            <a:ext cx="725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82957"/>
                </a:solidFill>
              </a:rPr>
              <a:t>ГРУППА КОМПАНИЙ ВИК</a:t>
            </a:r>
          </a:p>
        </p:txBody>
      </p:sp>
      <p:pic>
        <p:nvPicPr>
          <p:cNvPr id="6" name="Picture 2" descr="D:\Презентации\ГК_ВИК\Ресурс 15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721" y="341024"/>
            <a:ext cx="2700939" cy="10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45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ransition spd="slow">
    <p:cover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 userDrawn="1"/>
        </p:nvSpPr>
        <p:spPr>
          <a:xfrm>
            <a:off x="1880755" y="1210541"/>
            <a:ext cx="2431472" cy="67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007" y="4013355"/>
            <a:ext cx="536485" cy="499303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29" y="1488070"/>
            <a:ext cx="762235" cy="897683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41" y="1548923"/>
            <a:ext cx="443531" cy="66131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14" y="1759465"/>
            <a:ext cx="674591" cy="544452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906" y="5399571"/>
            <a:ext cx="409460" cy="41163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768" y="2952553"/>
            <a:ext cx="597569" cy="597569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800" y="3969133"/>
            <a:ext cx="481400" cy="48140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16" y="5476587"/>
            <a:ext cx="478056" cy="669279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3" y="2961530"/>
            <a:ext cx="642720" cy="480712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705" y="5377441"/>
            <a:ext cx="743547" cy="532658"/>
          </a:xfrm>
          <a:prstGeom prst="rect">
            <a:avLst/>
          </a:prstGeom>
        </p:spPr>
      </p:pic>
      <p:sp>
        <p:nvSpPr>
          <p:cNvPr id="82" name="TextBox 81"/>
          <p:cNvSpPr txBox="1"/>
          <p:nvPr userDrawn="1"/>
        </p:nvSpPr>
        <p:spPr>
          <a:xfrm>
            <a:off x="228125" y="2385751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</a:p>
        </p:txBody>
      </p:sp>
      <p:sp>
        <p:nvSpPr>
          <p:cNvPr id="83" name="TextBox 82"/>
          <p:cNvSpPr txBox="1"/>
          <p:nvPr userDrawn="1"/>
        </p:nvSpPr>
        <p:spPr>
          <a:xfrm>
            <a:off x="526568" y="2428586"/>
            <a:ext cx="164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производственных комплекса,</a:t>
            </a:r>
          </a:p>
        </p:txBody>
      </p:sp>
      <p:sp>
        <p:nvSpPr>
          <p:cNvPr id="84" name="TextBox 83"/>
          <p:cNvSpPr txBox="1"/>
          <p:nvPr userDrawn="1"/>
        </p:nvSpPr>
        <p:spPr>
          <a:xfrm>
            <a:off x="514977" y="2786406"/>
            <a:ext cx="145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работающих по мировым стандартам и сертифицированных согласно международным требованиям GMP</a:t>
            </a:r>
          </a:p>
        </p:txBody>
      </p:sp>
      <p:sp>
        <p:nvSpPr>
          <p:cNvPr id="85" name="TextBox 84"/>
          <p:cNvSpPr txBox="1"/>
          <p:nvPr userDrawn="1"/>
        </p:nvSpPr>
        <p:spPr>
          <a:xfrm>
            <a:off x="2621321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3</a:t>
            </a:r>
          </a:p>
        </p:txBody>
      </p:sp>
      <p:sp>
        <p:nvSpPr>
          <p:cNvPr id="86" name="TextBox 85"/>
          <p:cNvSpPr txBox="1"/>
          <p:nvPr userDrawn="1"/>
        </p:nvSpPr>
        <p:spPr>
          <a:xfrm>
            <a:off x="2630337" y="1753964"/>
            <a:ext cx="1598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аккредитованные научно-исследовательские лаборатории</a:t>
            </a:r>
          </a:p>
        </p:txBody>
      </p:sp>
      <p:sp>
        <p:nvSpPr>
          <p:cNvPr id="87" name="TextBox 86"/>
          <p:cNvSpPr txBox="1"/>
          <p:nvPr userDrawn="1"/>
        </p:nvSpPr>
        <p:spPr>
          <a:xfrm>
            <a:off x="4852293" y="1371014"/>
            <a:ext cx="3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7</a:t>
            </a:r>
          </a:p>
        </p:txBody>
      </p:sp>
      <p:sp>
        <p:nvSpPr>
          <p:cNvPr id="88" name="TextBox 87"/>
          <p:cNvSpPr txBox="1"/>
          <p:nvPr userDrawn="1"/>
        </p:nvSpPr>
        <p:spPr>
          <a:xfrm>
            <a:off x="4861309" y="1753968"/>
            <a:ext cx="15987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региональных распределительных центров</a:t>
            </a:r>
          </a:p>
        </p:txBody>
      </p:sp>
      <p:sp>
        <p:nvSpPr>
          <p:cNvPr id="89" name="TextBox 88"/>
          <p:cNvSpPr txBox="1"/>
          <p:nvPr userDrawn="1"/>
        </p:nvSpPr>
        <p:spPr>
          <a:xfrm>
            <a:off x="2621324" y="2811797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21</a:t>
            </a:r>
            <a:endParaRPr lang="ru-RU" sz="2800" dirty="0">
              <a:solidFill>
                <a:srgbClr val="1B6DA6"/>
              </a:solidFill>
              <a:latin typeface="Museo Sans Cyrl 500" pitchFamily="50" charset="-52"/>
            </a:endParaRPr>
          </a:p>
        </p:txBody>
      </p:sp>
      <p:sp>
        <p:nvSpPr>
          <p:cNvPr id="90" name="TextBox 89"/>
          <p:cNvSpPr txBox="1"/>
          <p:nvPr userDrawn="1"/>
        </p:nvSpPr>
        <p:spPr>
          <a:xfrm>
            <a:off x="3106587" y="3030434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офис</a:t>
            </a:r>
          </a:p>
        </p:txBody>
      </p:sp>
      <p:sp>
        <p:nvSpPr>
          <p:cNvPr id="91" name="TextBox 90"/>
          <p:cNvSpPr txBox="1"/>
          <p:nvPr userDrawn="1"/>
        </p:nvSpPr>
        <p:spPr>
          <a:xfrm>
            <a:off x="2629927" y="3251324"/>
            <a:ext cx="145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 центральных городах России, Беларуси и Казахстана</a:t>
            </a:r>
          </a:p>
        </p:txBody>
      </p:sp>
      <p:sp>
        <p:nvSpPr>
          <p:cNvPr id="92" name="TextBox 91"/>
          <p:cNvSpPr txBox="1"/>
          <p:nvPr userDrawn="1"/>
        </p:nvSpPr>
        <p:spPr>
          <a:xfrm>
            <a:off x="2837035" y="3882032"/>
            <a:ext cx="111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80%</a:t>
            </a:r>
          </a:p>
        </p:txBody>
      </p:sp>
      <p:sp>
        <p:nvSpPr>
          <p:cNvPr id="93" name="TextBox 92"/>
          <p:cNvSpPr txBox="1"/>
          <p:nvPr userDrawn="1"/>
        </p:nvSpPr>
        <p:spPr>
          <a:xfrm>
            <a:off x="2845638" y="4321572"/>
            <a:ext cx="156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прибыли реинвестируется </a:t>
            </a:r>
          </a:p>
          <a:p>
            <a:r>
              <a:rPr lang="ru-RU" sz="800" dirty="0">
                <a:latin typeface="Museo Sans Cyrl 300" pitchFamily="50" charset="-52"/>
              </a:rPr>
              <a:t>в собственное </a:t>
            </a:r>
          </a:p>
          <a:p>
            <a:r>
              <a:rPr lang="ru-RU" sz="800" dirty="0">
                <a:latin typeface="Museo Sans Cyrl 300" pitchFamily="50" charset="-52"/>
              </a:rPr>
              <a:t>производство, научные исследования и разработки</a:t>
            </a:r>
          </a:p>
        </p:txBody>
      </p:sp>
      <p:sp>
        <p:nvSpPr>
          <p:cNvPr id="94" name="TextBox 93"/>
          <p:cNvSpPr txBox="1"/>
          <p:nvPr userDrawn="1"/>
        </p:nvSpPr>
        <p:spPr>
          <a:xfrm>
            <a:off x="4810149" y="3836181"/>
            <a:ext cx="938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5</a:t>
            </a:r>
            <a:r>
              <a:rPr lang="ru-RU" sz="2800" smtClean="0">
                <a:solidFill>
                  <a:srgbClr val="1B6DA6"/>
                </a:solidFill>
                <a:latin typeface="Museo Sans Cyrl 500" pitchFamily="50" charset="-52"/>
              </a:rPr>
              <a:t>0</a:t>
            </a:r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+</a:t>
            </a:r>
          </a:p>
        </p:txBody>
      </p:sp>
      <p:sp>
        <p:nvSpPr>
          <p:cNvPr id="95" name="TextBox 94"/>
          <p:cNvSpPr txBox="1"/>
          <p:nvPr userDrawn="1"/>
        </p:nvSpPr>
        <p:spPr>
          <a:xfrm>
            <a:off x="4810161" y="4239288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стран мира,</a:t>
            </a:r>
          </a:p>
        </p:txBody>
      </p:sp>
      <p:sp>
        <p:nvSpPr>
          <p:cNvPr id="96" name="TextBox 95"/>
          <p:cNvSpPr txBox="1"/>
          <p:nvPr userDrawn="1"/>
        </p:nvSpPr>
        <p:spPr>
          <a:xfrm>
            <a:off x="4818753" y="4444551"/>
            <a:ext cx="172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 том числе Европейский</a:t>
            </a:r>
            <a:br>
              <a:rPr lang="ru-RU" sz="800" dirty="0">
                <a:latin typeface="Museo Sans Cyrl 300" pitchFamily="50" charset="-52"/>
              </a:rPr>
            </a:br>
            <a:r>
              <a:rPr lang="ru-RU" sz="800" dirty="0">
                <a:latin typeface="Museo Sans Cyrl 300" pitchFamily="50" charset="-52"/>
              </a:rPr>
              <a:t>союз, являются импортерами производимой продукции</a:t>
            </a:r>
          </a:p>
        </p:txBody>
      </p:sp>
      <p:sp>
        <p:nvSpPr>
          <p:cNvPr id="97" name="TextBox 96"/>
          <p:cNvSpPr txBox="1"/>
          <p:nvPr userDrawn="1"/>
        </p:nvSpPr>
        <p:spPr>
          <a:xfrm>
            <a:off x="865543" y="5371686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50</a:t>
            </a:r>
          </a:p>
        </p:txBody>
      </p:sp>
      <p:sp>
        <p:nvSpPr>
          <p:cNvPr id="98" name="TextBox 97"/>
          <p:cNvSpPr txBox="1"/>
          <p:nvPr userDrawn="1"/>
        </p:nvSpPr>
        <p:spPr>
          <a:xfrm>
            <a:off x="1322654" y="5569928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дипломов</a:t>
            </a:r>
          </a:p>
        </p:txBody>
      </p:sp>
      <p:sp>
        <p:nvSpPr>
          <p:cNvPr id="99" name="TextBox 98"/>
          <p:cNvSpPr txBox="1"/>
          <p:nvPr userDrawn="1"/>
        </p:nvSpPr>
        <p:spPr>
          <a:xfrm>
            <a:off x="874147" y="5811226"/>
            <a:ext cx="14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и 20 медалей в области разработки и производства ветеринарных препаратов</a:t>
            </a:r>
          </a:p>
        </p:txBody>
      </p:sp>
      <p:sp>
        <p:nvSpPr>
          <p:cNvPr id="100" name="TextBox 99"/>
          <p:cNvSpPr txBox="1"/>
          <p:nvPr userDrawn="1"/>
        </p:nvSpPr>
        <p:spPr>
          <a:xfrm>
            <a:off x="4820435" y="3037730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«ЭПСИЛОН-БИО»</a:t>
            </a:r>
          </a:p>
        </p:txBody>
      </p:sp>
      <p:sp>
        <p:nvSpPr>
          <p:cNvPr id="101" name="TextBox 100"/>
          <p:cNvSpPr txBox="1"/>
          <p:nvPr userDrawn="1"/>
        </p:nvSpPr>
        <p:spPr>
          <a:xfrm>
            <a:off x="4820434" y="3251323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современный </a:t>
            </a:r>
          </a:p>
          <a:p>
            <a:r>
              <a:rPr lang="ru-RU" sz="800" dirty="0">
                <a:latin typeface="Museo Sans Cyrl 300" pitchFamily="50" charset="-52"/>
              </a:rPr>
              <a:t>диагностический центр</a:t>
            </a:r>
          </a:p>
        </p:txBody>
      </p:sp>
      <p:sp>
        <p:nvSpPr>
          <p:cNvPr id="102" name="TextBox 101"/>
          <p:cNvSpPr txBox="1"/>
          <p:nvPr userDrawn="1"/>
        </p:nvSpPr>
        <p:spPr>
          <a:xfrm>
            <a:off x="2765183" y="5371686"/>
            <a:ext cx="61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10</a:t>
            </a:r>
          </a:p>
        </p:txBody>
      </p:sp>
      <p:sp>
        <p:nvSpPr>
          <p:cNvPr id="103" name="TextBox 102"/>
          <p:cNvSpPr txBox="1"/>
          <p:nvPr userDrawn="1"/>
        </p:nvSpPr>
        <p:spPr>
          <a:xfrm>
            <a:off x="3222294" y="5569928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продуктов</a:t>
            </a:r>
          </a:p>
        </p:txBody>
      </p:sp>
      <p:sp>
        <p:nvSpPr>
          <p:cNvPr id="104" name="TextBox 103"/>
          <p:cNvSpPr txBox="1"/>
          <p:nvPr userDrawn="1"/>
        </p:nvSpPr>
        <p:spPr>
          <a:xfrm>
            <a:off x="2773788" y="5956974"/>
            <a:ext cx="1736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выпускаются по патентам </a:t>
            </a:r>
          </a:p>
          <a:p>
            <a:r>
              <a:rPr lang="ru-RU" sz="800" dirty="0">
                <a:latin typeface="Museo Sans Cyrl 300" pitchFamily="50" charset="-52"/>
              </a:rPr>
              <a:t>и являются инновационными</a:t>
            </a:r>
          </a:p>
        </p:txBody>
      </p:sp>
      <p:sp>
        <p:nvSpPr>
          <p:cNvPr id="105" name="TextBox 104"/>
          <p:cNvSpPr txBox="1"/>
          <p:nvPr userDrawn="1"/>
        </p:nvSpPr>
        <p:spPr>
          <a:xfrm>
            <a:off x="2766030" y="5749097"/>
            <a:ext cx="1483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B6DA6"/>
                </a:solidFill>
                <a:latin typeface="Museo Sans Cyrl 700" pitchFamily="50" charset="-52"/>
              </a:rPr>
              <a:t>компании</a:t>
            </a:r>
          </a:p>
        </p:txBody>
      </p:sp>
      <p:sp>
        <p:nvSpPr>
          <p:cNvPr id="106" name="TextBox 105"/>
          <p:cNvSpPr txBox="1"/>
          <p:nvPr userDrawn="1"/>
        </p:nvSpPr>
        <p:spPr>
          <a:xfrm>
            <a:off x="4820434" y="5398062"/>
            <a:ext cx="159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продукты компании имеют сертификат системы </a:t>
            </a:r>
          </a:p>
        </p:txBody>
      </p:sp>
      <p:sp>
        <p:nvSpPr>
          <p:cNvPr id="107" name="TextBox 106"/>
          <p:cNvSpPr txBox="1"/>
          <p:nvPr userDrawn="1"/>
        </p:nvSpPr>
        <p:spPr>
          <a:xfrm>
            <a:off x="4820435" y="5692415"/>
            <a:ext cx="15987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B6DA6"/>
                </a:solidFill>
                <a:latin typeface="Museo Sans Cyrl 700" pitchFamily="50" charset="-52"/>
              </a:rPr>
              <a:t>“Made in Russia“</a:t>
            </a:r>
            <a:endParaRPr lang="ru-RU" sz="1050" dirty="0">
              <a:solidFill>
                <a:srgbClr val="1B6DA6"/>
              </a:solidFill>
              <a:latin typeface="Museo Sans Cyrl 700" pitchFamily="50" charset="-52"/>
            </a:endParaRPr>
          </a:p>
        </p:txBody>
      </p:sp>
      <p:sp>
        <p:nvSpPr>
          <p:cNvPr id="108" name="Прямоугольник 107"/>
          <p:cNvSpPr/>
          <p:nvPr userDrawn="1"/>
        </p:nvSpPr>
        <p:spPr>
          <a:xfrm>
            <a:off x="6460072" y="18"/>
            <a:ext cx="5731928" cy="2385751"/>
          </a:xfrm>
          <a:prstGeom prst="rect">
            <a:avLst/>
          </a:prstGeom>
          <a:solidFill>
            <a:srgbClr val="079DD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9" name="Рисунок 10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539" y="288053"/>
            <a:ext cx="1397764" cy="550251"/>
          </a:xfrm>
          <a:prstGeom prst="rect">
            <a:avLst/>
          </a:prstGeom>
        </p:spPr>
      </p:pic>
      <p:sp>
        <p:nvSpPr>
          <p:cNvPr id="110" name="TextBox 109"/>
          <p:cNvSpPr txBox="1"/>
          <p:nvPr userDrawn="1"/>
        </p:nvSpPr>
        <p:spPr>
          <a:xfrm>
            <a:off x="6558787" y="901947"/>
            <a:ext cx="1562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№ 1 производитель ветеринарных </a:t>
            </a:r>
          </a:p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препаратов в СНГ </a:t>
            </a:r>
          </a:p>
        </p:txBody>
      </p:sp>
      <p:sp>
        <p:nvSpPr>
          <p:cNvPr id="111" name="TextBox 110"/>
          <p:cNvSpPr txBox="1"/>
          <p:nvPr userDrawn="1"/>
        </p:nvSpPr>
        <p:spPr>
          <a:xfrm>
            <a:off x="8645824" y="417568"/>
            <a:ext cx="3112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БОЛЕЕ 250 ВИДОВ ВЫПУСКАЕМОЙ ПРОДУКЦИИ</a:t>
            </a:r>
          </a:p>
        </p:txBody>
      </p:sp>
      <p:pic>
        <p:nvPicPr>
          <p:cNvPr id="112" name="Рисунок 1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675" y="705248"/>
            <a:ext cx="228600" cy="1508763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911" y="705248"/>
            <a:ext cx="204216" cy="1591059"/>
          </a:xfrm>
          <a:prstGeom prst="rect">
            <a:avLst/>
          </a:prstGeom>
        </p:spPr>
      </p:pic>
      <p:sp>
        <p:nvSpPr>
          <p:cNvPr id="114" name="TextBox 113"/>
          <p:cNvSpPr txBox="1"/>
          <p:nvPr userDrawn="1"/>
        </p:nvSpPr>
        <p:spPr>
          <a:xfrm>
            <a:off x="8899821" y="710649"/>
            <a:ext cx="1602699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антибактериальные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гормональные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противопаразитарные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железосодержащие</a:t>
            </a:r>
          </a:p>
          <a:p>
            <a:pPr>
              <a:spcBef>
                <a:spcPts val="13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нестероидные противовоспалительные</a:t>
            </a:r>
          </a:p>
        </p:txBody>
      </p:sp>
      <p:sp>
        <p:nvSpPr>
          <p:cNvPr id="115" name="TextBox 114"/>
          <p:cNvSpPr txBox="1"/>
          <p:nvPr userDrawn="1"/>
        </p:nvSpPr>
        <p:spPr>
          <a:xfrm>
            <a:off x="10647701" y="590930"/>
            <a:ext cx="160269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витамины и кормовые добавки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средства гигиены </a:t>
            </a:r>
            <a:b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</a:b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и дезинфекции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косметические средства по уходу за животными </a:t>
            </a:r>
          </a:p>
          <a:p>
            <a:pPr>
              <a:spcBef>
                <a:spcPts val="1400"/>
              </a:spcBef>
            </a:pPr>
            <a:r>
              <a:rPr lang="ru-RU" sz="900" dirty="0">
                <a:solidFill>
                  <a:srgbClr val="152E57"/>
                </a:solidFill>
                <a:latin typeface="Museo Sans Cyrl 300" pitchFamily="50" charset="-52"/>
              </a:rPr>
              <a:t>косметика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3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300" pitchFamily="50" charset="-52"/>
            </a:endParaRPr>
          </a:p>
        </p:txBody>
      </p:sp>
      <p:sp>
        <p:nvSpPr>
          <p:cNvPr id="116" name="TextBox 115"/>
          <p:cNvSpPr txBox="1"/>
          <p:nvPr userDrawn="1"/>
        </p:nvSpPr>
        <p:spPr>
          <a:xfrm>
            <a:off x="6557907" y="1663402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pic>
        <p:nvPicPr>
          <p:cNvPr id="117" name="Рисунок 11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7" y="1966216"/>
            <a:ext cx="1854964" cy="285907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037" y="2521661"/>
            <a:ext cx="580727" cy="573674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869" y="2714352"/>
            <a:ext cx="981459" cy="381001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05" y="2623592"/>
            <a:ext cx="1136035" cy="471761"/>
          </a:xfrm>
          <a:prstGeom prst="rect">
            <a:avLst/>
          </a:prstGeom>
        </p:spPr>
      </p:pic>
      <p:sp>
        <p:nvSpPr>
          <p:cNvPr id="121" name="TextBox 120"/>
          <p:cNvSpPr txBox="1"/>
          <p:nvPr userDrawn="1"/>
        </p:nvSpPr>
        <p:spPr>
          <a:xfrm>
            <a:off x="10553329" y="2488453"/>
            <a:ext cx="13973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152E57"/>
                </a:solidFill>
                <a:latin typeface="Museo Sans Cyrl 700" pitchFamily="50" charset="-52"/>
              </a:rPr>
              <a:t>КЛИНКОСМИК</a:t>
            </a:r>
          </a:p>
        </p:txBody>
      </p:sp>
      <p:sp>
        <p:nvSpPr>
          <p:cNvPr id="122" name="TextBox 121"/>
          <p:cNvSpPr txBox="1"/>
          <p:nvPr userDrawn="1"/>
        </p:nvSpPr>
        <p:spPr>
          <a:xfrm>
            <a:off x="6558785" y="3170139"/>
            <a:ext cx="1930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Крупнейшая ветеринарная компания в России и СНГ в сегменте сельско-хозяйственных животных и птицы</a:t>
            </a:r>
          </a:p>
        </p:txBody>
      </p:sp>
      <p:sp>
        <p:nvSpPr>
          <p:cNvPr id="123" name="TextBox 122"/>
          <p:cNvSpPr txBox="1"/>
          <p:nvPr userDrawn="1"/>
        </p:nvSpPr>
        <p:spPr>
          <a:xfrm>
            <a:off x="8661647" y="3170138"/>
            <a:ext cx="162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Профессиональная ветеринарная компания в сегменте животных-компаньонов</a:t>
            </a:r>
          </a:p>
        </p:txBody>
      </p:sp>
      <p:sp>
        <p:nvSpPr>
          <p:cNvPr id="124" name="TextBox 123"/>
          <p:cNvSpPr txBox="1"/>
          <p:nvPr userDrawn="1"/>
        </p:nvSpPr>
        <p:spPr>
          <a:xfrm>
            <a:off x="10553317" y="3174176"/>
            <a:ext cx="14608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52E57"/>
                </a:solidFill>
                <a:latin typeface="Museo Sans Cyrl 700" pitchFamily="50" charset="-52"/>
              </a:rPr>
              <a:t>Производитель парфюмерно-косметической продукции для людей </a:t>
            </a:r>
            <a:r>
              <a:rPr lang="ru-RU" sz="900" dirty="0" err="1">
                <a:solidFill>
                  <a:srgbClr val="152E57"/>
                </a:solidFill>
                <a:latin typeface="Museo Sans Cyrl 700" pitchFamily="50" charset="-52"/>
              </a:rPr>
              <a:t>фармкачества</a:t>
            </a:r>
            <a:endParaRPr lang="ru-RU" sz="900" dirty="0">
              <a:solidFill>
                <a:srgbClr val="152E57"/>
              </a:solidFill>
              <a:latin typeface="Museo Sans Cyrl 700" pitchFamily="50" charset="-52"/>
            </a:endParaRPr>
          </a:p>
        </p:txBody>
      </p:sp>
      <p:sp>
        <p:nvSpPr>
          <p:cNvPr id="125" name="TextBox 124"/>
          <p:cNvSpPr txBox="1"/>
          <p:nvPr userDrawn="1"/>
        </p:nvSpPr>
        <p:spPr>
          <a:xfrm>
            <a:off x="6557907" y="410886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СЕРТИФИКАЦИЯ</a:t>
            </a:r>
          </a:p>
        </p:txBody>
      </p:sp>
      <p:sp>
        <p:nvSpPr>
          <p:cNvPr id="126" name="TextBox 125"/>
          <p:cNvSpPr txBox="1"/>
          <p:nvPr userDrawn="1"/>
        </p:nvSpPr>
        <p:spPr>
          <a:xfrm>
            <a:off x="6558785" y="4344315"/>
            <a:ext cx="364317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ВИК — единственная ветеринарная компания в СНГ, имеющая сертификацию по менеджменту качества дистрибуции и системе безопасности в области соблюдения </a:t>
            </a:r>
            <a:r>
              <a:rPr lang="ru-RU" sz="800" dirty="0" err="1">
                <a:latin typeface="Museo Sans Cyrl 300" pitchFamily="50" charset="-52"/>
              </a:rPr>
              <a:t>холодовой</a:t>
            </a:r>
            <a:r>
              <a:rPr lang="ru-RU" sz="800" dirty="0">
                <a:latin typeface="Museo Sans Cyrl 300" pitchFamily="50" charset="-52"/>
              </a:rPr>
              <a:t> цепи, транспортировки и хранения препаратов.</a:t>
            </a:r>
          </a:p>
          <a:p>
            <a:pPr>
              <a:spcBef>
                <a:spcPts val="600"/>
              </a:spcBef>
            </a:pPr>
            <a:r>
              <a:rPr lang="ru-RU" sz="800" dirty="0">
                <a:latin typeface="Museo Sans Cyrl 300" pitchFamily="50" charset="-52"/>
              </a:rPr>
              <a:t>Центральный логистический центр класса «А+» (сертификация GDP) в Москве.</a:t>
            </a:r>
          </a:p>
        </p:txBody>
      </p:sp>
      <p:sp>
        <p:nvSpPr>
          <p:cNvPr id="127" name="TextBox 126"/>
          <p:cNvSpPr txBox="1"/>
          <p:nvPr userDrawn="1"/>
        </p:nvSpPr>
        <p:spPr>
          <a:xfrm>
            <a:off x="526568" y="535237"/>
            <a:ext cx="425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82957"/>
                </a:solidFill>
                <a:latin typeface="Museo Sans Cyrl 900" pitchFamily="50" charset="-52"/>
              </a:rPr>
              <a:t>ГРУППА КОМПАНИЙ ВИК</a:t>
            </a:r>
          </a:p>
        </p:txBody>
      </p:sp>
      <p:sp>
        <p:nvSpPr>
          <p:cNvPr id="128" name="TextBox 127"/>
          <p:cNvSpPr txBox="1"/>
          <p:nvPr userDrawn="1"/>
        </p:nvSpPr>
        <p:spPr>
          <a:xfrm>
            <a:off x="885750" y="3896250"/>
            <a:ext cx="159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96DA7"/>
                </a:solidFill>
                <a:latin typeface="Museo Sans Cyrl 700" pitchFamily="50" charset="-52"/>
              </a:rPr>
              <a:t>ТОП-</a:t>
            </a:r>
            <a:r>
              <a:rPr lang="en-US" sz="2800" dirty="0">
                <a:solidFill>
                  <a:srgbClr val="1B6DA6"/>
                </a:solidFill>
                <a:latin typeface="Museo Sans Cyrl 500" pitchFamily="50" charset="-52"/>
              </a:rPr>
              <a:t>2</a:t>
            </a:r>
            <a:r>
              <a:rPr lang="ru-RU" sz="2800" dirty="0">
                <a:solidFill>
                  <a:srgbClr val="1B6DA6"/>
                </a:solidFill>
                <a:latin typeface="Museo Sans Cyrl 500" pitchFamily="50" charset="-52"/>
              </a:rPr>
              <a:t>1</a:t>
            </a:r>
            <a:r>
              <a:rPr lang="ru-RU" sz="1050" dirty="0">
                <a:solidFill>
                  <a:srgbClr val="196DA7"/>
                </a:solidFill>
                <a:latin typeface="Museo Sans Cyrl 700" pitchFamily="50" charset="-52"/>
              </a:rPr>
              <a:t>мира </a:t>
            </a:r>
          </a:p>
        </p:txBody>
      </p:sp>
      <p:sp>
        <p:nvSpPr>
          <p:cNvPr id="129" name="TextBox 128"/>
          <p:cNvSpPr txBox="1"/>
          <p:nvPr userDrawn="1"/>
        </p:nvSpPr>
        <p:spPr>
          <a:xfrm>
            <a:off x="910508" y="4324884"/>
            <a:ext cx="1421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ГК ВИК занимает 21 место среди производителей ветеринарной фармацевтики в мире</a:t>
            </a:r>
          </a:p>
        </p:txBody>
      </p:sp>
      <p:pic>
        <p:nvPicPr>
          <p:cNvPr id="130" name="Рисунок 12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3" y="4132309"/>
            <a:ext cx="583405" cy="583405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8C7153E5-6B73-C94D-A6A8-B6BCD1C06814}"/>
              </a:ext>
            </a:extLst>
          </p:cNvPr>
          <p:cNvSpPr txBox="1"/>
          <p:nvPr userDrawn="1"/>
        </p:nvSpPr>
        <p:spPr>
          <a:xfrm>
            <a:off x="6557907" y="5453644"/>
            <a:ext cx="2424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079DD9"/>
                </a:solidFill>
                <a:latin typeface="Museo Sans Cyrl 700" pitchFamily="50" charset="-52"/>
              </a:rPr>
              <a:t>ДИСТРИБУЦИЯ</a:t>
            </a: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FD6966AB-664B-A243-B4CD-D46D6DA8445F}"/>
              </a:ext>
            </a:extLst>
          </p:cNvPr>
          <p:cNvGrpSpPr/>
          <p:nvPr userDrawn="1"/>
        </p:nvGrpSpPr>
        <p:grpSpPr>
          <a:xfrm>
            <a:off x="6600655" y="5628509"/>
            <a:ext cx="5287982" cy="807782"/>
            <a:chOff x="2594008" y="4079084"/>
            <a:chExt cx="12663737" cy="2048397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ABB22B2C-4271-0640-B864-8430E394B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5409" y="5243128"/>
              <a:ext cx="1591177" cy="623284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8902D6EB-3890-6743-A11D-78BC0CC85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95361" y="4193683"/>
              <a:ext cx="1225297" cy="362712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6C16E9B8-5D26-B847-87AE-8CD298154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9454" y="4079084"/>
              <a:ext cx="1225297" cy="46329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4B454975-DC26-E74F-8B72-BF641B819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0427" y="4173282"/>
              <a:ext cx="1310644" cy="374905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F230BD52-037C-1243-BC0C-B67163A49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22754" y="4255689"/>
              <a:ext cx="1222251" cy="195071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7E933FA8-9433-134E-87F3-928726FAD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22754" y="4756561"/>
              <a:ext cx="1078993" cy="527305"/>
            </a:xfrm>
            <a:prstGeom prst="rect">
              <a:avLst/>
            </a:prstGeom>
          </p:spPr>
        </p:pic>
        <p:pic>
          <p:nvPicPr>
            <p:cNvPr id="139" name="Рисунок 138">
              <a:extLst>
                <a:ext uri="{FF2B5EF4-FFF2-40B4-BE49-F238E27FC236}">
                  <a16:creationId xmlns:a16="http://schemas.microsoft.com/office/drawing/2014/main" id="{4C974B26-2D38-CD48-B5F6-5BF3DD426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1606" y="5610258"/>
              <a:ext cx="1063626" cy="517223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4316AD52-863D-6446-BCC4-6275C0BF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6135" y="4828084"/>
              <a:ext cx="1024770" cy="503572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F550DCEF-E0B6-2D49-9B30-0B39099AF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4283" y="4937125"/>
              <a:ext cx="1240538" cy="301753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0B1BAF67-289A-BE4C-B29F-4914EB1E2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0569" y="5629963"/>
              <a:ext cx="1222251" cy="365760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0B84EC24-48A4-FC4A-98AC-0C1E79EEE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15575" y="5509918"/>
              <a:ext cx="1142937" cy="547242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1F6F8626-9340-584F-9FCF-44843462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3071" y="5336026"/>
              <a:ext cx="1343122" cy="436609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A0E845DF-CD5E-AE45-A987-3CE649415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920" y="5274101"/>
              <a:ext cx="1381331" cy="484528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88CA24E1-0CF2-2445-9B30-953A3A67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729" y="5231438"/>
              <a:ext cx="542619" cy="527191"/>
            </a:xfrm>
            <a:prstGeom prst="rect">
              <a:avLst/>
            </a:prstGeom>
          </p:spPr>
        </p:pic>
        <p:sp>
          <p:nvSpPr>
            <p:cNvPr id="147" name="Скругленный прямоугольник 146">
              <a:extLst>
                <a:ext uri="{FF2B5EF4-FFF2-40B4-BE49-F238E27FC236}">
                  <a16:creationId xmlns:a16="http://schemas.microsoft.com/office/drawing/2014/main" id="{C20047D2-CC46-5248-8D88-C98D273FD680}"/>
                </a:ext>
              </a:extLst>
            </p:cNvPr>
            <p:cNvSpPr/>
            <p:nvPr/>
          </p:nvSpPr>
          <p:spPr>
            <a:xfrm>
              <a:off x="2594008" y="4964601"/>
              <a:ext cx="6922736" cy="1162880"/>
            </a:xfrm>
            <a:prstGeom prst="roundRect">
              <a:avLst/>
            </a:prstGeom>
            <a:noFill/>
            <a:ln>
              <a:solidFill>
                <a:srgbClr val="8A1A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8A1A42"/>
                </a:solidFill>
              </a:endParaRPr>
            </a:p>
          </p:txBody>
        </p:sp>
        <p:pic>
          <p:nvPicPr>
            <p:cNvPr id="148" name="Picture 4" descr="D:\Логотипы\Ветприбор.png">
              <a:extLst>
                <a:ext uri="{FF2B5EF4-FFF2-40B4-BE49-F238E27FC236}">
                  <a16:creationId xmlns:a16="http://schemas.microsoft.com/office/drawing/2014/main" id="{87B114EB-C411-4545-9A96-423EA336F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917" y="5166100"/>
              <a:ext cx="659151" cy="711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A3A6773A-F08B-CD4E-BC85-BD43C8ADB6AF}"/>
                </a:ext>
              </a:extLst>
            </p:cNvPr>
            <p:cNvGrpSpPr/>
            <p:nvPr/>
          </p:nvGrpSpPr>
          <p:grpSpPr>
            <a:xfrm>
              <a:off x="14013091" y="4696704"/>
              <a:ext cx="1244654" cy="849337"/>
              <a:chOff x="9097803" y="4545828"/>
              <a:chExt cx="1244654" cy="849337"/>
            </a:xfrm>
          </p:grpSpPr>
          <p:pic>
            <p:nvPicPr>
              <p:cNvPr id="150" name="Picture 2">
                <a:extLst>
                  <a:ext uri="{FF2B5EF4-FFF2-40B4-BE49-F238E27FC236}">
                    <a16:creationId xmlns:a16="http://schemas.microsoft.com/office/drawing/2014/main" id="{B672E471-C691-574A-A560-8DBC4859A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9127527" y="4950746"/>
                <a:ext cx="1047681" cy="444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1" name="Скругленный прямоугольник 150">
                <a:extLst>
                  <a:ext uri="{FF2B5EF4-FFF2-40B4-BE49-F238E27FC236}">
                    <a16:creationId xmlns:a16="http://schemas.microsoft.com/office/drawing/2014/main" id="{EA485C61-E7DF-5241-AB95-FE4B2790B071}"/>
                  </a:ext>
                </a:extLst>
              </p:cNvPr>
              <p:cNvSpPr/>
              <p:nvPr/>
            </p:nvSpPr>
            <p:spPr>
              <a:xfrm>
                <a:off x="9097803" y="4545828"/>
                <a:ext cx="1244654" cy="813215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8A1A42"/>
                  </a:solidFill>
                </a:endParaRPr>
              </a:p>
            </p:txBody>
          </p:sp>
        </p:grpSp>
      </p:grp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AF6CD734-E991-DB45-94FA-775DBCA2574F}"/>
              </a:ext>
            </a:extLst>
          </p:cNvPr>
          <p:cNvSpPr/>
          <p:nvPr userDrawn="1"/>
        </p:nvSpPr>
        <p:spPr>
          <a:xfrm>
            <a:off x="6525029" y="5697438"/>
            <a:ext cx="16498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latin typeface="Museo Sans Cyrl 300" pitchFamily="50" charset="-52"/>
              </a:rPr>
              <a:t>Собственные торговые марки</a:t>
            </a:r>
          </a:p>
        </p:txBody>
      </p:sp>
      <p:pic>
        <p:nvPicPr>
          <p:cNvPr id="153" name="Рисунок 15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94" y="5907702"/>
            <a:ext cx="446796" cy="118348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70" y="6227438"/>
            <a:ext cx="362244" cy="181122"/>
          </a:xfrm>
          <a:prstGeom prst="rect">
            <a:avLst/>
          </a:prstGeom>
        </p:spPr>
      </p:pic>
      <p:pic>
        <p:nvPicPr>
          <p:cNvPr id="155" name="Рисунок 154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879" y="4444551"/>
            <a:ext cx="450641" cy="468279"/>
          </a:xfrm>
          <a:prstGeom prst="rect">
            <a:avLst/>
          </a:prstGeom>
        </p:spPr>
      </p:pic>
      <p:pic>
        <p:nvPicPr>
          <p:cNvPr id="156" name="Рисунок 155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27" y="4370352"/>
            <a:ext cx="536103" cy="536887"/>
          </a:xfrm>
          <a:prstGeom prst="rect">
            <a:avLst/>
          </a:prstGeom>
        </p:spPr>
      </p:pic>
      <p:pic>
        <p:nvPicPr>
          <p:cNvPr id="157" name="Рисунок 156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908" y="4447579"/>
            <a:ext cx="438036" cy="4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6691" y="3922821"/>
            <a:ext cx="9866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82957"/>
                </a:solidFill>
                <a:cs typeface="Arial" pitchFamily="34" charset="0"/>
              </a:rPr>
              <a:t>МЕНЕДЖМЕНТ КОПЫТНЫХ ВАНН КАК ИНСТРУМЕНТ ПРОФИЛАКТИКИ ЗАБОЛЕВАНИЙ КОПЫТЕЦ </a:t>
            </a:r>
            <a:endParaRPr lang="ru-RU" sz="2800" b="1" dirty="0">
              <a:solidFill>
                <a:srgbClr val="182957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6513" y="5558213"/>
            <a:ext cx="54716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  <a:defRPr lang="ru-RU" sz="1800" b="0" i="0" u="none" strike="noStrike" kern="1200" baseline="0" dirty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defRPr>
            </a:pPr>
            <a:r>
              <a:rPr lang="ru-RU" sz="1400" dirty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Ветеринарный </a:t>
            </a:r>
            <a:r>
              <a:rPr lang="ru-RU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врач-консультант департамента </a:t>
            </a:r>
            <a:r>
              <a:rPr lang="ru-RU" sz="1400" dirty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продвижения дивизиона </a:t>
            </a:r>
            <a:r>
              <a:rPr lang="ru-RU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развития дистрибуции животноводства РФ и СНГ</a:t>
            </a:r>
            <a:endParaRPr lang="ru-RU" sz="1400" dirty="0">
              <a:solidFill>
                <a:srgbClr val="002060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  <a:p>
            <a:pPr lvl="0" algn="r">
              <a:lnSpc>
                <a:spcPct val="150000"/>
              </a:lnSpc>
              <a:defRPr lang="ru-RU" sz="1800" b="0" i="0" u="none" strike="noStrike" kern="1200" baseline="0" dirty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defRPr>
            </a:pPr>
            <a:r>
              <a:rPr lang="en-US" sz="1400" i="1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C</a:t>
            </a:r>
            <a:r>
              <a:rPr lang="ru-RU" sz="1400" i="1" dirty="0" err="1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ошнин</a:t>
            </a:r>
            <a:r>
              <a:rPr lang="ru-RU" sz="1400" i="1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 Артем Андреевич</a:t>
            </a:r>
            <a:endParaRPr lang="ru-RU" sz="1400" i="1" dirty="0">
              <a:solidFill>
                <a:srgbClr val="002060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  <a:p>
            <a:pPr lvl="0" algn="r">
              <a:lnSpc>
                <a:spcPct val="150000"/>
              </a:lnSpc>
              <a:defRPr lang="ru-RU" sz="1800" b="0" i="0" u="none" strike="noStrike" kern="1200" baseline="0" dirty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defRPr>
            </a:pPr>
            <a:r>
              <a:rPr lang="ru-RU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Тел.</a:t>
            </a:r>
            <a:r>
              <a:rPr lang="en-US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+</a:t>
            </a:r>
            <a:r>
              <a:rPr lang="en-US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7</a:t>
            </a:r>
            <a:r>
              <a:rPr lang="ru-RU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(</a:t>
            </a:r>
            <a:r>
              <a:rPr lang="ru-RU" sz="1400" dirty="0" smtClean="0">
                <a:solidFill>
                  <a:srgbClr val="002060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920) 438 11 74</a:t>
            </a:r>
            <a:endParaRPr lang="ru-RU" sz="1400" dirty="0">
              <a:solidFill>
                <a:srgbClr val="002060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2" name="AutoShape 2" descr="Всебелорусский форум животноводов - Home | Facebook"/>
          <p:cNvSpPr>
            <a:spLocks noChangeAspect="1" noChangeArrowheads="1"/>
          </p:cNvSpPr>
          <p:nvPr/>
        </p:nvSpPr>
        <p:spPr bwMode="auto">
          <a:xfrm>
            <a:off x="164719" y="25621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Всебелорусский форум животноводов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Всебелорусский форум животноводов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7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t="20518" r="35596" b="23346"/>
          <a:stretch/>
        </p:blipFill>
        <p:spPr bwMode="auto">
          <a:xfrm>
            <a:off x="2253311" y="1620008"/>
            <a:ext cx="4788024" cy="49677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МЕНЕДЖМЕНТ КОПЫТНЫХ ВАНН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Pictures\jpg\file0001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8" t="18804" r="2221" b="23334"/>
          <a:stretch/>
        </p:blipFill>
        <p:spPr bwMode="auto">
          <a:xfrm>
            <a:off x="2253311" y="1465807"/>
            <a:ext cx="4865747" cy="4808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42" y="6608388"/>
            <a:ext cx="47804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tx2">
                    <a:lumMod val="50000"/>
                  </a:schemeClr>
                </a:solidFill>
              </a:rPr>
              <a:t>Коваленко А.М.  Изучение распространенности болезни </a:t>
            </a:r>
            <a:r>
              <a:rPr lang="ru-RU" sz="800" dirty="0" err="1">
                <a:solidFill>
                  <a:schemeClr val="tx2">
                    <a:lumMod val="50000"/>
                  </a:schemeClr>
                </a:solidFill>
              </a:rPr>
              <a:t>Мортелларо</a:t>
            </a:r>
            <a:r>
              <a:rPr lang="ru-RU" sz="800" dirty="0">
                <a:solidFill>
                  <a:schemeClr val="tx2">
                    <a:lumMod val="50000"/>
                  </a:schemeClr>
                </a:solidFill>
              </a:rPr>
              <a:t>//Иппология и ветеринария с.60-65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706795" y="4116757"/>
            <a:ext cx="414107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Клиническая картина болезни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Мортелларо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в большинстве случаев сопровождается хромотой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1678" y="1469946"/>
            <a:ext cx="4107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</a:rPr>
              <a:t>Основная причина хромоты заразной этиологии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БОЛЕЗНЬ</a:t>
            </a:r>
            <a:r>
              <a:rPr lang="ru-RU" sz="2800" dirty="0">
                <a:solidFill>
                  <a:srgbClr val="182957"/>
                </a:solidFill>
              </a:rPr>
              <a:t> </a:t>
            </a:r>
            <a:r>
              <a:rPr lang="ru-RU" sz="2800" b="1" dirty="0">
                <a:solidFill>
                  <a:srgbClr val="182957"/>
                </a:solidFill>
              </a:rPr>
              <a:t>МОРТЕЛЛАРО</a:t>
            </a:r>
            <a:r>
              <a:rPr lang="ru-RU" sz="2800" dirty="0">
                <a:solidFill>
                  <a:srgbClr val="182957"/>
                </a:solidFill>
              </a:rPr>
              <a:t> </a:t>
            </a:r>
            <a:endParaRPr lang="en-US" sz="2800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10" y="1567904"/>
            <a:ext cx="6934757" cy="5119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0393" y="1448835"/>
            <a:ext cx="420872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accent5"/>
                </a:solidFill>
              </a:rPr>
              <a:t>Более чем в 80% поражаются задние конечности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МЕНЕДЖМЕНТ КОПЫТНЫХ ВАНН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912"/>
            <a:ext cx="3658321" cy="43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ЭФФЕКТИВНАЯ ОБРАБОТКА КОПЫТЕЦ </a:t>
            </a:r>
            <a:endParaRPr lang="en-US" sz="2800" b="1" dirty="0">
              <a:solidFill>
                <a:srgbClr val="182957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587716"/>
              </p:ext>
            </p:extLst>
          </p:nvPr>
        </p:nvGraphicFramePr>
        <p:xfrm>
          <a:off x="3813048" y="1483676"/>
          <a:ext cx="8309823" cy="518026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72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7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7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Компонент 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Назначение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Глутаровый</a:t>
                      </a:r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альдегид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Основной дезинфицирующий компонент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алкилбензилдиметиламмоний хлорид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Удаление органики с поверхности копытного рога, синергизм бактерицидного действия </a:t>
                      </a:r>
                      <a:r>
                        <a:rPr kumimoji="0" lang="ru-RU" sz="1600" u="none" strike="noStrike" kern="1200" cap="none" spc="0" normalizeH="0" baseline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глутарового</a:t>
                      </a:r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альдегида, облегчение проникновения дезинфицирующего компонента в поры копытного рога</a:t>
                      </a:r>
                    </a:p>
                    <a:p>
                      <a:pPr marL="0" algn="l" defTabSz="914400" rtl="0" eaLnBrk="1" latinLnBrk="0" hangingPunct="1"/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метилсалицилат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Обезболивающее, противовоспалительное действие</a:t>
                      </a:r>
                    </a:p>
                    <a:p>
                      <a:pPr marL="0" algn="l" defTabSz="914400" rtl="0" eaLnBrk="1" latinLnBrk="0" hangingPunct="1"/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медь сернокислая 5 – водная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Подсушивающее действие, создание условий, неблагоприятных для развития микрофлоры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этоксилированный спирт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Удаление жировых и белковых соединений, уменьшение поверхностного натяжения воды,</a:t>
                      </a:r>
                    </a:p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облегчение проникновения </a:t>
                      </a:r>
                      <a:r>
                        <a:rPr kumimoji="0" lang="ru-RU" sz="1600" u="none" strike="noStrike" kern="1200" cap="none" spc="0" normalizeH="0" baseline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глутарового</a:t>
                      </a:r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альдегида в поры</a:t>
                      </a:r>
                    </a:p>
                    <a:p>
                      <a:pPr marL="0" algn="l" defTabSz="914400" rtl="0" eaLnBrk="1" latinLnBrk="0" hangingPunct="1"/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трилон Б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Растворение труднорастворимых компонентов, обеспечение гомогенности состава</a:t>
                      </a:r>
                    </a:p>
                    <a:p>
                      <a:pPr marL="0" algn="l" defTabSz="914400" rtl="0" eaLnBrk="1" latinLnBrk="0" hangingPunct="1"/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кислота лимонная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6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Стабильность лечебного раствора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F497D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14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 smtClean="0">
                <a:solidFill>
                  <a:srgbClr val="182957"/>
                </a:solidFill>
              </a:rPr>
              <a:t>СРАВНИТЕЛЬНЫЙ АНАЛИЗ СРЕДСТВ ДЛЯ КОПЫТ</a:t>
            </a:r>
            <a:endParaRPr lang="en-US" sz="2800" b="1" dirty="0">
              <a:solidFill>
                <a:srgbClr val="182957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870547"/>
              </p:ext>
            </p:extLst>
          </p:nvPr>
        </p:nvGraphicFramePr>
        <p:xfrm>
          <a:off x="844061" y="2134907"/>
          <a:ext cx="10363200" cy="4108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0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5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Медный </a:t>
                      </a:r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купорос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Формалин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Хуф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2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протект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47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минусы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4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выпадение в осадок при низких температурах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Испарения формалина опасны как для КРС, так и для людей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высокая стоимость в сравнении с </a:t>
                      </a:r>
                      <a:r>
                        <a:rPr lang="ru-RU" sz="1400" u="none" strike="noStrike" dirty="0" err="1">
                          <a:effectLst/>
                        </a:rPr>
                        <a:t>мк</a:t>
                      </a:r>
                      <a:r>
                        <a:rPr lang="ru-RU" sz="1400" u="none" strike="noStrike" dirty="0">
                          <a:effectLst/>
                        </a:rPr>
                        <a:t> и формалином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обязательное разведение раствора в горячей воде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не является эффективным средством при температуре ниже 13°C.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плохо растворяется в окружающей среде (</a:t>
                      </a:r>
                      <a:r>
                        <a:rPr lang="ru-RU" sz="1400" u="none" strike="noStrike" dirty="0" err="1">
                          <a:effectLst/>
                        </a:rPr>
                        <a:t>тк</a:t>
                      </a:r>
                      <a:r>
                        <a:rPr lang="ru-RU" sz="1400" u="none" strike="noStrike" dirty="0">
                          <a:effectLst/>
                        </a:rPr>
                        <a:t> является тяжелым металлом)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Наличие сильной болевой реакции у животных при принятии копытных ванн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подходит только для </a:t>
                      </a:r>
                      <a:r>
                        <a:rPr lang="ru-RU" sz="1400" u="sng" strike="noStrike">
                          <a:effectLst/>
                        </a:rPr>
                        <a:t>профилактики</a:t>
                      </a:r>
                      <a:r>
                        <a:rPr lang="ru-RU" sz="1400" u="none" strike="noStrike">
                          <a:effectLst/>
                        </a:rPr>
                        <a:t> заболеваний копытец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плюсы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низкая цена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сильное антисептическое влияние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Эффективность в холодной воде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доступность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Безопасность для здоровья персонала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давно на рынке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Удобство при разведении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Высокая антимикробная активность против широкого спектра микроорганизмов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усиливает регенерацию копытного рога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92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t="24089" r="26577" b="20637"/>
          <a:stretch/>
        </p:blipFill>
        <p:spPr bwMode="auto">
          <a:xfrm>
            <a:off x="6301981" y="1870737"/>
            <a:ext cx="2715905" cy="31705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6" r="13447" b="22730"/>
          <a:stretch/>
        </p:blipFill>
        <p:spPr bwMode="auto">
          <a:xfrm>
            <a:off x="9333186" y="1856915"/>
            <a:ext cx="2632842" cy="31815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t="26399" r="12272" b="17807"/>
          <a:stretch/>
        </p:blipFill>
        <p:spPr bwMode="auto">
          <a:xfrm>
            <a:off x="3216173" y="1870734"/>
            <a:ext cx="2790496" cy="31682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19472" r="13732" b="29125"/>
          <a:stretch/>
        </p:blipFill>
        <p:spPr bwMode="auto">
          <a:xfrm>
            <a:off x="236497" y="1886502"/>
            <a:ext cx="2680139" cy="31531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353" y="5219330"/>
            <a:ext cx="6369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Лечебная обработка в зимний период (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-9°С)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ЭФФЕКТИВНОСТЬ ХУФ ПРОТЕКТ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ЭФФЕКТИВНОСТЬ ХУФ ПРОТЕКТ </a:t>
            </a:r>
            <a:endParaRPr lang="en-US" sz="2800" b="1" dirty="0">
              <a:solidFill>
                <a:srgbClr val="182957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981672"/>
              </p:ext>
            </p:extLst>
          </p:nvPr>
        </p:nvGraphicFramePr>
        <p:xfrm>
          <a:off x="91439" y="1897210"/>
          <a:ext cx="1192377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5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4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Вводные</a:t>
                      </a:r>
                      <a:r>
                        <a:rPr lang="ru-RU" baseline="0" dirty="0"/>
                        <a:t> данные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Опытная группа, </a:t>
                      </a:r>
                      <a:r>
                        <a:rPr lang="ru-RU" dirty="0" err="1"/>
                        <a:t>Хуф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протект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Контрольная группа,</a:t>
                      </a:r>
                      <a:r>
                        <a:rPr lang="en-US" baseline="0" dirty="0"/>
                        <a:t> </a:t>
                      </a:r>
                      <a:r>
                        <a:rPr lang="ru-RU" baseline="0" dirty="0"/>
                        <a:t>Формалин, купорос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Используемый</a:t>
                      </a:r>
                      <a:r>
                        <a:rPr lang="ru-RU" baseline="0" dirty="0"/>
                        <a:t> препарат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Хуф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протект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Формалин, купорос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животных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1360 гол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1250 гол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Концентрация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2% </a:t>
                      </a:r>
                      <a:r>
                        <a:rPr lang="ru-RU" baseline="0" dirty="0"/>
                        <a:t>формалин, 5% купорос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Кратность применения, </a:t>
                      </a:r>
                      <a:r>
                        <a:rPr lang="ru-RU" dirty="0" err="1"/>
                        <a:t>нед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раза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раза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Длительность применения, </a:t>
                      </a:r>
                      <a:r>
                        <a:rPr lang="ru-RU" dirty="0" err="1"/>
                        <a:t>нед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 недели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 недели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Использование предварительной ванны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5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ЭФФЕКТИВНОСТЬ ХУФ ПРОТЕКТ </a:t>
            </a:r>
            <a:endParaRPr lang="en-US" sz="2800" b="1" dirty="0">
              <a:solidFill>
                <a:srgbClr val="182957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812266"/>
              </p:ext>
            </p:extLst>
          </p:nvPr>
        </p:nvGraphicFramePr>
        <p:xfrm>
          <a:off x="301750" y="1844378"/>
          <a:ext cx="11548875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9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9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Сравнительные результаты использования средств для профилактики заболеваний копытец КРС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Время использования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До проведения опыта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После проведения опыта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Опытная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(</a:t>
                      </a:r>
                      <a:r>
                        <a:rPr lang="ru-RU" dirty="0" err="1"/>
                        <a:t>Хуф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протект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Контрольная </a:t>
                      </a:r>
                      <a:r>
                        <a:rPr lang="ru-RU" dirty="0" smtClean="0"/>
                        <a:t>(купорос</a:t>
                      </a:r>
                      <a:r>
                        <a:rPr lang="ru-RU" dirty="0"/>
                        <a:t>, </a:t>
                      </a:r>
                      <a:r>
                        <a:rPr lang="ru-RU" dirty="0" smtClean="0"/>
                        <a:t>формалин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Опытная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(</a:t>
                      </a:r>
                      <a:r>
                        <a:rPr lang="ru-RU" dirty="0" err="1"/>
                        <a:t>Хуф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протект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Контрольная </a:t>
                      </a:r>
                      <a:r>
                        <a:rPr lang="ru-RU" dirty="0" smtClean="0"/>
                        <a:t>(формалин</a:t>
                      </a:r>
                      <a:r>
                        <a:rPr lang="ru-RU" dirty="0"/>
                        <a:t>, купорос)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хромых животных в группе, гол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Хромота в группе,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3,67% </a:t>
                      </a:r>
                      <a:r>
                        <a:rPr lang="ru-RU" dirty="0">
                          <a:solidFill>
                            <a:schemeClr val="accent5"/>
                          </a:solidFill>
                        </a:rPr>
                        <a:t>(-1,91%)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6,56% </a:t>
                      </a:r>
                      <a:r>
                        <a:rPr lang="ru-RU" dirty="0">
                          <a:solidFill>
                            <a:schemeClr val="accent5"/>
                          </a:solidFill>
                        </a:rPr>
                        <a:t>(-0,88%)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Прямая со стрелкой 2"/>
          <p:cNvCxnSpPr/>
          <p:nvPr/>
        </p:nvCxnSpPr>
        <p:spPr>
          <a:xfrm flipH="1" flipV="1">
            <a:off x="3840480" y="3785616"/>
            <a:ext cx="1591056" cy="16184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669280" y="3785616"/>
            <a:ext cx="2560320" cy="16184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5528" y="5559552"/>
            <a:ext cx="917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26 голов хромых * 40 000 </a:t>
            </a:r>
            <a:r>
              <a:rPr lang="ru-RU" dirty="0" smtClean="0"/>
              <a:t>руб. </a:t>
            </a:r>
            <a:r>
              <a:rPr lang="ru-RU" dirty="0"/>
              <a:t>(стоимость 1 случая хромоты) = экономия </a:t>
            </a:r>
            <a:r>
              <a:rPr lang="ru-RU" b="1" dirty="0">
                <a:solidFill>
                  <a:srgbClr val="FF0000"/>
                </a:solidFill>
              </a:rPr>
              <a:t>1 040 000 </a:t>
            </a:r>
            <a:r>
              <a:rPr lang="ru-RU" dirty="0" smtClean="0"/>
              <a:t>руб.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3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8458" y="914401"/>
            <a:ext cx="9019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Основные причины возникновения технической хромоты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46602" y="2445745"/>
            <a:ext cx="65548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Антисанитарные условия, повышенная влажность в </a:t>
            </a:r>
            <a:r>
              <a:rPr lang="ru-RU" dirty="0" smtClean="0"/>
              <a:t>коровнике</a:t>
            </a:r>
          </a:p>
          <a:p>
            <a:endParaRPr lang="ru-RU" dirty="0"/>
          </a:p>
          <a:p>
            <a:r>
              <a:rPr lang="ru-RU" dirty="0" smtClean="0"/>
              <a:t>Травма </a:t>
            </a:r>
            <a:r>
              <a:rPr lang="ru-RU" dirty="0"/>
              <a:t>межпальцевой </a:t>
            </a:r>
            <a:r>
              <a:rPr lang="ru-RU" dirty="0" smtClean="0"/>
              <a:t>щели</a:t>
            </a:r>
          </a:p>
          <a:p>
            <a:endParaRPr lang="ru-RU" dirty="0"/>
          </a:p>
          <a:p>
            <a:r>
              <a:rPr lang="ru-RU" dirty="0"/>
              <a:t>М</a:t>
            </a:r>
            <a:r>
              <a:rPr lang="ru-RU" dirty="0" smtClean="0"/>
              <a:t>еханические повреждения</a:t>
            </a:r>
          </a:p>
          <a:p>
            <a:endParaRPr lang="ru-RU" dirty="0"/>
          </a:p>
          <a:p>
            <a:r>
              <a:rPr lang="ru-RU" dirty="0"/>
              <a:t>Н</a:t>
            </a:r>
            <a:r>
              <a:rPr lang="ru-RU" dirty="0" smtClean="0"/>
              <a:t>еправильно </a:t>
            </a:r>
            <a:r>
              <a:rPr lang="ru-RU" dirty="0"/>
              <a:t>проведенная или отсутствие расчистки копыт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731" y="1547181"/>
            <a:ext cx="3734264" cy="42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0397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470" y="110169"/>
            <a:ext cx="676435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Болезни не инфекционной этиологии (техническая хромота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285894" y="5123926"/>
            <a:ext cx="479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-Язва </a:t>
            </a:r>
            <a:r>
              <a:rPr lang="ru-RU" dirty="0" err="1" smtClean="0"/>
              <a:t>Рустергольца</a:t>
            </a:r>
            <a:r>
              <a:rPr lang="ru-RU" dirty="0" smtClean="0"/>
              <a:t> (</a:t>
            </a:r>
            <a:r>
              <a:rPr lang="ru-RU" dirty="0"/>
              <a:t>л</a:t>
            </a:r>
            <a:r>
              <a:rPr lang="ru-RU" dirty="0" smtClean="0"/>
              <a:t>окальный </a:t>
            </a:r>
            <a:r>
              <a:rPr lang="ru-RU" dirty="0" err="1" smtClean="0"/>
              <a:t>пододерматит</a:t>
            </a:r>
            <a:r>
              <a:rPr lang="ru-RU" dirty="0" smtClean="0"/>
              <a:t>)</a:t>
            </a:r>
          </a:p>
        </p:txBody>
      </p:sp>
      <p:pic>
        <p:nvPicPr>
          <p:cNvPr id="1026" name="Picture 2" descr="ру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42" y="1586429"/>
            <a:ext cx="4213110" cy="34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вб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4" y="1819770"/>
            <a:ext cx="4510565" cy="31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024" y="5031632"/>
            <a:ext cx="42322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-Болезнь белой линии (заболевание</a:t>
            </a:r>
          </a:p>
          <a:p>
            <a:r>
              <a:rPr lang="ru-RU" dirty="0"/>
              <a:t>ламинарного слоя, (ткани, соединяющей</a:t>
            </a:r>
          </a:p>
          <a:p>
            <a:r>
              <a:rPr lang="ru-RU" dirty="0"/>
              <a:t>копытную кость))</a:t>
            </a:r>
          </a:p>
          <a:p>
            <a:r>
              <a:rPr lang="ru-RU" dirty="0"/>
              <a:t>и копытную стенку)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92680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23160" y="884298"/>
            <a:ext cx="7400900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defTabSz="1176879">
              <a:defRPr sz="2800">
                <a:solidFill>
                  <a:srgbClr val="182957"/>
                </a:solidFill>
              </a:defRPr>
            </a:lvl1pPr>
          </a:lstStyle>
          <a:p>
            <a:r>
              <a:rPr lang="ru-RU" b="1" dirty="0"/>
              <a:t>СТРУКТУРА ЗАБОЛЕВАЕМОСТИ КОНЕЧНОСТЕЙ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98437706"/>
              </p:ext>
            </p:extLst>
          </p:nvPr>
        </p:nvGraphicFramePr>
        <p:xfrm>
          <a:off x="590550" y="1390650"/>
          <a:ext cx="11601450" cy="545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050" y="6644512"/>
            <a:ext cx="55114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err="1">
                <a:solidFill>
                  <a:schemeClr val="tx2">
                    <a:lumMod val="50000"/>
                  </a:schemeClr>
                </a:solidFill>
              </a:rPr>
              <a:t>Землянкин</a:t>
            </a:r>
            <a:r>
              <a:rPr lang="ru-RU" sz="800" dirty="0">
                <a:solidFill>
                  <a:schemeClr val="tx2">
                    <a:lumMod val="50000"/>
                  </a:schemeClr>
                </a:solidFill>
              </a:rPr>
              <a:t> В.В. Повышение эффективности лечения коров при болезни </a:t>
            </a:r>
            <a:r>
              <a:rPr lang="ru-RU" sz="800" dirty="0" err="1">
                <a:solidFill>
                  <a:schemeClr val="tx2">
                    <a:lumMod val="50000"/>
                  </a:schemeClr>
                </a:solidFill>
              </a:rPr>
              <a:t>Мортелларо</a:t>
            </a:r>
            <a:r>
              <a:rPr lang="ru-RU" sz="800" dirty="0">
                <a:solidFill>
                  <a:schemeClr val="tx2">
                    <a:lumMod val="50000"/>
                  </a:schemeClr>
                </a:solidFill>
              </a:rPr>
              <a:t>//Вестник Ульяновской ГСХА  с.86-90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70836" y="6626790"/>
            <a:ext cx="8077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err="1">
                <a:solidFill>
                  <a:schemeClr val="tx2">
                    <a:lumMod val="50000"/>
                  </a:schemeClr>
                </a:solidFill>
              </a:rPr>
              <a:t>Руколь</a:t>
            </a:r>
            <a:r>
              <a:rPr lang="ru-RU" sz="800" dirty="0">
                <a:solidFill>
                  <a:schemeClr val="tx2">
                    <a:lumMod val="50000"/>
                  </a:schemeClr>
                </a:solidFill>
              </a:rPr>
              <a:t>, В.М. Болезнь </a:t>
            </a:r>
            <a:r>
              <a:rPr lang="ru-RU" sz="800" dirty="0" err="1">
                <a:solidFill>
                  <a:schemeClr val="tx2">
                    <a:lumMod val="50000"/>
                  </a:schemeClr>
                </a:solidFill>
              </a:rPr>
              <a:t>Мортелларо</a:t>
            </a:r>
            <a:r>
              <a:rPr lang="ru-RU" sz="800" dirty="0">
                <a:solidFill>
                  <a:schemeClr val="tx2">
                    <a:lumMod val="50000"/>
                  </a:schemeClr>
                </a:solidFill>
              </a:rPr>
              <a:t> // Животноводство России 2018 С. 63 – 65</a:t>
            </a:r>
          </a:p>
        </p:txBody>
      </p:sp>
    </p:spTree>
    <p:extLst>
      <p:ext uri="{BB962C8B-B14F-4D97-AF65-F5344CB8AC3E}">
        <p14:creationId xmlns:p14="http://schemas.microsoft.com/office/powerpoint/2010/main" val="1596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0488" y="297457"/>
            <a:ext cx="66647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Болезни не инфекционной этиологии (техническая хромота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0507" y="5217481"/>
            <a:ext cx="4913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-</a:t>
            </a:r>
            <a:r>
              <a:rPr lang="ru-RU" dirty="0" err="1"/>
              <a:t>Тилома</a:t>
            </a:r>
            <a:r>
              <a:rPr lang="ru-RU" dirty="0"/>
              <a:t> (болезнь межпальцевого пространства)</a:t>
            </a:r>
          </a:p>
          <a:p>
            <a:endParaRPr lang="ru-RU" dirty="0"/>
          </a:p>
        </p:txBody>
      </p:sp>
      <p:pic>
        <p:nvPicPr>
          <p:cNvPr id="2050" name="Picture 2" descr="ф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96" y="1614812"/>
            <a:ext cx="4256586" cy="38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349487" y="6115841"/>
            <a:ext cx="1157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Флегмона</a:t>
            </a:r>
            <a:endParaRPr lang="ru-RU" dirty="0"/>
          </a:p>
          <a:p>
            <a:endParaRPr lang="ru-RU" dirty="0"/>
          </a:p>
        </p:txBody>
      </p:sp>
      <p:pic>
        <p:nvPicPr>
          <p:cNvPr id="2051" name="Picture 3" descr="тило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7" y="1968675"/>
            <a:ext cx="4588044" cy="312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91185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oshnin\AppData\Local\Microsoft\Windows\INetCache\Content.Word\руст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99" y="1613130"/>
            <a:ext cx="2791322" cy="256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13542" y="815247"/>
            <a:ext cx="311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Схемы лечения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9489" y="1459445"/>
            <a:ext cx="5618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Производится </a:t>
            </a:r>
            <a:r>
              <a:rPr lang="ru-RU" dirty="0"/>
              <a:t>функционально-терапевтическая обрезка копыт. Рог вокруг язвы убирается так, чтобы он не давил на язву и давал доступ кислорода в рану, для недопущения развития анаэробной </a:t>
            </a:r>
            <a:r>
              <a:rPr lang="ru-RU" dirty="0" smtClean="0"/>
              <a:t>инфекции. </a:t>
            </a:r>
            <a:endParaRPr lang="ru-RU" dirty="0"/>
          </a:p>
          <a:p>
            <a:r>
              <a:rPr lang="ru-RU" dirty="0"/>
              <a:t>Устанавливается колодка на соседнее здоровое копытце. </a:t>
            </a:r>
            <a:r>
              <a:rPr lang="ru-RU" dirty="0" smtClean="0"/>
              <a:t>Колодка </a:t>
            </a:r>
            <a:r>
              <a:rPr lang="ru-RU" dirty="0"/>
              <a:t>устанавливается на 2 месяца, при утере колодки ставится новая.</a:t>
            </a:r>
          </a:p>
        </p:txBody>
      </p:sp>
    </p:spTree>
    <p:extLst>
      <p:ext uri="{BB962C8B-B14F-4D97-AF65-F5344CB8AC3E}">
        <p14:creationId xmlns:p14="http://schemas.microsoft.com/office/powerpoint/2010/main" val="4998967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6067" y="829734"/>
            <a:ext cx="2526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Схемы лечения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79401" y="2429933"/>
            <a:ext cx="51731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Схема 1: </a:t>
            </a:r>
          </a:p>
          <a:p>
            <a:r>
              <a:rPr lang="ru-RU" sz="2400" dirty="0" err="1"/>
              <a:t>Тиоцефур</a:t>
            </a:r>
            <a:r>
              <a:rPr lang="ru-RU" sz="2400" dirty="0"/>
              <a:t> – 1 раз в день, 20 мл в/м – 3 дня </a:t>
            </a:r>
          </a:p>
          <a:p>
            <a:r>
              <a:rPr lang="ru-RU" sz="2400" dirty="0" err="1"/>
              <a:t>флексопрофен</a:t>
            </a:r>
            <a:r>
              <a:rPr lang="ru-RU" sz="2400" dirty="0"/>
              <a:t> 10% - 1 раз в день, 20мл в/м 3 дня</a:t>
            </a:r>
          </a:p>
          <a:p>
            <a:r>
              <a:rPr lang="ru-RU" sz="2400" dirty="0"/>
              <a:t>Обработка раны антисептиками (</a:t>
            </a:r>
            <a:r>
              <a:rPr lang="ru-RU" sz="2400" dirty="0" err="1"/>
              <a:t>Террамицин</a:t>
            </a:r>
            <a:r>
              <a:rPr lang="ru-RU" sz="2400" dirty="0"/>
              <a:t> спрей), наложение антисептических повязок, замена по мере загрязнения повязки - через день (повязку держать в сухости)</a:t>
            </a:r>
          </a:p>
          <a:p>
            <a:r>
              <a:rPr lang="ru-RU" sz="2400" dirty="0"/>
              <a:t>Без ограничения по молоку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2717799"/>
            <a:ext cx="1761300" cy="349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00" y="2031771"/>
            <a:ext cx="2654090" cy="41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3709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666" y="838200"/>
            <a:ext cx="2526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Схемы лечения</a:t>
            </a:r>
          </a:p>
          <a:p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30201" y="1854200"/>
            <a:ext cx="505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Схема 2:</a:t>
            </a:r>
          </a:p>
          <a:p>
            <a:r>
              <a:rPr lang="ru-RU" dirty="0" err="1"/>
              <a:t>Оксилонг</a:t>
            </a:r>
            <a:r>
              <a:rPr lang="ru-RU" dirty="0"/>
              <a:t> </a:t>
            </a:r>
            <a:r>
              <a:rPr lang="ru-RU" dirty="0" err="1"/>
              <a:t>ретард</a:t>
            </a:r>
            <a:r>
              <a:rPr lang="ru-RU" dirty="0"/>
              <a:t> – 50 мл в/м, однократно</a:t>
            </a:r>
          </a:p>
          <a:p>
            <a:r>
              <a:rPr lang="ru-RU" dirty="0" err="1"/>
              <a:t>Флукса</a:t>
            </a:r>
            <a:r>
              <a:rPr lang="ru-RU" dirty="0"/>
              <a:t> – 25 мл в/м или в/в, 3 дня подряд один раз в день</a:t>
            </a:r>
          </a:p>
          <a:p>
            <a:r>
              <a:rPr lang="ru-RU" dirty="0"/>
              <a:t>Обработка раны антисептиками (</a:t>
            </a:r>
            <a:r>
              <a:rPr lang="ru-RU" dirty="0" err="1"/>
              <a:t>Террамицин</a:t>
            </a:r>
            <a:r>
              <a:rPr lang="ru-RU" dirty="0"/>
              <a:t> спрей), наложение антисептических повязок, замена по мере загрязнения повязки - через день (повязку держать в сухости)</a:t>
            </a:r>
          </a:p>
          <a:p>
            <a:r>
              <a:rPr lang="ru-RU" dirty="0"/>
              <a:t>Сроки выведения антибиотиков – </a:t>
            </a:r>
            <a:r>
              <a:rPr lang="en-US" dirty="0" smtClean="0"/>
              <a:t>28</a:t>
            </a:r>
            <a:r>
              <a:rPr lang="ru-RU" dirty="0" smtClean="0"/>
              <a:t> </a:t>
            </a:r>
            <a:r>
              <a:rPr lang="ru-RU" dirty="0"/>
              <a:t>дней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446" y="1683279"/>
            <a:ext cx="2169118" cy="3379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624" y="1683279"/>
            <a:ext cx="1765184" cy="33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2599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1783" y="849669"/>
            <a:ext cx="8859697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ЭКОНОМИЧЕСКИЕ ПОТЕРИ ПРИ ХРОМОТЕ</a:t>
            </a:r>
            <a:endParaRPr lang="en-US" sz="2800" b="1" dirty="0">
              <a:solidFill>
                <a:srgbClr val="182957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96503"/>
              </p:ext>
            </p:extLst>
          </p:nvPr>
        </p:nvGraphicFramePr>
        <p:xfrm>
          <a:off x="317635" y="1593398"/>
          <a:ext cx="11348183" cy="440315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24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5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9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9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6077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Экономические потери связанные с проявлением хромоты на животноводческом предприятии с поголовьем 1000 голов дойного, молочной продуктивностью 8500 литров/гол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2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Экономические потери, связанные со снижением молочной продуктивности, руб*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 хромоты в стаде (средний балл хромоты 3,5) регистрируемый на предприятии за месяц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169 290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338 580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507 870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677 160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846 450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1 015 740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8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Экономические потери, связанные со снижением </a:t>
                      </a:r>
                      <a:r>
                        <a:rPr lang="ru-RU" sz="1400" dirty="0" err="1">
                          <a:effectLst/>
                        </a:rPr>
                        <a:t>оплодотворяемости</a:t>
                      </a:r>
                      <a:r>
                        <a:rPr lang="ru-RU" sz="1400" dirty="0">
                          <a:effectLst/>
                        </a:rPr>
                        <a:t>, руб**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724 000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1 448 000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2 172 000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2 896 000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3 620 000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4 344 000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Экономические потери, связанные с затратами на лечение, руб***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41 500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83 000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124 500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166 000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207 500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249 000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9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Экономические потери связанные с выбраковкой животных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1 028 000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2 056 000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3 084 000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4 112 000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5 140 000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6 168 000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Итого, руб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1 963 420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3 926 840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5 890 260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7 853 680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9 817 100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11 780 520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2679" marR="6267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6200" y="6043285"/>
            <a:ext cx="11589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</a:rPr>
              <a:t>*при стоимости 27 </a:t>
            </a:r>
            <a:r>
              <a:rPr lang="ru-RU" sz="800" dirty="0" err="1">
                <a:latin typeface="Calibri" panose="020F0502020204030204" pitchFamily="34" charset="0"/>
                <a:ea typeface="Calibri" panose="020F0502020204030204" pitchFamily="34" charset="0"/>
              </a:rPr>
              <a:t>руб</a:t>
            </a: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</a:rPr>
              <a:t>/литр</a:t>
            </a:r>
          </a:p>
          <a:p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</a:rPr>
              <a:t>**с учетом снижения выхода телят на 15% у больных животных, а также стоимости одной телки 15000 руб </a:t>
            </a:r>
          </a:p>
          <a:p>
            <a:r>
              <a:rPr lang="ru-RU" sz="800" dirty="0">
                <a:solidFill>
                  <a:srgbClr val="151515"/>
                </a:solidFill>
                <a:latin typeface="PT Sans Caption"/>
              </a:rPr>
              <a:t>Делакруа. Болезни крупного рогатого скота, Издательство «Аграрная Франция», 4-е издание, 2008: 232-285</a:t>
            </a:r>
          </a:p>
          <a:p>
            <a:r>
              <a:rPr lang="ru-RU" sz="800" dirty="0">
                <a:solidFill>
                  <a:srgbClr val="151515"/>
                </a:solidFill>
                <a:latin typeface="PT Sans Caption"/>
              </a:rPr>
              <a:t>Тьер. Хромота: влияние на продуктивность. Журнал «Здоровый скот», март 2015 г.: 6-19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</a:rPr>
              <a:t>*** с учетом использования в схеме лечения НПВС, а также инъекционного антибиотика без ограничений по молоку в течение 3 дней</a:t>
            </a:r>
          </a:p>
          <a:p>
            <a:pPr>
              <a:spcAft>
                <a:spcPts val="0"/>
              </a:spcAft>
            </a:pPr>
            <a:endParaRPr lang="ru-RU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83"/>
          <p:cNvSpPr/>
          <p:nvPr/>
        </p:nvSpPr>
        <p:spPr bwMode="auto">
          <a:xfrm>
            <a:off x="7418834" y="3749035"/>
            <a:ext cx="4370711" cy="27680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4" name="Rectangle 185"/>
          <p:cNvSpPr/>
          <p:nvPr/>
        </p:nvSpPr>
        <p:spPr bwMode="auto">
          <a:xfrm>
            <a:off x="7418834" y="3073110"/>
            <a:ext cx="4370711" cy="675926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5" name="Rectangle 7"/>
          <p:cNvSpPr/>
          <p:nvPr/>
        </p:nvSpPr>
        <p:spPr bwMode="auto">
          <a:xfrm>
            <a:off x="443883" y="3749035"/>
            <a:ext cx="4395897" cy="27680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6" name="Rectangle 122"/>
          <p:cNvSpPr/>
          <p:nvPr/>
        </p:nvSpPr>
        <p:spPr bwMode="auto">
          <a:xfrm>
            <a:off x="443883" y="3073110"/>
            <a:ext cx="4395897" cy="675926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СИСТЕМНЫЙ ПОДХОД К ПРОФИЛАКТИКЕ ЗАБОЛЕВАНИЙ </a:t>
            </a:r>
            <a:endParaRPr lang="en-US" sz="2800" b="1" dirty="0">
              <a:solidFill>
                <a:srgbClr val="18295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754" y="3232842"/>
            <a:ext cx="2699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Незаразной этиологии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2343" y="3226406"/>
            <a:ext cx="2421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Заразной этиологии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754" y="3840411"/>
            <a:ext cx="3968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/>
              <a:t>Повышение комфорта содержания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/>
              <a:t>Менеджмент выявления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/>
              <a:t>Корректировка рациона кормления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/>
              <a:t>Корректировка протоколов обработки копытец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6025" y="3840411"/>
            <a:ext cx="39684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/>
              <a:t>Менеджмент копытных ванн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/>
              <a:t>Менеджмент выявления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/>
              <a:t>Корректировка протоколов обработки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/>
              <a:t>Индивидуальная программа обучения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3093361" y="2347384"/>
            <a:ext cx="6005278" cy="4136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Снижение заболеваемости в стаде</a:t>
            </a:r>
          </a:p>
        </p:txBody>
      </p:sp>
      <p:cxnSp>
        <p:nvCxnSpPr>
          <p:cNvPr id="19" name="Соединительная линия уступом 18"/>
          <p:cNvCxnSpPr>
            <a:stCxn id="10" idx="2"/>
            <a:endCxn id="14" idx="0"/>
          </p:cNvCxnSpPr>
          <p:nvPr/>
        </p:nvCxnSpPr>
        <p:spPr>
          <a:xfrm rot="16200000" flipH="1">
            <a:off x="7694052" y="1162971"/>
            <a:ext cx="312087" cy="3508190"/>
          </a:xfrm>
          <a:prstGeom prst="bentConnector3">
            <a:avLst/>
          </a:prstGeom>
          <a:ln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0" idx="2"/>
            <a:endCxn id="16" idx="0"/>
          </p:cNvCxnSpPr>
          <p:nvPr/>
        </p:nvCxnSpPr>
        <p:spPr>
          <a:xfrm rot="5400000">
            <a:off x="4212873" y="1189982"/>
            <a:ext cx="312087" cy="3454168"/>
          </a:xfrm>
          <a:prstGeom prst="bentConnector3">
            <a:avLst/>
          </a:prstGeom>
          <a:ln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8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5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3"/>
          <p:cNvSpPr/>
          <p:nvPr/>
        </p:nvSpPr>
        <p:spPr bwMode="auto">
          <a:xfrm>
            <a:off x="212396" y="4804432"/>
            <a:ext cx="5753397" cy="13099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8" name="Rectangle 185"/>
          <p:cNvSpPr/>
          <p:nvPr/>
        </p:nvSpPr>
        <p:spPr bwMode="auto">
          <a:xfrm>
            <a:off x="212396" y="4373431"/>
            <a:ext cx="5753397" cy="43100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9" name="Rectangle 7"/>
          <p:cNvSpPr/>
          <p:nvPr/>
        </p:nvSpPr>
        <p:spPr bwMode="auto">
          <a:xfrm>
            <a:off x="212396" y="2210424"/>
            <a:ext cx="5753397" cy="17650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0" name="Rectangle 122"/>
          <p:cNvSpPr/>
          <p:nvPr/>
        </p:nvSpPr>
        <p:spPr bwMode="auto">
          <a:xfrm>
            <a:off x="212396" y="1779424"/>
            <a:ext cx="5753397" cy="431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98448" y="894384"/>
            <a:ext cx="6100164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 smtClean="0">
                <a:solidFill>
                  <a:srgbClr val="182957"/>
                </a:solidFill>
              </a:rPr>
              <a:t>ОСНОВНЫЕ ЗАБОЛЕВАНИЯ КОПЫТЕЦ</a:t>
            </a:r>
            <a:endParaRPr lang="en-US" sz="2800" b="1" dirty="0">
              <a:solidFill>
                <a:srgbClr val="18295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273" y="2221143"/>
            <a:ext cx="4136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Ламинит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Язва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подошвы (язва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Рустергольца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Язва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белой линии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Тилома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Флегмона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венчика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Дефект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зацепа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984" y="4991407"/>
            <a:ext cx="4525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Пальцевый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дерматит (болезнь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Мортелляро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Межпальцевый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некробациллез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13865" y="1779424"/>
            <a:ext cx="5248285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solidFill>
                  <a:srgbClr val="3C3C3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Основными факторами, способствующими инфекционным заболеваниям копытец, являются постоянная сырость и загрязненность пола, что оказывается благоприятной средой для развития бактерий.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>
                <a:solidFill>
                  <a:srgbClr val="3C3C3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Хромота — это результат воздействия множества факторов, которые приводят к возникновению заболеваний копытец у крупного рогатого скота, основные из них: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ru-RU" sz="1400" dirty="0">
                <a:solidFill>
                  <a:srgbClr val="3C3C3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неудовлетворительные гигиенические условия содержания коров;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ru-RU" sz="1400" dirty="0">
                <a:solidFill>
                  <a:srgbClr val="3C3C3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гиподинамия при привязном содержании крупного рогатого скота;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ru-RU" sz="1400" dirty="0">
                <a:solidFill>
                  <a:srgbClr val="3C3C3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или несвоевременное проведение профилактической обрезки копыт;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ru-RU" sz="1400" dirty="0">
                <a:solidFill>
                  <a:srgbClr val="3C3C3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дефекты стойла (сильно укороченные стойла);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ru-RU" sz="1400" dirty="0">
                <a:solidFill>
                  <a:srgbClr val="3C3C3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хронический ацидоз рубца; присутствие патогенных возбудителей.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9984" y="1816337"/>
            <a:ext cx="3035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Незаразные заболевания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1293" y="4404265"/>
            <a:ext cx="2761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Заразные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34292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l="3482" t="9183" r="3409" b="56747"/>
          <a:stretch/>
        </p:blipFill>
        <p:spPr bwMode="auto">
          <a:xfrm>
            <a:off x="49625" y="1407821"/>
            <a:ext cx="11072644" cy="514861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СВОЕВРЕМЕННОЕ ВЫЯВЛЕНИЕ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l="4882" t="43348" b="21411"/>
          <a:stretch/>
        </p:blipFill>
        <p:spPr bwMode="auto">
          <a:xfrm>
            <a:off x="243356" y="1697206"/>
            <a:ext cx="10449798" cy="49791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СВОЕВРЕМЕННОЕ ВЫЯВЛЕНИЕ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7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l="4882" t="77914" b="4057"/>
          <a:stretch/>
        </p:blipFill>
        <p:spPr bwMode="auto">
          <a:xfrm>
            <a:off x="695807" y="1649967"/>
            <a:ext cx="10583461" cy="25798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СВОЕВРЕМЕННОЕ ВЫЯВЛЕНИЕ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3704" y="1399032"/>
            <a:ext cx="676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Глубина рабочего раствора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20" y="1805566"/>
            <a:ext cx="2317116" cy="3089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58" y="1805566"/>
            <a:ext cx="2255157" cy="300687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4672997" y="3380818"/>
            <a:ext cx="420624" cy="914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1746277" y="1851269"/>
            <a:ext cx="2398466" cy="2998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 smtClean="0">
                <a:solidFill>
                  <a:srgbClr val="182957"/>
                </a:solidFill>
              </a:rPr>
              <a:t>АУДИТ </a:t>
            </a:r>
            <a:r>
              <a:rPr lang="ru-RU" sz="2800" b="1" dirty="0">
                <a:solidFill>
                  <a:srgbClr val="182957"/>
                </a:solidFill>
              </a:rPr>
              <a:t>КОПЫТНЫХ ВАНН </a:t>
            </a:r>
            <a:endParaRPr lang="en-US" sz="2800" b="1" dirty="0">
              <a:solidFill>
                <a:srgbClr val="182957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11334" r="36784" b="27472"/>
          <a:stretch/>
        </p:blipFill>
        <p:spPr bwMode="auto">
          <a:xfrm>
            <a:off x="9411098" y="1851269"/>
            <a:ext cx="2593629" cy="30601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0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25"/>
          <a:stretch/>
        </p:blipFill>
        <p:spPr bwMode="auto">
          <a:xfrm>
            <a:off x="3175379" y="1631224"/>
            <a:ext cx="2720453" cy="309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41453" r="58442" b="26807"/>
          <a:stretch/>
        </p:blipFill>
        <p:spPr bwMode="auto">
          <a:xfrm>
            <a:off x="6214511" y="1624779"/>
            <a:ext cx="2752073" cy="309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7" r="34412" b="36383"/>
          <a:stretch/>
        </p:blipFill>
        <p:spPr bwMode="auto">
          <a:xfrm>
            <a:off x="191069" y="1617957"/>
            <a:ext cx="2713629" cy="307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21194" r="40411"/>
          <a:stretch/>
        </p:blipFill>
        <p:spPr bwMode="auto">
          <a:xfrm>
            <a:off x="9266830" y="1611134"/>
            <a:ext cx="2756849" cy="31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177734" y="4717246"/>
            <a:ext cx="2723121" cy="175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1 балл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Загрязнение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навозом небольшое или отсутствует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129887" y="4768940"/>
            <a:ext cx="2766416" cy="175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2 балла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Нижняя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часть конечности слегка забрызгана навозом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214281" y="4724366"/>
            <a:ext cx="2779594" cy="2055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3 балла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Просматриваются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четко выраженные навозные бляшки, поднимающиеся вверх по конечности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254359" y="4759145"/>
            <a:ext cx="280626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4 балла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Просматриваются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a typeface="Calibri"/>
                <a:cs typeface="Times New Roman"/>
              </a:rPr>
              <a:t>обильные корки навоза, поднимающиеся вверх по конечности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 smtClean="0">
                <a:solidFill>
                  <a:srgbClr val="182957"/>
                </a:solidFill>
              </a:rPr>
              <a:t>АУДИТ </a:t>
            </a:r>
            <a:r>
              <a:rPr lang="ru-RU" sz="2800" b="1" dirty="0">
                <a:solidFill>
                  <a:srgbClr val="182957"/>
                </a:solidFill>
              </a:rPr>
              <a:t>КОПЫТНЫХ ВАНН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7" t="16941" r="24275" b="18004"/>
          <a:stretch/>
        </p:blipFill>
        <p:spPr bwMode="auto">
          <a:xfrm>
            <a:off x="2253311" y="1529628"/>
            <a:ext cx="6804429" cy="51220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53311" y="885240"/>
            <a:ext cx="1036540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defTabSz="1176879">
              <a:defRPr/>
            </a:pPr>
            <a:r>
              <a:rPr lang="ru-RU" sz="2800" b="1" dirty="0">
                <a:solidFill>
                  <a:srgbClr val="182957"/>
                </a:solidFill>
              </a:rPr>
              <a:t>МЕНЕДЖМЕНТ КОПЫТНЫХ ВАНН </a:t>
            </a:r>
            <a:endParaRPr lang="en-US" sz="2800" b="1" dirty="0">
              <a:solidFill>
                <a:srgbClr val="182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пециальное оформление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060"/>
      </a:accent1>
      <a:accent2>
        <a:srgbClr val="CE153F"/>
      </a:accent2>
      <a:accent3>
        <a:srgbClr val="FDD1B0"/>
      </a:accent3>
      <a:accent4>
        <a:srgbClr val="517891"/>
      </a:accent4>
      <a:accent5>
        <a:srgbClr val="B80B4B"/>
      </a:accent5>
      <a:accent6>
        <a:srgbClr val="BFBFB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33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2686A7"/>
      </a:accent1>
      <a:accent2>
        <a:srgbClr val="54BE71"/>
      </a:accent2>
      <a:accent3>
        <a:srgbClr val="8BC248"/>
      </a:accent3>
      <a:accent4>
        <a:srgbClr val="EF9527"/>
      </a:accent4>
      <a:accent5>
        <a:srgbClr val="ED423D"/>
      </a:accent5>
      <a:accent6>
        <a:srgbClr val="202F3E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Последня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15174</TotalTime>
  <Words>1184</Words>
  <Application>Microsoft Office PowerPoint</Application>
  <PresentationFormat>Широкоэкранный</PresentationFormat>
  <Paragraphs>243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Calibri</vt:lpstr>
      <vt:lpstr>Museo Sans Cyrl 300</vt:lpstr>
      <vt:lpstr>Museo Sans Cyrl 500</vt:lpstr>
      <vt:lpstr>Museo Sans Cyrl 700</vt:lpstr>
      <vt:lpstr>Museo Sans Cyrl 900</vt:lpstr>
      <vt:lpstr>Open Sans Condensed Light</vt:lpstr>
      <vt:lpstr>PT Sans Caption</vt:lpstr>
      <vt:lpstr>Roboto</vt:lpstr>
      <vt:lpstr>Symbol</vt:lpstr>
      <vt:lpstr>Times New Roman</vt:lpstr>
      <vt:lpstr>1_Специальное оформление</vt:lpstr>
      <vt:lpstr>Office Theme</vt:lpstr>
      <vt:lpstr>Последняя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RITS</dc:creator>
  <cp:lastModifiedBy>Сошнин Артем Андреевич</cp:lastModifiedBy>
  <cp:revision>564</cp:revision>
  <dcterms:created xsi:type="dcterms:W3CDTF">2017-09-19T08:02:03Z</dcterms:created>
  <dcterms:modified xsi:type="dcterms:W3CDTF">2023-07-24T10:51:12Z</dcterms:modified>
</cp:coreProperties>
</file>