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8" r:id="rId4"/>
    <p:sldId id="259" r:id="rId5"/>
    <p:sldId id="282" r:id="rId6"/>
    <p:sldId id="316" r:id="rId7"/>
    <p:sldId id="304" r:id="rId8"/>
    <p:sldId id="314" r:id="rId9"/>
    <p:sldId id="310" r:id="rId10"/>
    <p:sldId id="305" r:id="rId11"/>
    <p:sldId id="309" r:id="rId12"/>
    <p:sldId id="320" r:id="rId13"/>
    <p:sldId id="319" r:id="rId14"/>
    <p:sldId id="286" r:id="rId15"/>
    <p:sldId id="300" r:id="rId16"/>
    <p:sldId id="296" r:id="rId17"/>
    <p:sldId id="302" r:id="rId18"/>
    <p:sldId id="294" r:id="rId19"/>
    <p:sldId id="323" r:id="rId20"/>
    <p:sldId id="298" r:id="rId21"/>
    <p:sldId id="299" r:id="rId22"/>
    <p:sldId id="270" r:id="rId23"/>
  </p:sldIdLst>
  <p:sldSz cx="9144000" cy="6858000" type="screen4x3"/>
  <p:notesSz cx="9942513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8" autoAdjust="0"/>
    <p:restoredTop sz="94660"/>
  </p:normalViewPr>
  <p:slideViewPr>
    <p:cSldViewPr>
      <p:cViewPr>
        <p:scale>
          <a:sx n="110" d="100"/>
          <a:sy n="110" d="100"/>
        </p:scale>
        <p:origin x="-184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79634657963699"/>
                  <c:y val="-0.336665103709800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0.112244850398926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899657341509096E-2"/>
                  <c:y val="-1.06408464949527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2662864640692095E-2"/>
                  <c:y val="-3.57286346437623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259818880161324E-2"/>
                  <c:y val="1.3883438219235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7776632119379947E-3"/>
                  <c:y val="7.399186951702768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2244372617853496E-2"/>
                  <c:y val="7.399186951702768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яйцо!$A$1:$A$7</c:f>
              <c:strCache>
                <c:ptCount val="7"/>
                <c:pt idx="0">
                  <c:v>Корм</c:v>
                </c:pt>
                <c:pt idx="1">
                  <c:v>Энергоресурсы</c:v>
                </c:pt>
                <c:pt idx="2">
                  <c:v>Оплата труда</c:v>
                </c:pt>
                <c:pt idx="3">
                  <c:v>Ветпрепараты </c:v>
                </c:pt>
                <c:pt idx="4">
                  <c:v>Прочие</c:v>
                </c:pt>
                <c:pt idx="5">
                  <c:v>ГСМ</c:v>
                </c:pt>
                <c:pt idx="6">
                  <c:v>Амортизация</c:v>
                </c:pt>
              </c:strCache>
            </c:strRef>
          </c:cat>
          <c:val>
            <c:numRef>
              <c:f>яйцо!$B$1:$B$7</c:f>
              <c:numCache>
                <c:formatCode>0.0</c:formatCode>
                <c:ptCount val="7"/>
                <c:pt idx="0">
                  <c:v>72.2</c:v>
                </c:pt>
                <c:pt idx="1">
                  <c:v>3.2</c:v>
                </c:pt>
                <c:pt idx="2">
                  <c:v>5.7</c:v>
                </c:pt>
                <c:pt idx="3">
                  <c:v>7.4</c:v>
                </c:pt>
                <c:pt idx="4">
                  <c:v>9.4</c:v>
                </c:pt>
                <c:pt idx="5">
                  <c:v>0.6</c:v>
                </c:pt>
                <c:pt idx="6">
                  <c:v>1.5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C436-C9BC-4856-A71B-91B241FDDC0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6773"/>
            <a:ext cx="4308422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365" y="6466773"/>
            <a:ext cx="4308422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FA79-5EC6-464C-BA5B-0228B3C0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9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88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3775" y="3233738"/>
            <a:ext cx="7954963" cy="3063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3775" y="3233738"/>
            <a:ext cx="7954963" cy="3063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894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21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44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89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1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2F74-5E47-40E2-BABD-7645971E796F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4278-C097-4A62-84DB-586CAA99216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9E9A-6770-4761-BB8D-FDE930446D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F097-BC74-40E4-A23B-86BC314A07B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ACFD-8D28-439C-B713-7D8D5F8218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39D1-3B03-4AC6-9CF4-4D2EF5E37F8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01B6-71C3-46C7-B02E-6A3296EA1B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0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A946-9015-46D2-AE96-AB7C64B39B1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4F7A-5EDD-4C3D-827F-83A5940625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2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45E5-4884-4378-8336-3423C4891A2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E53B-E78C-4238-A787-E853A031FA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380D-0DA3-4601-BC58-800953B0BA3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EA6F-C885-435F-AED1-84D1947C0D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6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90CC-AEB5-4679-AA36-2A101C0372A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ADB6-49F1-4DBF-BFB8-961CD8078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0CA9-5F4D-444D-9F9B-DD2CB58706E1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5716-FDA8-4AAD-B89D-16F8B06D158F}" type="datetime1">
              <a:rPr lang="en-US" smtClean="0"/>
              <a:t>9/21/2023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3D51-8C57-4EBD-BFB8-8B39CA5B92FA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52A2-3A05-4D4C-B838-18858F2F01C1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pic>
        <p:nvPicPr>
          <p:cNvPr id="68" name="Рисунок 8" descr="Logo_AVIVAC_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557213"/>
            <a:ext cx="7794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0FFA-C430-4884-AFEB-EE74C92269D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C7D2-BA42-4D51-BD19-5E67ECA341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E626-120C-497F-B191-6320B46DCDC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2230-D614-489D-9704-A23006B048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7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2765-B319-4970-BD2C-9C8C4DDCCF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4030-73F7-4B6F-BFD8-3DB1CABB58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B065-F980-4F80-85BC-5DCFEBE6A20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5F672-D544-4C6E-BE86-7F3DD35360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1329" y="740410"/>
            <a:ext cx="5641340" cy="808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8545" y="2113366"/>
            <a:ext cx="7226909" cy="1915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5505-D888-4FCE-B4F5-D287C5D02D4A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25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6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52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6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53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17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5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17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6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7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7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7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7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17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CE107-9FED-4DB6-9DA3-81C0CE565806}" type="datetimeFigureOut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21.09.2023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17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7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29D76-C53F-4C29-ADCB-635A44DAAE5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49" name="Рисунок 8" descr="Logo_AVIVAC_B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72338" y="557213"/>
            <a:ext cx="7794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183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562" y="2362200"/>
            <a:ext cx="6985634" cy="0"/>
          </a:xfrm>
          <a:custGeom>
            <a:avLst/>
            <a:gdLst/>
            <a:ahLst/>
            <a:cxnLst/>
            <a:rect l="l" t="t" r="r" b="b"/>
            <a:pathLst>
              <a:path w="6985634">
                <a:moveTo>
                  <a:pt x="0" y="0"/>
                </a:moveTo>
                <a:lnTo>
                  <a:pt x="6985063" y="0"/>
                </a:lnTo>
              </a:path>
            </a:pathLst>
          </a:custGeom>
          <a:ln w="9537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6357" y="4191000"/>
            <a:ext cx="6985634" cy="0"/>
          </a:xfrm>
          <a:custGeom>
            <a:avLst/>
            <a:gdLst/>
            <a:ahLst/>
            <a:cxnLst/>
            <a:rect l="l" t="t" r="r" b="b"/>
            <a:pathLst>
              <a:path w="6985634">
                <a:moveTo>
                  <a:pt x="0" y="0"/>
                </a:moveTo>
                <a:lnTo>
                  <a:pt x="6985063" y="0"/>
                </a:lnTo>
              </a:path>
            </a:pathLst>
          </a:custGeom>
          <a:ln w="9537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625" y="257175"/>
            <a:ext cx="100965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1562" y="4419600"/>
            <a:ext cx="7169525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607310" algn="l"/>
                <a:tab pos="3892550" algn="l"/>
              </a:tabLst>
            </a:pPr>
            <a:r>
              <a:rPr sz="2150" spc="-10" dirty="0" smtClean="0">
                <a:solidFill>
                  <a:srgbClr val="CCEBFF"/>
                </a:solidFill>
                <a:latin typeface="Segoe UI"/>
                <a:cs typeface="Segoe UI"/>
              </a:rPr>
              <a:t>Р</a:t>
            </a:r>
            <a:r>
              <a:rPr sz="2150" spc="-55" dirty="0" smtClean="0">
                <a:solidFill>
                  <a:srgbClr val="CCEBFF"/>
                </a:solidFill>
                <a:latin typeface="Segoe UI"/>
                <a:cs typeface="Segoe UI"/>
              </a:rPr>
              <a:t>О</a:t>
            </a:r>
            <a:r>
              <a:rPr sz="2150" spc="150" dirty="0" smtClean="0">
                <a:solidFill>
                  <a:srgbClr val="CCEBFF"/>
                </a:solidFill>
                <a:latin typeface="Segoe UI"/>
                <a:cs typeface="Segoe UI"/>
              </a:rPr>
              <a:t>Ж</a:t>
            </a:r>
            <a:r>
              <a:rPr sz="2150" dirty="0" smtClean="0">
                <a:solidFill>
                  <a:srgbClr val="CCEBFF"/>
                </a:solidFill>
                <a:latin typeface="Segoe UI"/>
                <a:cs typeface="Segoe UI"/>
              </a:rPr>
              <a:t>Д</a:t>
            </a:r>
            <a:r>
              <a:rPr sz="2150" spc="25" dirty="0" smtClean="0">
                <a:solidFill>
                  <a:srgbClr val="CCEBFF"/>
                </a:solidFill>
                <a:latin typeface="Segoe UI"/>
                <a:cs typeface="Segoe UI"/>
              </a:rPr>
              <a:t>Е</a:t>
            </a:r>
            <a:r>
              <a:rPr sz="2150" spc="10" dirty="0" smtClean="0">
                <a:solidFill>
                  <a:srgbClr val="CCEBFF"/>
                </a:solidFill>
                <a:latin typeface="Segoe UI"/>
                <a:cs typeface="Segoe UI"/>
              </a:rPr>
              <a:t>С</a:t>
            </a:r>
            <a:r>
              <a:rPr sz="2150" spc="-5" dirty="0" smtClean="0">
                <a:solidFill>
                  <a:srgbClr val="CCEBFF"/>
                </a:solidFill>
                <a:latin typeface="Segoe UI"/>
                <a:cs typeface="Segoe UI"/>
              </a:rPr>
              <a:t>Т</a:t>
            </a:r>
            <a:r>
              <a:rPr sz="2150" spc="35" dirty="0" smtClean="0">
                <a:solidFill>
                  <a:srgbClr val="CCEBFF"/>
                </a:solidFill>
                <a:latin typeface="Segoe UI"/>
                <a:cs typeface="Segoe UI"/>
              </a:rPr>
              <a:t>В</a:t>
            </a:r>
            <a:r>
              <a:rPr sz="2150" spc="25" dirty="0" smtClean="0">
                <a:solidFill>
                  <a:srgbClr val="CCEBFF"/>
                </a:solidFill>
                <a:latin typeface="Segoe UI"/>
                <a:cs typeface="Segoe UI"/>
              </a:rPr>
              <a:t>Е</a:t>
            </a:r>
            <a:r>
              <a:rPr sz="2150" spc="40" dirty="0" smtClean="0">
                <a:solidFill>
                  <a:srgbClr val="CCEBFF"/>
                </a:solidFill>
                <a:latin typeface="Segoe UI"/>
                <a:cs typeface="Segoe UI"/>
              </a:rPr>
              <a:t>Н</a:t>
            </a:r>
            <a:r>
              <a:rPr sz="2150" spc="10" dirty="0" smtClean="0">
                <a:solidFill>
                  <a:srgbClr val="CCEBFF"/>
                </a:solidFill>
                <a:latin typeface="Segoe UI"/>
                <a:cs typeface="Segoe UI"/>
              </a:rPr>
              <a:t>С</a:t>
            </a:r>
            <a:r>
              <a:rPr sz="2150" spc="20" dirty="0" smtClean="0">
                <a:solidFill>
                  <a:srgbClr val="CCEBFF"/>
                </a:solidFill>
                <a:latin typeface="Segoe UI"/>
                <a:cs typeface="Segoe UI"/>
              </a:rPr>
              <a:t>К</a:t>
            </a:r>
            <a:r>
              <a:rPr sz="2150" spc="25" dirty="0" smtClean="0">
                <a:solidFill>
                  <a:srgbClr val="CCEBFF"/>
                </a:solidFill>
                <a:latin typeface="Segoe UI"/>
                <a:cs typeface="Segoe UI"/>
              </a:rPr>
              <a:t>А</a:t>
            </a:r>
            <a:r>
              <a:rPr sz="2150" spc="10" dirty="0" smtClean="0">
                <a:solidFill>
                  <a:srgbClr val="CCEBFF"/>
                </a:solidFill>
                <a:latin typeface="Segoe UI"/>
                <a:cs typeface="Segoe UI"/>
              </a:rPr>
              <a:t>Я</a:t>
            </a:r>
            <a:r>
              <a:rPr lang="ru-RU" sz="2150" dirty="0">
                <a:solidFill>
                  <a:srgbClr val="CCEBFF"/>
                </a:solidFill>
                <a:latin typeface="Segoe UI"/>
                <a:cs typeface="Segoe UI"/>
              </a:rPr>
              <a:t> </a:t>
            </a:r>
            <a:r>
              <a:rPr sz="2150" spc="-155" dirty="0" smtClean="0">
                <a:solidFill>
                  <a:srgbClr val="CCEBFF"/>
                </a:solidFill>
                <a:latin typeface="Segoe UI"/>
                <a:cs typeface="Segoe UI"/>
              </a:rPr>
              <a:t>Т</a:t>
            </a:r>
            <a:r>
              <a:rPr sz="2150" spc="-120" dirty="0" smtClean="0">
                <a:solidFill>
                  <a:srgbClr val="CCEBFF"/>
                </a:solidFill>
                <a:latin typeface="Segoe UI"/>
                <a:cs typeface="Segoe UI"/>
              </a:rPr>
              <a:t>А</a:t>
            </a:r>
            <a:r>
              <a:rPr sz="2150" dirty="0" smtClean="0">
                <a:solidFill>
                  <a:srgbClr val="CCEBFF"/>
                </a:solidFill>
                <a:latin typeface="Segoe UI"/>
                <a:cs typeface="Segoe UI"/>
              </a:rPr>
              <a:t>ТЬЯНА</a:t>
            </a:r>
            <a:r>
              <a:rPr lang="ru-RU" sz="2150" dirty="0">
                <a:solidFill>
                  <a:srgbClr val="CCEBFF"/>
                </a:solidFill>
                <a:latin typeface="Segoe UI"/>
                <a:cs typeface="Segoe UI"/>
              </a:rPr>
              <a:t> </a:t>
            </a:r>
            <a:r>
              <a:rPr sz="2150" spc="40" dirty="0" smtClean="0">
                <a:solidFill>
                  <a:srgbClr val="CCEBFF"/>
                </a:solidFill>
                <a:latin typeface="Segoe UI"/>
                <a:cs typeface="Segoe UI"/>
              </a:rPr>
              <a:t>Н</a:t>
            </a:r>
            <a:r>
              <a:rPr sz="2150" spc="25" dirty="0" smtClean="0">
                <a:solidFill>
                  <a:srgbClr val="CCEBFF"/>
                </a:solidFill>
                <a:latin typeface="Segoe UI"/>
                <a:cs typeface="Segoe UI"/>
              </a:rPr>
              <a:t>И</a:t>
            </a:r>
            <a:r>
              <a:rPr sz="2150" spc="-55" dirty="0" smtClean="0">
                <a:solidFill>
                  <a:srgbClr val="CCEBFF"/>
                </a:solidFill>
                <a:latin typeface="Segoe UI"/>
                <a:cs typeface="Segoe UI"/>
              </a:rPr>
              <a:t>К</a:t>
            </a:r>
            <a:r>
              <a:rPr sz="2150" spc="20" dirty="0" smtClean="0">
                <a:solidFill>
                  <a:srgbClr val="CCEBFF"/>
                </a:solidFill>
                <a:latin typeface="Segoe UI"/>
                <a:cs typeface="Segoe UI"/>
              </a:rPr>
              <a:t>О</a:t>
            </a:r>
            <a:r>
              <a:rPr sz="2150" spc="40" dirty="0" smtClean="0">
                <a:solidFill>
                  <a:srgbClr val="CCEBFF"/>
                </a:solidFill>
                <a:latin typeface="Segoe UI"/>
                <a:cs typeface="Segoe UI"/>
              </a:rPr>
              <a:t>Л</a:t>
            </a:r>
            <a:r>
              <a:rPr sz="2150" spc="25" dirty="0" smtClean="0">
                <a:solidFill>
                  <a:srgbClr val="CCEBFF"/>
                </a:solidFill>
                <a:latin typeface="Segoe UI"/>
                <a:cs typeface="Segoe UI"/>
              </a:rPr>
              <a:t>АЕ</a:t>
            </a:r>
            <a:r>
              <a:rPr sz="2150" spc="35" dirty="0" smtClean="0">
                <a:solidFill>
                  <a:srgbClr val="CCEBFF"/>
                </a:solidFill>
                <a:latin typeface="Segoe UI"/>
                <a:cs typeface="Segoe UI"/>
              </a:rPr>
              <a:t>ВН</a:t>
            </a:r>
            <a:r>
              <a:rPr sz="2150" spc="10" dirty="0" smtClean="0">
                <a:solidFill>
                  <a:srgbClr val="CCEBFF"/>
                </a:solidFill>
                <a:latin typeface="Segoe UI"/>
                <a:cs typeface="Segoe UI"/>
              </a:rPr>
              <a:t>А</a:t>
            </a:r>
            <a:endParaRPr sz="2150" dirty="0" smtClean="0">
              <a:latin typeface="Segoe UI"/>
              <a:cs typeface="Segoe UI"/>
            </a:endParaRPr>
          </a:p>
          <a:p>
            <a:pPr marL="50165" algn="ctr">
              <a:lnSpc>
                <a:spcPct val="100000"/>
              </a:lnSpc>
              <a:spcBef>
                <a:spcPts val="1720"/>
              </a:spcBef>
            </a:pPr>
            <a:r>
              <a:rPr sz="1250" spc="10" dirty="0" err="1" smtClean="0">
                <a:solidFill>
                  <a:srgbClr val="CCEBFF"/>
                </a:solidFill>
                <a:latin typeface="Calibri"/>
                <a:cs typeface="Calibri"/>
              </a:rPr>
              <a:t>До</a:t>
            </a:r>
            <a:r>
              <a:rPr sz="1250" spc="15" dirty="0" err="1" smtClean="0">
                <a:solidFill>
                  <a:srgbClr val="CCEBFF"/>
                </a:solidFill>
                <a:latin typeface="Calibri"/>
                <a:cs typeface="Calibri"/>
              </a:rPr>
              <a:t>к</a:t>
            </a:r>
            <a:r>
              <a:rPr sz="1250" spc="30" dirty="0" err="1" smtClean="0">
                <a:solidFill>
                  <a:srgbClr val="CCEBFF"/>
                </a:solidFill>
                <a:latin typeface="Calibri"/>
                <a:cs typeface="Calibri"/>
              </a:rPr>
              <a:t>т</a:t>
            </a:r>
            <a:r>
              <a:rPr sz="1250" spc="10" dirty="0" err="1" smtClean="0">
                <a:solidFill>
                  <a:srgbClr val="CCEBFF"/>
                </a:solidFill>
                <a:latin typeface="Calibri"/>
                <a:cs typeface="Calibri"/>
              </a:rPr>
              <a:t>ор</a:t>
            </a:r>
            <a:r>
              <a:rPr sz="1250" spc="20" dirty="0" smtClean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CCEBFF"/>
                </a:solidFill>
                <a:latin typeface="Calibri"/>
                <a:cs typeface="Calibri"/>
              </a:rPr>
              <a:t>в</a:t>
            </a:r>
            <a:r>
              <a:rPr sz="1250" spc="-30" dirty="0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30" dirty="0">
                <a:solidFill>
                  <a:srgbClr val="CCEBFF"/>
                </a:solidFill>
                <a:latin typeface="Calibri"/>
                <a:cs typeface="Calibri"/>
              </a:rPr>
              <a:t>т</a:t>
            </a:r>
            <a:r>
              <a:rPr sz="1250" spc="-30" dirty="0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р</a:t>
            </a:r>
            <a:r>
              <a:rPr sz="1250" spc="-10" dirty="0">
                <a:solidFill>
                  <a:srgbClr val="CCEBFF"/>
                </a:solidFill>
                <a:latin typeface="Calibri"/>
                <a:cs typeface="Calibri"/>
              </a:rPr>
              <a:t>и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н</a:t>
            </a:r>
            <a:r>
              <a:rPr sz="1250" spc="-5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р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н</a:t>
            </a:r>
            <a:r>
              <a:rPr sz="1250" spc="-15" dirty="0">
                <a:solidFill>
                  <a:srgbClr val="CCEBFF"/>
                </a:solidFill>
                <a:latin typeface="Calibri"/>
                <a:cs typeface="Calibri"/>
              </a:rPr>
              <a:t>ы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х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н</a:t>
            </a:r>
            <a:r>
              <a:rPr sz="1250" spc="-5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25" dirty="0">
                <a:solidFill>
                  <a:srgbClr val="CCEBFF"/>
                </a:solidFill>
                <a:latin typeface="Calibri"/>
                <a:cs typeface="Calibri"/>
              </a:rPr>
              <a:t>у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к</a:t>
            </a:r>
            <a:endParaRPr sz="1250" dirty="0">
              <a:latin typeface="Calibri"/>
              <a:cs typeface="Calibri"/>
            </a:endParaRPr>
          </a:p>
          <a:p>
            <a:pPr marL="1506220" marR="1426210" algn="ctr">
              <a:lnSpc>
                <a:spcPct val="110200"/>
              </a:lnSpc>
              <a:spcBef>
                <a:spcPts val="75"/>
              </a:spcBef>
            </a:pP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З</a:t>
            </a:r>
            <a:r>
              <a:rPr sz="1250" spc="-5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в</a:t>
            </a:r>
            <a:r>
              <a:rPr sz="1250" spc="5" dirty="0">
                <a:solidFill>
                  <a:srgbClr val="CCEBFF"/>
                </a:solidFill>
                <a:latin typeface="Calibri"/>
                <a:cs typeface="Calibri"/>
              </a:rPr>
              <a:t>.</a:t>
            </a:r>
            <a:r>
              <a:rPr sz="1250" spc="70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CCEBFF"/>
                </a:solidFill>
                <a:latin typeface="Calibri"/>
                <a:cs typeface="Calibri"/>
              </a:rPr>
              <a:t>л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бо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р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35" dirty="0">
                <a:solidFill>
                  <a:srgbClr val="CCEBFF"/>
                </a:solidFill>
                <a:latin typeface="Calibri"/>
                <a:cs typeface="Calibri"/>
              </a:rPr>
              <a:t>т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о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р</a:t>
            </a:r>
            <a:r>
              <a:rPr sz="1250" spc="-5" dirty="0">
                <a:solidFill>
                  <a:srgbClr val="CCEBFF"/>
                </a:solidFill>
                <a:latin typeface="Calibri"/>
                <a:cs typeface="Calibri"/>
              </a:rPr>
              <a:t>и</a:t>
            </a:r>
            <a:r>
              <a:rPr sz="1250" spc="-25" dirty="0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й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-130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10" dirty="0" err="1">
                <a:solidFill>
                  <a:srgbClr val="CCEBFF"/>
                </a:solidFill>
                <a:latin typeface="Calibri"/>
                <a:cs typeface="Calibri"/>
              </a:rPr>
              <a:t>бо</a:t>
            </a:r>
            <a:r>
              <a:rPr sz="1250" spc="35" dirty="0" err="1">
                <a:solidFill>
                  <a:srgbClr val="CCEBFF"/>
                </a:solidFill>
                <a:latin typeface="Calibri"/>
                <a:cs typeface="Calibri"/>
              </a:rPr>
              <a:t>л</a:t>
            </a:r>
            <a:r>
              <a:rPr sz="1250" spc="-25" dirty="0" err="1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-5" dirty="0" err="1">
                <a:solidFill>
                  <a:srgbClr val="CCEBFF"/>
                </a:solidFill>
                <a:latin typeface="Calibri"/>
                <a:cs typeface="Calibri"/>
              </a:rPr>
              <a:t>з</a:t>
            </a:r>
            <a:r>
              <a:rPr sz="1250" dirty="0" err="1">
                <a:solidFill>
                  <a:srgbClr val="CCEBFF"/>
                </a:solidFill>
                <a:latin typeface="Calibri"/>
                <a:cs typeface="Calibri"/>
              </a:rPr>
              <a:t>н</a:t>
            </a:r>
            <a:r>
              <a:rPr sz="1250" spc="-25" dirty="0" err="1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10" dirty="0" err="1">
                <a:solidFill>
                  <a:srgbClr val="CCEBFF"/>
                </a:solidFill>
                <a:latin typeface="Calibri"/>
                <a:cs typeface="Calibri"/>
              </a:rPr>
              <a:t>й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-130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20" dirty="0" err="1" smtClean="0">
                <a:solidFill>
                  <a:srgbClr val="CCEBFF"/>
                </a:solidFill>
                <a:latin typeface="Calibri"/>
                <a:cs typeface="Calibri"/>
              </a:rPr>
              <a:t>п</a:t>
            </a:r>
            <a:r>
              <a:rPr sz="1250" spc="35" dirty="0" err="1" smtClean="0">
                <a:solidFill>
                  <a:srgbClr val="CCEBFF"/>
                </a:solidFill>
                <a:latin typeface="Calibri"/>
                <a:cs typeface="Calibri"/>
              </a:rPr>
              <a:t>т</a:t>
            </a:r>
            <a:r>
              <a:rPr sz="1250" spc="-5" dirty="0" err="1" smtClean="0">
                <a:solidFill>
                  <a:srgbClr val="CCEBFF"/>
                </a:solidFill>
                <a:latin typeface="Calibri"/>
                <a:cs typeface="Calibri"/>
              </a:rPr>
              <a:t>и</a:t>
            </a:r>
            <a:r>
              <a:rPr sz="1250" spc="10" dirty="0" err="1" smtClean="0">
                <a:solidFill>
                  <a:srgbClr val="CCEBFF"/>
                </a:solidFill>
                <a:latin typeface="Calibri"/>
                <a:cs typeface="Calibri"/>
              </a:rPr>
              <a:t>ц</a:t>
            </a:r>
            <a:r>
              <a:rPr lang="ru-RU" sz="1250" spc="75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lang="ru-RU" sz="1250" spc="-10" dirty="0" smtClean="0">
                <a:solidFill>
                  <a:srgbClr val="CCEBFF"/>
                </a:solidFill>
                <a:cs typeface="Calibri"/>
              </a:rPr>
              <a:t>ФГБНУ </a:t>
            </a:r>
            <a:r>
              <a:rPr lang="ru-RU" sz="1250" spc="-10" dirty="0">
                <a:solidFill>
                  <a:srgbClr val="CCEBFF"/>
                </a:solidFill>
                <a:cs typeface="Calibri"/>
              </a:rPr>
              <a:t>ФНЦ ВИЭВ </a:t>
            </a:r>
            <a:r>
              <a:rPr lang="ru-RU" sz="1250" spc="-10" dirty="0" smtClean="0">
                <a:solidFill>
                  <a:srgbClr val="CCEBFF"/>
                </a:solidFill>
                <a:cs typeface="Calibri"/>
              </a:rPr>
              <a:t>РАН </a:t>
            </a:r>
            <a:r>
              <a:rPr sz="1250" spc="10" dirty="0" err="1" smtClean="0">
                <a:solidFill>
                  <a:srgbClr val="CCEBFF"/>
                </a:solidFill>
                <a:latin typeface="Calibri"/>
                <a:cs typeface="Calibri"/>
              </a:rPr>
              <a:t>Д</a:t>
            </a:r>
            <a:r>
              <a:rPr sz="1250" spc="-5" dirty="0" err="1" smtClean="0">
                <a:solidFill>
                  <a:srgbClr val="CCEBFF"/>
                </a:solidFill>
                <a:latin typeface="Calibri"/>
                <a:cs typeface="Calibri"/>
              </a:rPr>
              <a:t>и</a:t>
            </a:r>
            <a:r>
              <a:rPr sz="1250" spc="10" dirty="0" err="1" smtClean="0">
                <a:solidFill>
                  <a:srgbClr val="CCEBFF"/>
                </a:solidFill>
                <a:latin typeface="Calibri"/>
                <a:cs typeface="Calibri"/>
              </a:rPr>
              <a:t>р</a:t>
            </a:r>
            <a:r>
              <a:rPr sz="1250" spc="-30" dirty="0" err="1" smtClean="0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15" dirty="0" err="1" smtClean="0">
                <a:solidFill>
                  <a:srgbClr val="CCEBFF"/>
                </a:solidFill>
                <a:latin typeface="Calibri"/>
                <a:cs typeface="Calibri"/>
              </a:rPr>
              <a:t>к</a:t>
            </a:r>
            <a:r>
              <a:rPr sz="1250" spc="30" dirty="0" err="1" smtClean="0">
                <a:solidFill>
                  <a:srgbClr val="CCEBFF"/>
                </a:solidFill>
                <a:latin typeface="Calibri"/>
                <a:cs typeface="Calibri"/>
              </a:rPr>
              <a:t>т</a:t>
            </a:r>
            <a:r>
              <a:rPr sz="1250" spc="10" dirty="0" err="1" smtClean="0">
                <a:solidFill>
                  <a:srgbClr val="CCEBFF"/>
                </a:solidFill>
                <a:latin typeface="Calibri"/>
                <a:cs typeface="Calibri"/>
              </a:rPr>
              <a:t>ор</a:t>
            </a:r>
            <a:r>
              <a:rPr sz="1250" spc="95" dirty="0" smtClean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п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о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CCEBFF"/>
                </a:solidFill>
                <a:latin typeface="Calibri"/>
                <a:cs typeface="Calibri"/>
              </a:rPr>
              <a:t>н</a:t>
            </a:r>
            <a:r>
              <a:rPr sz="1250" spc="-5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25" dirty="0">
                <a:solidFill>
                  <a:srgbClr val="CCEBFF"/>
                </a:solidFill>
                <a:latin typeface="Calibri"/>
                <a:cs typeface="Calibri"/>
              </a:rPr>
              <a:t>у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к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е</a:t>
            </a:r>
            <a:r>
              <a:rPr sz="1250" spc="55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40" dirty="0">
                <a:solidFill>
                  <a:srgbClr val="CCEBFF"/>
                </a:solidFill>
                <a:latin typeface="Calibri"/>
                <a:cs typeface="Calibri"/>
              </a:rPr>
              <a:t>НП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П</a:t>
            </a:r>
            <a:r>
              <a:rPr sz="1250" spc="45" dirty="0">
                <a:solidFill>
                  <a:srgbClr val="CCEBFF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CCEBFF"/>
                </a:solidFill>
                <a:latin typeface="Calibri"/>
                <a:cs typeface="Calibri"/>
              </a:rPr>
              <a:t>«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-15" dirty="0">
                <a:solidFill>
                  <a:srgbClr val="CCEBFF"/>
                </a:solidFill>
                <a:latin typeface="Calibri"/>
                <a:cs typeface="Calibri"/>
              </a:rPr>
              <a:t>В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И</a:t>
            </a:r>
            <a:r>
              <a:rPr sz="1250" spc="-15" dirty="0">
                <a:solidFill>
                  <a:srgbClr val="CCEBFF"/>
                </a:solidFill>
                <a:latin typeface="Calibri"/>
                <a:cs typeface="Calibri"/>
              </a:rPr>
              <a:t>В</a:t>
            </a:r>
            <a:r>
              <a:rPr sz="1250" spc="15" dirty="0">
                <a:solidFill>
                  <a:srgbClr val="CCEBFF"/>
                </a:solidFill>
                <a:latin typeface="Calibri"/>
                <a:cs typeface="Calibri"/>
              </a:rPr>
              <a:t>А</a:t>
            </a:r>
            <a:r>
              <a:rPr sz="1250" spc="-10" dirty="0">
                <a:solidFill>
                  <a:srgbClr val="CCEBFF"/>
                </a:solidFill>
                <a:latin typeface="Calibri"/>
                <a:cs typeface="Calibri"/>
              </a:rPr>
              <a:t>К</a:t>
            </a:r>
            <a:r>
              <a:rPr sz="1250" spc="10" dirty="0">
                <a:solidFill>
                  <a:srgbClr val="CCEBFF"/>
                </a:solidFill>
                <a:latin typeface="Calibri"/>
                <a:cs typeface="Calibri"/>
              </a:rPr>
              <a:t>»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6357" y="5791200"/>
            <a:ext cx="6985634" cy="0"/>
          </a:xfrm>
          <a:custGeom>
            <a:avLst/>
            <a:gdLst/>
            <a:ahLst/>
            <a:cxnLst/>
            <a:rect l="l" t="t" r="r" b="b"/>
            <a:pathLst>
              <a:path w="6985634">
                <a:moveTo>
                  <a:pt x="0" y="0"/>
                </a:moveTo>
                <a:lnTo>
                  <a:pt x="6985063" y="0"/>
                </a:lnTo>
              </a:path>
            </a:pathLst>
          </a:custGeom>
          <a:ln w="9537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6792" y="2667000"/>
            <a:ext cx="73151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tabLst>
                <a:tab pos="2432685" algn="l"/>
                <a:tab pos="3292475" algn="l"/>
                <a:tab pos="3487420" algn="l"/>
                <a:tab pos="3863340" algn="l"/>
                <a:tab pos="4244975" algn="l"/>
              </a:tabLst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Система контроля инфекционных болезней птиц</a:t>
            </a:r>
            <a:r>
              <a:rPr sz="3600" spc="-615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5200" y="5943600"/>
            <a:ext cx="297180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  <a:latin typeface="Arial"/>
                <a:cs typeface="Arial"/>
              </a:rPr>
              <a:t>21-22 СЕНТЯБРЯ </a:t>
            </a:r>
            <a:r>
              <a:rPr lang="ru-RU" sz="1600" dirty="0" smtClean="0">
                <a:solidFill>
                  <a:srgbClr val="FFFFFF"/>
                </a:solidFill>
                <a:latin typeface="Arial"/>
                <a:cs typeface="Arial"/>
              </a:rPr>
              <a:t>2023 года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FF"/>
                </a:solidFill>
                <a:latin typeface="Arial"/>
                <a:cs typeface="Arial"/>
              </a:rPr>
              <a:t>г. Санкт-Петербург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767655"/>
            <a:ext cx="6240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XVII Балтийский форум ветеринарной медицины и продовольственной безопасности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3811" y="12954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3810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741" y="3810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МЕРОПРИЯТИЯ ПО БИОЗАЩИТЕ ОТ ИНФЕКЦИОННЫХ БОЛЕЗНЕЙ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8641" y="2003286"/>
            <a:ext cx="64008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kern="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ru-RU" sz="2400" kern="0" dirty="0">
                <a:solidFill>
                  <a:srgbClr val="FFFFFF"/>
                </a:solidFill>
                <a:latin typeface="Arial"/>
                <a:cs typeface="Segoe UI" pitchFamily="34" charset="0"/>
              </a:rPr>
              <a:t>Живые вакцины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  <a:defRPr/>
            </a:pPr>
            <a:endParaRPr lang="ru-RU" sz="2400" kern="0" dirty="0">
              <a:solidFill>
                <a:srgbClr val="FFFFFF"/>
              </a:solidFill>
              <a:latin typeface="Arial"/>
              <a:cs typeface="Segoe UI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lang="ru-RU" sz="2400" kern="0" dirty="0">
                <a:solidFill>
                  <a:srgbClr val="FFFFFF"/>
                </a:solidFill>
                <a:latin typeface="Arial"/>
                <a:cs typeface="Segoe UI" pitchFamily="34" charset="0"/>
              </a:rPr>
              <a:t>Инактивированные вакцины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  <a:defRPr/>
            </a:pPr>
            <a:endParaRPr lang="ru-RU" sz="2400" kern="0" dirty="0">
              <a:solidFill>
                <a:srgbClr val="FFFFFF"/>
              </a:solidFill>
              <a:latin typeface="Arial"/>
              <a:cs typeface="Segoe UI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lang="ru-RU" sz="2400" kern="0" dirty="0">
                <a:solidFill>
                  <a:srgbClr val="FFFFFF"/>
                </a:solidFill>
                <a:latin typeface="Arial"/>
                <a:cs typeface="Segoe UI" pitchFamily="34" charset="0"/>
              </a:rPr>
              <a:t>Генно-инженерные вакцины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  <a:defRPr/>
            </a:pPr>
            <a:endParaRPr lang="ru-RU" sz="2400" kern="0" dirty="0">
              <a:solidFill>
                <a:srgbClr val="FFFFFF"/>
              </a:solidFill>
              <a:latin typeface="Arial"/>
              <a:cs typeface="Segoe UI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lang="ru-RU" sz="2400" kern="0" dirty="0" err="1">
                <a:solidFill>
                  <a:srgbClr val="FFFFFF"/>
                </a:solidFill>
                <a:latin typeface="Arial"/>
                <a:cs typeface="Segoe UI" pitchFamily="34" charset="0"/>
              </a:rPr>
              <a:t>Иммунокомплексные</a:t>
            </a:r>
            <a:r>
              <a:rPr lang="ru-RU" sz="2400" kern="0" dirty="0">
                <a:solidFill>
                  <a:srgbClr val="FFFFFF"/>
                </a:solidFill>
                <a:latin typeface="Arial"/>
                <a:cs typeface="Segoe UI" pitchFamily="34" charset="0"/>
              </a:rPr>
              <a:t> вакцины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Tx/>
              <a:buChar char="-"/>
              <a:defRPr/>
            </a:pPr>
            <a:endParaRPr lang="ru-RU" sz="2400" kern="0" dirty="0">
              <a:solidFill>
                <a:srgbClr val="FFFFFF"/>
              </a:solidFill>
              <a:latin typeface="Arial"/>
              <a:cs typeface="Segoe UI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lang="ru-RU" sz="2400" kern="0" dirty="0">
                <a:solidFill>
                  <a:srgbClr val="FFFFFF"/>
                </a:solidFill>
                <a:latin typeface="Arial"/>
                <a:cs typeface="Segoe UI" pitchFamily="34" charset="0"/>
              </a:rPr>
              <a:t>Комбинированные вакцины</a:t>
            </a:r>
          </a:p>
        </p:txBody>
      </p:sp>
    </p:spTree>
    <p:extLst>
      <p:ext uri="{BB962C8B-B14F-4D97-AF65-F5344CB8AC3E}">
        <p14:creationId xmlns:p14="http://schemas.microsoft.com/office/powerpoint/2010/main" val="113917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396300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Живые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вакцины серии АВИВАК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236912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442714"/>
            <a:ext cx="5036258" cy="384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Кононенко Елена\Pictures\Фото 2023 Флаконы\20.04.2023 Предметная съёмка «АВИВАК»\20.04.2023 Предметная съёмка «АВИВАК»\png\DSCF24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42978" y="1267976"/>
            <a:ext cx="2793610" cy="4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ноненко Елена\Pictures\Фото 2023 Флаконы\20.04.2023 Предметная съёмка «АВИВАК»\20.04.2023 Предметная съёмка «АВИВАК»\png\DSCF24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3741593"/>
            <a:ext cx="2711520" cy="40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ноненко Елена\Pictures\Фото 2023 Флаконы\20.04.2023 Предметная съёмка «АВИВАК»\20.04.2023 Предметная съёмка «АВИВАК»\png\DSCF237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793170"/>
            <a:ext cx="2895278" cy="43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Кононенко Елена\Pictures\Фото 2023 Флаконы\20.04.2023 Предметная съёмка «АВИВАК»\20.04.2023 Предметная съёмка «АВИВАК»\png\DSCF23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21" y="1765415"/>
            <a:ext cx="3046412" cy="45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Кононенко Елена\Pictures\Фото 2023 Флаконы\20.04.2023 Предметная съёмка «АВИВАК»\20.04.2023 Предметная съёмка «АВИВАК»\png\DSCF2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75" y="3423572"/>
            <a:ext cx="2901185" cy="43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Кононенко Елена\Pictures\Фото 2023 Флаконы\20.04.2023 Предметная съёмка «АВИВАК»\20.04.2023 Предметная съёмка «АВИВАК»\png\DSCF235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19" y="2667000"/>
            <a:ext cx="3063498" cy="4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Кононенко Елена\Pictures\Фото 2023 Флаконы\20.04.2023 Предметная съёмка «АВИВАК»\20.04.2023 Предметная съёмка «АВИВАК»\png\DSCF233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91" y="3146264"/>
            <a:ext cx="3133309" cy="47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Кононенко Елена\Pictures\Фото 2023 Флаконы\20.04.2023 Предметная съёмка «АВИВАК»\20.04.2023 Предметная съёмка «АВИВАК»\png\DSCF234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14" y="1838137"/>
            <a:ext cx="2997932" cy="44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1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3811" y="12954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448241"/>
            <a:ext cx="6343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388" y="1238250"/>
            <a:ext cx="8929576" cy="534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200" b="1" u="sng" kern="0" dirty="0">
              <a:solidFill>
                <a:schemeClr val="bg1"/>
              </a:solidFill>
            </a:endParaRPr>
          </a:p>
          <a:p>
            <a:pPr marR="0" lvl="0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       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АВИВАК-НБ-ПРИМ</a:t>
            </a:r>
          </a:p>
          <a:p>
            <a:pPr marR="0" lvl="0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Содержит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не менее 5,7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lg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ЭИД50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штамма «В1» вируса НБ;</a:t>
            </a:r>
          </a:p>
          <a:p>
            <a:pPr marL="228600" marR="0" lvl="0" indent="-228600" defTabSz="91440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Вакцинация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с 1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сут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интраназально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методом спрей);</a:t>
            </a:r>
          </a:p>
          <a:p>
            <a:pPr marL="228600" marR="0" lvl="0" indent="-228600" defTabSz="91440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Альтернатива вакцинам:</a:t>
            </a:r>
          </a:p>
          <a:p>
            <a:pPr marL="0" marR="0" lvl="0" indent="0" defTabSz="91440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НБ В1 тип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B1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Зоэтис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);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Нобилис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ND C2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Интервет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); </a:t>
            </a:r>
          </a:p>
          <a:p>
            <a:pPr marL="0" marR="0" lvl="0" indent="0" defTabSz="91440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Авинью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Берингер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);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Авинью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NEO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Берингер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); </a:t>
            </a:r>
          </a:p>
          <a:p>
            <a:pPr marL="0" marR="0" lvl="0" indent="0" defTabSz="91440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Вольвак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ND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LaSota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MLV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Берингер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); ТАБИК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VH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Абик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51996"/>
            <a:ext cx="2992438" cy="14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42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396300"/>
            <a:ext cx="5740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Новые вакцины серии АВИВАК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51130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236912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442714"/>
            <a:ext cx="5036258" cy="384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7513"/>
            <a:ext cx="1536700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5781"/>
            <a:ext cx="1801521" cy="376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2" y="2438400"/>
            <a:ext cx="17557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D:\Документы_2020_08_21\Рекламные макеты\2023\ПНЕВМО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7960"/>
            <a:ext cx="184774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6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85305"/>
              </p:ext>
            </p:extLst>
          </p:nvPr>
        </p:nvGraphicFramePr>
        <p:xfrm>
          <a:off x="4773706" y="1143000"/>
          <a:ext cx="3913094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Acrobat Document" r:id="rId5" imgW="4000356" imgH="5667062" progId="AcroExch.Document.DC">
                  <p:embed/>
                </p:oleObj>
              </mc:Choice>
              <mc:Fallback>
                <p:oleObj name="Acrobat Document" r:id="rId5" imgW="4000356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3706" y="1143000"/>
                        <a:ext cx="3913094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16722"/>
              </p:ext>
            </p:extLst>
          </p:nvPr>
        </p:nvGraphicFramePr>
        <p:xfrm>
          <a:off x="381000" y="1143000"/>
          <a:ext cx="3892924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Acrobat Document" r:id="rId7" imgW="4000356" imgH="5667062" progId="AcroExch.Document.DC">
                  <p:embed/>
                </p:oleObj>
              </mc:Choice>
              <mc:Fallback>
                <p:oleObj name="Acrobat Document" r:id="rId7" imgW="4000356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1143000"/>
                        <a:ext cx="3892924" cy="551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72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4" y="327427"/>
            <a:ext cx="4391025" cy="622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16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42987"/>
              </p:ext>
            </p:extLst>
          </p:nvPr>
        </p:nvGraphicFramePr>
        <p:xfrm>
          <a:off x="2571750" y="296862"/>
          <a:ext cx="4362450" cy="618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5" imgW="4000356" imgH="5667062" progId="AcroExch.Document.DC">
                  <p:embed/>
                </p:oleObj>
              </mc:Choice>
              <mc:Fallback>
                <p:oleObj name="Acrobat Document" r:id="rId5" imgW="4000356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0" y="296862"/>
                        <a:ext cx="4362450" cy="618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93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2015"/>
            <a:ext cx="7315200" cy="52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00" y="334744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Диагностические наборы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80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8764"/>
              </p:ext>
            </p:extLst>
          </p:nvPr>
        </p:nvGraphicFramePr>
        <p:xfrm>
          <a:off x="1066800" y="1295400"/>
          <a:ext cx="7066504" cy="501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877"/>
                <a:gridCol w="1539114"/>
                <a:gridCol w="5082513"/>
              </a:tblGrid>
              <a:tr h="3346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Болезнь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препарата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50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Бурсальная болезнь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вирусу бурсальной болезни птиц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IBD Ab</a:t>
                      </a:r>
                      <a:r>
                        <a:rPr lang="ru-RU" sz="900">
                          <a:effectLst/>
                        </a:rPr>
                        <a:t>-ИФА» </a:t>
                      </a:r>
                      <a:endParaRPr lang="ru-RU" sz="13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50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Бронхит птиц 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вирусу инфекционного бронхита птиц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IBV Ab</a:t>
                      </a:r>
                      <a:r>
                        <a:rPr lang="ru-RU" sz="900">
                          <a:effectLst/>
                        </a:rPr>
                        <a:t>-ИФА»</a:t>
                      </a:r>
                      <a:endParaRPr lang="ru-RU" sz="13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Грипп птиц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вирусу гриппа А птиц методом иммуноферментного анализа  «</a:t>
                      </a:r>
                      <a:r>
                        <a:rPr lang="en-US" sz="900">
                          <a:effectLst/>
                        </a:rPr>
                        <a:t>Influenza A Ab</a:t>
                      </a:r>
                      <a:r>
                        <a:rPr lang="ru-RU" sz="900">
                          <a:effectLst/>
                        </a:rPr>
                        <a:t>-ИФА» 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50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качественного выявления специфических антигенов ГРИППА ПТИЦ в мазках из глотки методом иммунохроматографического анализа (ИХА) ( набор /5 тестов) 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Пневмовирус птиц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пневмовирусу птиц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AMPV Ab</a:t>
                      </a:r>
                      <a:r>
                        <a:rPr lang="ru-RU" sz="900">
                          <a:effectLst/>
                        </a:rPr>
                        <a:t>-ИФА» 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50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Болезнь Ньюкасла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возбудителю Ньюкаслской болезни птиц методом иммуноферментного анализа «NDV </a:t>
                      </a:r>
                      <a:r>
                        <a:rPr lang="en-US" sz="900">
                          <a:effectLst/>
                        </a:rPr>
                        <a:t>Ab</a:t>
                      </a:r>
                      <a:r>
                        <a:rPr lang="ru-RU" sz="900">
                          <a:effectLst/>
                        </a:rPr>
                        <a:t>-ИФА» </a:t>
                      </a:r>
                      <a:endParaRPr lang="ru-RU" sz="13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50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Пастереллез птиц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возбудителю пастереллеза птиц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PM Ab</a:t>
                      </a:r>
                      <a:r>
                        <a:rPr lang="ru-RU" sz="900">
                          <a:effectLst/>
                        </a:rPr>
                        <a:t>-ИФА»</a:t>
                      </a:r>
                      <a:endParaRPr lang="ru-RU" sz="13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Реовирус птиц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реовирусу птиц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REO Ab</a:t>
                      </a:r>
                      <a:r>
                        <a:rPr lang="ru-RU" sz="900">
                          <a:effectLst/>
                        </a:rPr>
                        <a:t>-ИФА» 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Микоплазмоз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</a:t>
                      </a:r>
                      <a:r>
                        <a:rPr lang="en-US" sz="900">
                          <a:effectLst/>
                        </a:rPr>
                        <a:t>Mycoplasma gallisepticum</a:t>
                      </a:r>
                      <a:r>
                        <a:rPr lang="ru-RU" sz="900">
                          <a:effectLst/>
                        </a:rPr>
                        <a:t>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MG Ab</a:t>
                      </a:r>
                      <a:r>
                        <a:rPr lang="ru-RU" sz="900">
                          <a:effectLst/>
                        </a:rPr>
                        <a:t>-ИФА» (набор /5пл)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Сальмонеллез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реагентов для выявления антител к возбудителю сальмонеллеза птиц методом иммуноферментного анализа «</a:t>
                      </a:r>
                      <a:r>
                        <a:rPr lang="en-US" sz="900">
                          <a:effectLst/>
                        </a:rPr>
                        <a:t>SE Ab</a:t>
                      </a:r>
                      <a:r>
                        <a:rPr lang="ru-RU" sz="900">
                          <a:effectLst/>
                        </a:rPr>
                        <a:t>-ИФА»(набор /5пл) 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  <a:tr h="50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Синдром снижения яйценоскости-76 птиц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Набор реагентов для выявления антител к вирусу синдрома снижения яйценоскости-76 птиц методом иммуноферментного анализа «</a:t>
                      </a:r>
                      <a:r>
                        <a:rPr lang="en-US" sz="900" dirty="0">
                          <a:effectLst/>
                        </a:rPr>
                        <a:t>EDS</a:t>
                      </a:r>
                      <a:r>
                        <a:rPr lang="ru-RU" sz="900" dirty="0">
                          <a:effectLst/>
                        </a:rPr>
                        <a:t>-76  </a:t>
                      </a:r>
                      <a:r>
                        <a:rPr lang="en-US" sz="900" dirty="0" err="1">
                          <a:effectLst/>
                        </a:rPr>
                        <a:t>Ab</a:t>
                      </a:r>
                      <a:r>
                        <a:rPr lang="ru-RU" sz="900" dirty="0">
                          <a:effectLst/>
                        </a:rPr>
                        <a:t>-ИФА» (набор /5пл)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126" marR="69126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90500"/>
            <a:ext cx="7453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Диагностические наборы «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CVO TEST SYSTEM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(Россия)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выявления болезней птиц</a:t>
            </a:r>
          </a:p>
        </p:txBody>
      </p:sp>
      <p:pic>
        <p:nvPicPr>
          <p:cNvPr id="8" name="Рисунок 7" descr="C:\Users\Кононенко Елена\Pictures\Логотип ЦВО\ЦВО202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328545" cy="127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81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8725" y="381000"/>
            <a:ext cx="7000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+mj-lt"/>
              </a:rPr>
              <a:t>Набор реагентов </a:t>
            </a: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+mj-lt"/>
              </a:rPr>
              <a:t>для качественного выявления </a:t>
            </a: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+mj-lt"/>
              </a:rPr>
              <a:t>специфических антигенов ГРИППА ПТИЦ,</a:t>
            </a: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+mj-lt"/>
              </a:rPr>
              <a:t> в мазках из глотки </a:t>
            </a: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+mj-lt"/>
              </a:rPr>
              <a:t>методом </a:t>
            </a:r>
            <a:r>
              <a:rPr lang="ru-RU" sz="2400" b="1" dirty="0" err="1">
                <a:solidFill>
                  <a:prstClr val="white"/>
                </a:solidFill>
                <a:latin typeface="+mj-lt"/>
              </a:rPr>
              <a:t>иммунохроматографического</a:t>
            </a:r>
            <a:r>
              <a:rPr lang="ru-RU" sz="2400" b="1" dirty="0">
                <a:solidFill>
                  <a:prstClr val="white"/>
                </a:solidFill>
                <a:latin typeface="+mj-lt"/>
              </a:rPr>
              <a:t> анализа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76200"/>
            <a:ext cx="2468073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1125"/>
            <a:ext cx="5181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7570" y="6172200"/>
            <a:ext cx="402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Набор</a:t>
            </a:r>
            <a:r>
              <a:rPr lang="en-US" dirty="0">
                <a:solidFill>
                  <a:schemeClr val="bg1"/>
                </a:solidFill>
              </a:rPr>
              <a:t> CVO TEST SYSTEM® ГРИПП ПТИЦ </a:t>
            </a:r>
          </a:p>
        </p:txBody>
      </p:sp>
    </p:spTree>
    <p:extLst>
      <p:ext uri="{BB962C8B-B14F-4D97-AF65-F5344CB8AC3E}">
        <p14:creationId xmlns:p14="http://schemas.microsoft.com/office/powerpoint/2010/main" val="365691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7650" y="200025"/>
            <a:ext cx="7239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7132" y="6035615"/>
            <a:ext cx="299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по данным  </a:t>
            </a:r>
            <a:r>
              <a:rPr lang="ru-RU" sz="1600" dirty="0" err="1" smtClean="0">
                <a:solidFill>
                  <a:prstClr val="white"/>
                </a:solidFill>
              </a:rPr>
              <a:t>Росптицесоюза</a:t>
            </a:r>
            <a:r>
              <a:rPr lang="ru-RU" sz="1600" dirty="0" smtClean="0">
                <a:solidFill>
                  <a:prstClr val="white"/>
                </a:solidFill>
              </a:rPr>
              <a:t> 2020г.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8133"/>
              </p:ext>
            </p:extLst>
          </p:nvPr>
        </p:nvGraphicFramePr>
        <p:xfrm>
          <a:off x="685800" y="1744603"/>
          <a:ext cx="8148638" cy="42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9201" y="307538"/>
            <a:ext cx="685799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ЭКОНОМИЧЕСКИЕ ПОКАЗАТЕЛИ</a:t>
            </a:r>
          </a:p>
          <a:p>
            <a:pPr algn="ctr"/>
            <a:r>
              <a:rPr lang="ru-RU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ПРОИЗВОДСТВА МЯСА БРОЙЛЕРОВ,</a:t>
            </a:r>
          </a:p>
          <a:p>
            <a:pPr algn="ctr"/>
            <a:r>
              <a:rPr lang="ru-RU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2020г.</a:t>
            </a:r>
            <a:endParaRPr lang="ru-RU" sz="2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7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8400" y="271790"/>
            <a:ext cx="4729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СЕРВИСНОЕ ОБСЛУЖИВАНИЕ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841750"/>
            <a:ext cx="1862137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7037"/>
            <a:ext cx="1828800" cy="24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06699"/>
            <a:ext cx="29987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8" y="4079875"/>
            <a:ext cx="304107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Документы_2020_08_21\ФОТО\Васюков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32042" y="1249828"/>
            <a:ext cx="3007158" cy="22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919" y="720439"/>
            <a:ext cx="7874049" cy="3793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" y="200025"/>
            <a:ext cx="7239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023" y="4865915"/>
            <a:ext cx="8991600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АВИВАК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Более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 </a:t>
            </a:r>
            <a:r>
              <a:rPr sz="3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на страже здоровья Вашей птицы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7650" y="0"/>
            <a:ext cx="800100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0"/>
            <a:ext cx="8001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НАУЧНО-ПРОИЗВОДСТВЕННОЕ ПРЕДПРИЯТИЕ</a:t>
            </a:r>
          </a:p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АВИВАК</a:t>
            </a:r>
          </a:p>
        </p:txBody>
      </p:sp>
      <p:pic>
        <p:nvPicPr>
          <p:cNvPr id="9" name="Picture 4" descr="PICT2571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38200"/>
            <a:ext cx="8643937" cy="5638800"/>
          </a:xfrm>
          <a:prstGeom prst="rect">
            <a:avLst/>
          </a:prstGeom>
          <a:solidFill>
            <a:srgbClr val="0033CC"/>
          </a:solidFill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7650" y="200025"/>
            <a:ext cx="7239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97132" y="6035615"/>
            <a:ext cx="299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1" y="307538"/>
            <a:ext cx="685799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ПРОИЗВОДСТВЕННЫЕ ПОМЕЩЕНИЯ ПРЕДПРИЯТИЯ СПРОЕКТИРОВАНЫ В СООТВЕТСТВИИ С ТРЕБОВАНИЯМИ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MP 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767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7724" y="2543036"/>
            <a:ext cx="4562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Производственные помещения разделены на 3 зоны </a:t>
            </a:r>
            <a:r>
              <a:rPr lang="ru-RU" sz="2000" dirty="0" smtClean="0">
                <a:solidFill>
                  <a:schemeClr val="bg1"/>
                </a:solidFill>
              </a:rPr>
              <a:t>стерильности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( </a:t>
            </a:r>
            <a:r>
              <a:rPr lang="ru-RU" sz="2000" dirty="0">
                <a:solidFill>
                  <a:schemeClr val="bg1"/>
                </a:solidFill>
              </a:rPr>
              <a:t>зоны А,В и С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Транспортные лифты для компонентов и </a:t>
            </a:r>
            <a:r>
              <a:rPr lang="ru-RU" sz="2000" dirty="0" smtClean="0">
                <a:solidFill>
                  <a:schemeClr val="bg1"/>
                </a:solidFill>
              </a:rPr>
              <a:t>готовой продукции </a:t>
            </a:r>
            <a:r>
              <a:rPr lang="ru-RU" sz="2000" dirty="0">
                <a:solidFill>
                  <a:schemeClr val="bg1"/>
                </a:solidFill>
              </a:rPr>
              <a:t>для перемещения между </a:t>
            </a:r>
            <a:r>
              <a:rPr lang="ru-RU" sz="2000" dirty="0" smtClean="0">
                <a:solidFill>
                  <a:schemeClr val="bg1"/>
                </a:solidFill>
              </a:rPr>
              <a:t>боксами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Специальные отделочные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52127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3811" y="12954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3810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1026" y="219105"/>
            <a:ext cx="70866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 ИНФЕКЦИОННЫХ БОЛЕЗНЕЙ ПТИЦ НА СОВРЕМЕННОМ ЭТАПЕ РАЗВИТИЯ ПРОМЫШЛЕННОГО ПТИЦЕВОДСТВА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2274838"/>
            <a:ext cx="78105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- Объект – высокопродуктивная птица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 - Снижение резистентности организма птиц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 - Изменение вирулентных свойств возбудителей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Микс</a:t>
            </a:r>
            <a:r>
              <a:rPr lang="ru-RU" sz="2400" dirty="0">
                <a:solidFill>
                  <a:schemeClr val="bg1"/>
                </a:solidFill>
              </a:rPr>
              <a:t>-инфекции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 - Снижение уровня поствакцинального иммунитета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 - Экономические потери</a:t>
            </a:r>
          </a:p>
        </p:txBody>
      </p:sp>
    </p:spTree>
    <p:extLst>
      <p:ext uri="{BB962C8B-B14F-4D97-AF65-F5344CB8AC3E}">
        <p14:creationId xmlns:p14="http://schemas.microsoft.com/office/powerpoint/2010/main" val="283051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3811" y="12954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3810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488722"/>
            <a:ext cx="6273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БИОЛОГИЧЕСКАЯ  БЕЗОПАСНОСТЬ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649343"/>
            <a:ext cx="821055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Система биологических, ветеринарно-санитарных, организационно-хозяйственных, инженерно-технических, технологических мероприятий направленных на защиту </a:t>
            </a:r>
            <a:r>
              <a:rPr lang="ru-RU" sz="2400" dirty="0" err="1">
                <a:solidFill>
                  <a:schemeClr val="bg1"/>
                </a:solidFill>
              </a:rPr>
              <a:t>птицепоголовья</a:t>
            </a:r>
            <a:r>
              <a:rPr lang="ru-RU" sz="2400" dirty="0">
                <a:solidFill>
                  <a:schemeClr val="bg1"/>
                </a:solidFill>
              </a:rPr>
              <a:t> от воздействия патогенных факторов любой этиологии (вирусов, бактерий, паразитов, грибов и простейших и т.д.)</a:t>
            </a:r>
          </a:p>
        </p:txBody>
      </p:sp>
    </p:spTree>
    <p:extLst>
      <p:ext uri="{BB962C8B-B14F-4D97-AF65-F5344CB8AC3E}">
        <p14:creationId xmlns:p14="http://schemas.microsoft.com/office/powerpoint/2010/main" val="103477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035"/>
          <p:cNvSpPr>
            <a:spLocks noChangeArrowheads="1"/>
          </p:cNvSpPr>
          <p:nvPr/>
        </p:nvSpPr>
        <p:spPr bwMode="auto">
          <a:xfrm>
            <a:off x="1619250" y="404813"/>
            <a:ext cx="6481763" cy="1250950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Основные слагаемые программы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биобезопасности</a:t>
            </a:r>
          </a:p>
        </p:txBody>
      </p:sp>
      <p:sp>
        <p:nvSpPr>
          <p:cNvPr id="29698" name="AutoShape 1036"/>
          <p:cNvSpPr>
            <a:spLocks noChangeArrowheads="1"/>
          </p:cNvSpPr>
          <p:nvPr/>
        </p:nvSpPr>
        <p:spPr bwMode="auto">
          <a:xfrm>
            <a:off x="228600" y="5214939"/>
            <a:ext cx="2579688" cy="1033462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Диагностические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исследования </a:t>
            </a:r>
          </a:p>
        </p:txBody>
      </p:sp>
      <p:sp>
        <p:nvSpPr>
          <p:cNvPr id="29699" name="AutoShape 1036"/>
          <p:cNvSpPr>
            <a:spLocks noChangeArrowheads="1"/>
          </p:cNvSpPr>
          <p:nvPr/>
        </p:nvSpPr>
        <p:spPr bwMode="auto">
          <a:xfrm>
            <a:off x="3286125" y="5286375"/>
            <a:ext cx="2808288" cy="1081088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Государственный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надзор</a:t>
            </a:r>
          </a:p>
        </p:txBody>
      </p:sp>
      <p:sp>
        <p:nvSpPr>
          <p:cNvPr id="29700" name="AutoShape 1036"/>
          <p:cNvSpPr>
            <a:spLocks noChangeArrowheads="1"/>
          </p:cNvSpPr>
          <p:nvPr/>
        </p:nvSpPr>
        <p:spPr bwMode="auto">
          <a:xfrm>
            <a:off x="6588126" y="4797425"/>
            <a:ext cx="2405062" cy="1908175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Дезинфекция,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Дезинсекция,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</a:rPr>
              <a:t>Дезакаризация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Дератизация</a:t>
            </a:r>
          </a:p>
        </p:txBody>
      </p:sp>
      <p:sp>
        <p:nvSpPr>
          <p:cNvPr id="29701" name="AutoShape 1036"/>
          <p:cNvSpPr>
            <a:spLocks noChangeArrowheads="1"/>
          </p:cNvSpPr>
          <p:nvPr/>
        </p:nvSpPr>
        <p:spPr bwMode="auto">
          <a:xfrm>
            <a:off x="6858000" y="3286125"/>
            <a:ext cx="2052638" cy="431800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Персонал</a:t>
            </a:r>
          </a:p>
        </p:txBody>
      </p:sp>
      <p:sp>
        <p:nvSpPr>
          <p:cNvPr id="29702" name="Line 1028"/>
          <p:cNvSpPr>
            <a:spLocks noChangeShapeType="1"/>
          </p:cNvSpPr>
          <p:nvPr/>
        </p:nvSpPr>
        <p:spPr bwMode="auto">
          <a:xfrm flipH="1">
            <a:off x="4429125" y="1643063"/>
            <a:ext cx="46038" cy="3643312"/>
          </a:xfrm>
          <a:prstGeom prst="line">
            <a:avLst/>
          </a:prstGeom>
          <a:noFill/>
          <a:ln w="28575" cap="sq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703" name="Line 1028"/>
          <p:cNvSpPr>
            <a:spLocks noChangeShapeType="1"/>
          </p:cNvSpPr>
          <p:nvPr/>
        </p:nvSpPr>
        <p:spPr bwMode="auto">
          <a:xfrm>
            <a:off x="4500563" y="1714500"/>
            <a:ext cx="2286000" cy="3143250"/>
          </a:xfrm>
          <a:prstGeom prst="line">
            <a:avLst/>
          </a:prstGeom>
          <a:noFill/>
          <a:ln w="28575" cap="sq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704" name="Line 1028"/>
          <p:cNvSpPr>
            <a:spLocks noChangeShapeType="1"/>
          </p:cNvSpPr>
          <p:nvPr/>
        </p:nvSpPr>
        <p:spPr bwMode="auto">
          <a:xfrm>
            <a:off x="4429125" y="1643063"/>
            <a:ext cx="2643188" cy="1714500"/>
          </a:xfrm>
          <a:prstGeom prst="line">
            <a:avLst/>
          </a:prstGeom>
          <a:noFill/>
          <a:ln w="28575" cap="sq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705" name="Line 1028"/>
          <p:cNvSpPr>
            <a:spLocks noChangeShapeType="1"/>
          </p:cNvSpPr>
          <p:nvPr/>
        </p:nvSpPr>
        <p:spPr bwMode="auto">
          <a:xfrm flipH="1">
            <a:off x="1500188" y="1643063"/>
            <a:ext cx="3014662" cy="3571875"/>
          </a:xfrm>
          <a:prstGeom prst="line">
            <a:avLst/>
          </a:prstGeom>
          <a:noFill/>
          <a:ln w="28575" cap="sq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706" name="AutoShape 1036"/>
          <p:cNvSpPr>
            <a:spLocks noChangeArrowheads="1"/>
          </p:cNvSpPr>
          <p:nvPr/>
        </p:nvSpPr>
        <p:spPr bwMode="auto">
          <a:xfrm>
            <a:off x="2428875" y="3786188"/>
            <a:ext cx="3887788" cy="504825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Эпизоотическая ситуация</a:t>
            </a:r>
          </a:p>
        </p:txBody>
      </p:sp>
      <p:sp>
        <p:nvSpPr>
          <p:cNvPr id="29707" name="AutoShape 1036"/>
          <p:cNvSpPr>
            <a:spLocks noChangeArrowheads="1"/>
          </p:cNvSpPr>
          <p:nvPr/>
        </p:nvSpPr>
        <p:spPr bwMode="auto">
          <a:xfrm>
            <a:off x="195262" y="2000250"/>
            <a:ext cx="3995738" cy="642938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Технологическое обеспечение </a:t>
            </a:r>
          </a:p>
        </p:txBody>
      </p:sp>
      <p:sp>
        <p:nvSpPr>
          <p:cNvPr id="29708" name="Line 1028"/>
          <p:cNvSpPr>
            <a:spLocks noChangeShapeType="1"/>
          </p:cNvSpPr>
          <p:nvPr/>
        </p:nvSpPr>
        <p:spPr bwMode="auto">
          <a:xfrm>
            <a:off x="4500563" y="1628775"/>
            <a:ext cx="1871662" cy="433388"/>
          </a:xfrm>
          <a:prstGeom prst="line">
            <a:avLst/>
          </a:prstGeom>
          <a:noFill/>
          <a:ln w="28575" cap="sq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709" name="Line 1028"/>
          <p:cNvSpPr>
            <a:spLocks noChangeShapeType="1"/>
          </p:cNvSpPr>
          <p:nvPr/>
        </p:nvSpPr>
        <p:spPr bwMode="auto">
          <a:xfrm flipH="1">
            <a:off x="4000500" y="1643063"/>
            <a:ext cx="515938" cy="357187"/>
          </a:xfrm>
          <a:prstGeom prst="line">
            <a:avLst/>
          </a:prstGeom>
          <a:noFill/>
          <a:ln w="28575" cap="sq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710" name="AutoShape 1036"/>
          <p:cNvSpPr>
            <a:spLocks noChangeArrowheads="1"/>
          </p:cNvSpPr>
          <p:nvPr/>
        </p:nvSpPr>
        <p:spPr bwMode="auto">
          <a:xfrm>
            <a:off x="5105400" y="2000250"/>
            <a:ext cx="3887787" cy="576263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Ветеринарное обеспечение</a:t>
            </a:r>
          </a:p>
        </p:txBody>
      </p:sp>
      <p:pic>
        <p:nvPicPr>
          <p:cNvPr id="29711" name="Рисунок 15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683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03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3811" y="12954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3810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750" y="381000"/>
            <a:ext cx="7258050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УГРОЗЫ  БИОБЕЗОПАСНОСТИ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66813"/>
            <a:ext cx="79930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8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0" y="190500"/>
            <a:ext cx="8001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3811" y="12954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3810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312003"/>
            <a:ext cx="670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СИСТЕМА КОНТРОЛЯ ИНФЕКЦИОННЫХ БОЛЕЗНЕЙ ПТИЦ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586" y="1371600"/>
            <a:ext cx="8172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- Эпизоотологический мониторинг 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Диагностический мониторинг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Микробиологический мониторинг вывода цыплят  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Микробиологический  мониторинг выращивания  цыплят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Антибиотикопрофилактика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Пробиотикопрофилактика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 - Вакцинопрофилактика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Дезинфекция,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-  Дезинсекция, </a:t>
            </a:r>
            <a:r>
              <a:rPr lang="ru-RU" sz="2400" dirty="0" err="1">
                <a:solidFill>
                  <a:schemeClr val="bg1"/>
                </a:solidFill>
              </a:rPr>
              <a:t>дезакаризация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Дератизация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 - Точки критического контроля анализа опасности (НАССР)</a:t>
            </a:r>
          </a:p>
          <a:p>
            <a:r>
              <a:rPr lang="ru-RU" sz="2400" dirty="0">
                <a:solidFill>
                  <a:schemeClr val="bg1"/>
                </a:solidFill>
              </a:rPr>
              <a:t>	     - микробиологический контроль за кормами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	     - контроль за технологическими объектами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   - контроль за выходом  готовой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426823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27689</TotalTime>
  <Words>715</Words>
  <Application>Microsoft Office PowerPoint</Application>
  <PresentationFormat>Экран (4:3)</PresentationFormat>
  <Paragraphs>160</Paragraphs>
  <Slides>21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1_Круги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 Елена</dc:creator>
  <cp:lastModifiedBy>Рузина Анна</cp:lastModifiedBy>
  <cp:revision>124</cp:revision>
  <cp:lastPrinted>2023-09-18T07:24:56Z</cp:lastPrinted>
  <dcterms:created xsi:type="dcterms:W3CDTF">2020-01-22T14:52:25Z</dcterms:created>
  <dcterms:modified xsi:type="dcterms:W3CDTF">2023-09-21T11:11:48Z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2019-11-24T00:00:00Z</vt:filetime>
  </property>
  <property fmtid="{D5CDD505-2E9C-101B-9397-08002B2CF9AE}" pid="3" name="LastSaved">
    <vt:filetime>2020-01-22T00:00:00Z</vt:filetime>
  </property>
</Properties>
</file>