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08" r:id="rId3"/>
    <p:sldMasterId id="2147483873" r:id="rId4"/>
    <p:sldMasterId id="2147483876" r:id="rId5"/>
    <p:sldMasterId id="2147483891" r:id="rId6"/>
  </p:sldMasterIdLst>
  <p:notesMasterIdLst>
    <p:notesMasterId r:id="rId20"/>
  </p:notesMasterIdLst>
  <p:handoutMasterIdLst>
    <p:handoutMasterId r:id="rId21"/>
  </p:handoutMasterIdLst>
  <p:sldIdLst>
    <p:sldId id="300" r:id="rId7"/>
    <p:sldId id="496" r:id="rId8"/>
    <p:sldId id="497" r:id="rId9"/>
    <p:sldId id="495" r:id="rId10"/>
    <p:sldId id="498" r:id="rId11"/>
    <p:sldId id="486" r:id="rId12"/>
    <p:sldId id="491" r:id="rId13"/>
    <p:sldId id="488" r:id="rId14"/>
    <p:sldId id="499" r:id="rId15"/>
    <p:sldId id="489" r:id="rId16"/>
    <p:sldId id="492" r:id="rId17"/>
    <p:sldId id="493" r:id="rId18"/>
    <p:sldId id="4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7028F83-50D6-48A0-AF79-A0C4BA9DCFF1}">
          <p14:sldIdLst>
            <p14:sldId id="300"/>
            <p14:sldId id="496"/>
            <p14:sldId id="497"/>
            <p14:sldId id="495"/>
            <p14:sldId id="498"/>
            <p14:sldId id="486"/>
            <p14:sldId id="491"/>
            <p14:sldId id="488"/>
            <p14:sldId id="499"/>
            <p14:sldId id="489"/>
            <p14:sldId id="492"/>
            <p14:sldId id="493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итрофанова М.В." initials="ММ" lastIdx="19" clrIdx="0"/>
  <p:cmAuthor id="1" name="Мельникова Анна Александровна" initials="МАА" lastIdx="3" clrIdx="1">
    <p:extLst>
      <p:ext uri="{19B8F6BF-5375-455C-9EA6-DF929625EA0E}">
        <p15:presenceInfo xmlns:p15="http://schemas.microsoft.com/office/powerpoint/2012/main" userId="S-1-5-21-3384210757-2252521784-223951695-202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C5CA"/>
    <a:srgbClr val="D1FFFD"/>
    <a:srgbClr val="BCBCBC"/>
    <a:srgbClr val="A81D47"/>
    <a:srgbClr val="2D3B54"/>
    <a:srgbClr val="D5ECF8"/>
    <a:srgbClr val="182957"/>
    <a:srgbClr val="F82160"/>
    <a:srgbClr val="8A1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2" autoAdjust="0"/>
    <p:restoredTop sz="96959" autoAdjust="0"/>
  </p:normalViewPr>
  <p:slideViewPr>
    <p:cSldViewPr snapToGrid="0">
      <p:cViewPr varScale="1">
        <p:scale>
          <a:sx n="53" d="100"/>
          <a:sy n="53" d="100"/>
        </p:scale>
        <p:origin x="523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12" y="-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7FE9BA-9814-4D48-863F-5A0F63CFB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136FB-73F7-4A40-B1FC-DB18AB3013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68C1B-82A3-4458-8547-ECF1173E247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AE374-4BF8-41E1-885A-63E0ABEA22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54280-3551-4A54-ADEC-6DCFF6227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A0F82-734B-4207-9478-2A02B332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36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9B15-C577-49A3-8830-35F0166954B7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10B9-145E-4975-88FA-6D65B3FF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словам заведующей лабораторией технохимического контроля ВНИМИ Елены Юровой, как правило, 90% современных стандартов на определение антибиотиков работают с методом хромато-масс-спектрометрии, то есть определяет только известные антибиотики. В связи с этим ВНИМИ предлагает внедрить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скрининговые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имунноферментные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методы, которые определяют и неизвестные лекарства, пишет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DairyNews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"Когда мы применяем методы хромато-масс-спектрометрии, мы знаем, какое вещество необходимо определять и применяем данный метод как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референсный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90% наших стандартов относятся именно к применению этих методов, - рассказала Елена Юрова. - Мы же предлагаем к разработке именно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скрининговые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методы (иммуноферментные) - наиболее быстрый и легкий способ выявить различные лекарственные вещества одновременно в одной пробе, когда мы не знаем, какие использовались на ферме".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C10B9-145E-4975-88FA-6D65B3FF8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1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0F0D01-2C92-40EF-B04A-457753D2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5ED8-A9B4-49B8-AF83-9F981375F969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67ADE1-22D8-4B3A-8414-02CA1C339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383F73-1C5C-4031-8C85-6F5EDBF5F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63DE-5582-4B3B-B553-AAE05CD74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48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heme" Target="../theme/theme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theme" Target="../theme/theme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4"/>
          <a:stretch/>
        </p:blipFill>
        <p:spPr>
          <a:xfrm>
            <a:off x="-8389" y="0"/>
            <a:ext cx="12200389" cy="5434314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9817488" y="82132"/>
            <a:ext cx="2261361" cy="2759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 userDrawn="1"/>
        </p:nvSpPr>
        <p:spPr>
          <a:xfrm>
            <a:off x="2268641" y="5532699"/>
            <a:ext cx="725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82957"/>
                </a:solidFill>
              </a:rPr>
              <a:t>ГРУППА КОМПАНИЙ ВИК</a:t>
            </a:r>
          </a:p>
        </p:txBody>
      </p:sp>
      <p:pic>
        <p:nvPicPr>
          <p:cNvPr id="5" name="Picture 2" descr="D:\Презентации\ГК_ВИК\Ресурс 15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21" y="341024"/>
            <a:ext cx="2700939" cy="106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8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393023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0819506" y="28"/>
            <a:ext cx="1270305" cy="129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2217557" y="1365647"/>
            <a:ext cx="9974443" cy="0"/>
          </a:xfrm>
          <a:prstGeom prst="line">
            <a:avLst/>
          </a:prstGeom>
          <a:ln w="9525">
            <a:solidFill>
              <a:srgbClr val="F82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:\Логотипы\ВИК\ВИК справ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41" y="234899"/>
            <a:ext cx="1766123" cy="7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4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0"/>
          <a:stretch/>
        </p:blipFill>
        <p:spPr>
          <a:xfrm>
            <a:off x="19" y="-1"/>
            <a:ext cx="2982191" cy="1393023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1880755" y="1210541"/>
            <a:ext cx="2431472" cy="67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8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40"/>
          <a:stretch/>
        </p:blipFill>
        <p:spPr>
          <a:xfrm>
            <a:off x="19" y="-1"/>
            <a:ext cx="2982191" cy="1393023"/>
          </a:xfrm>
          <a:prstGeom prst="rect">
            <a:avLst/>
          </a:prstGeom>
        </p:spPr>
      </p:pic>
      <p:sp>
        <p:nvSpPr>
          <p:cNvPr id="70" name="Прямоугольник 69"/>
          <p:cNvSpPr/>
          <p:nvPr userDrawn="1"/>
        </p:nvSpPr>
        <p:spPr>
          <a:xfrm>
            <a:off x="1880755" y="1210541"/>
            <a:ext cx="2431472" cy="67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504" y="4241527"/>
            <a:ext cx="536485" cy="499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29" y="1488070"/>
            <a:ext cx="762235" cy="8976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541" y="1548923"/>
            <a:ext cx="443531" cy="661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14" y="1759465"/>
            <a:ext cx="674591" cy="5444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715" y="5462787"/>
            <a:ext cx="409460" cy="4116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768" y="2952553"/>
            <a:ext cx="597569" cy="5975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049" y="4203409"/>
            <a:ext cx="481400" cy="481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25" y="5539803"/>
            <a:ext cx="478056" cy="66927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03" y="2961530"/>
            <a:ext cx="642720" cy="4807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05" y="5377441"/>
            <a:ext cx="743547" cy="53265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228125" y="2385751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2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26568" y="2428586"/>
            <a:ext cx="1640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производственных комплекса,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4977" y="2786406"/>
            <a:ext cx="145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работающих по мировым стандартам и сертифицированных согласно международным требованиям GMP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2621321" y="1371014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3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630337" y="1753964"/>
            <a:ext cx="1598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аккредитованные научно-исследовательские лаборатории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852293" y="1371014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7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4861309" y="1753968"/>
            <a:ext cx="15987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региональных распределительных центров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621324" y="2811797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6DA6"/>
                </a:solidFill>
                <a:latin typeface="Museo Sans Cyrl 500" pitchFamily="50" charset="-52"/>
              </a:rPr>
              <a:t>21</a:t>
            </a:r>
            <a:endParaRPr lang="ru-RU" sz="2800" dirty="0">
              <a:solidFill>
                <a:srgbClr val="1B6DA6"/>
              </a:solidFill>
              <a:latin typeface="Museo Sans Cyrl 500" pitchFamily="50" charset="-52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3106587" y="3030434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офис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2629927" y="3251324"/>
            <a:ext cx="145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 центральных городах России, Беларуси и Казахстана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2787028" y="4070448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6DA6"/>
                </a:solidFill>
                <a:latin typeface="Museo Sans Cyrl 500" pitchFamily="50" charset="-52"/>
              </a:rPr>
              <a:t>2</a:t>
            </a:r>
            <a:endParaRPr lang="ru-RU" sz="2800" dirty="0">
              <a:solidFill>
                <a:srgbClr val="1B6DA6"/>
              </a:solidFill>
              <a:latin typeface="Museo Sans Cyrl 500" pitchFamily="50" charset="-52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3069093" y="4289094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млрд руб. </a:t>
            </a:r>
          </a:p>
        </p:txBody>
      </p:sp>
      <p:sp>
        <p:nvSpPr>
          <p:cNvPr id="32" name="TextBox 31"/>
          <p:cNvSpPr txBox="1"/>
          <p:nvPr userDrawn="1"/>
        </p:nvSpPr>
        <p:spPr>
          <a:xfrm>
            <a:off x="2795632" y="4509988"/>
            <a:ext cx="145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объем инвестиций </a:t>
            </a:r>
            <a:br>
              <a:rPr lang="ru-RU" sz="800" dirty="0">
                <a:latin typeface="Museo Sans Cyrl 300" pitchFamily="50" charset="-52"/>
              </a:rPr>
            </a:br>
            <a:r>
              <a:rPr lang="ru-RU" sz="800" dirty="0">
                <a:latin typeface="Museo Sans Cyrl 300" pitchFamily="50" charset="-52"/>
              </a:rPr>
              <a:t>в собственное производство до 2022 г. </a:t>
            </a:r>
          </a:p>
        </p:txBody>
      </p:sp>
      <p:sp>
        <p:nvSpPr>
          <p:cNvPr id="33" name="TextBox 32"/>
          <p:cNvSpPr txBox="1"/>
          <p:nvPr userDrawn="1"/>
        </p:nvSpPr>
        <p:spPr>
          <a:xfrm>
            <a:off x="4787398" y="4070457"/>
            <a:ext cx="93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40+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4787410" y="4473564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стран мира,</a:t>
            </a:r>
          </a:p>
        </p:txBody>
      </p:sp>
      <p:sp>
        <p:nvSpPr>
          <p:cNvPr id="35" name="TextBox 34"/>
          <p:cNvSpPr txBox="1"/>
          <p:nvPr userDrawn="1"/>
        </p:nvSpPr>
        <p:spPr>
          <a:xfrm>
            <a:off x="4796002" y="4678827"/>
            <a:ext cx="172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 том числе Европейский</a:t>
            </a:r>
            <a:br>
              <a:rPr lang="ru-RU" sz="800" dirty="0">
                <a:latin typeface="Museo Sans Cyrl 300" pitchFamily="50" charset="-52"/>
              </a:rPr>
            </a:br>
            <a:r>
              <a:rPr lang="ru-RU" sz="800" dirty="0">
                <a:latin typeface="Museo Sans Cyrl 300" pitchFamily="50" charset="-52"/>
              </a:rPr>
              <a:t>союз, являются импортерами производимой продукции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870352" y="5434902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50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1327463" y="5633144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дипломов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878956" y="5874442"/>
            <a:ext cx="145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и 20 медалей в области разработки и производства ветеринарных препаратов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4820435" y="3037730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«ЭПСИЛОН-БИО»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4820434" y="3251323"/>
            <a:ext cx="159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современный </a:t>
            </a:r>
          </a:p>
          <a:p>
            <a:r>
              <a:rPr lang="ru-RU" sz="800" dirty="0">
                <a:latin typeface="Museo Sans Cyrl 300" pitchFamily="50" charset="-52"/>
              </a:rPr>
              <a:t>диагностический центр</a:t>
            </a:r>
          </a:p>
        </p:txBody>
      </p:sp>
      <p:sp>
        <p:nvSpPr>
          <p:cNvPr id="41" name="TextBox 40"/>
          <p:cNvSpPr txBox="1"/>
          <p:nvPr userDrawn="1"/>
        </p:nvSpPr>
        <p:spPr>
          <a:xfrm>
            <a:off x="2769992" y="5434902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10</a:t>
            </a:r>
          </a:p>
        </p:txBody>
      </p:sp>
      <p:sp>
        <p:nvSpPr>
          <p:cNvPr id="42" name="TextBox 41"/>
          <p:cNvSpPr txBox="1"/>
          <p:nvPr userDrawn="1"/>
        </p:nvSpPr>
        <p:spPr>
          <a:xfrm>
            <a:off x="3227103" y="5633144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продуктов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2778597" y="6020190"/>
            <a:ext cx="173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выпускаются по патентам </a:t>
            </a:r>
          </a:p>
          <a:p>
            <a:r>
              <a:rPr lang="ru-RU" sz="800" dirty="0">
                <a:latin typeface="Museo Sans Cyrl 300" pitchFamily="50" charset="-52"/>
              </a:rPr>
              <a:t>и являются инновационными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770839" y="5812313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компании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4820434" y="5398062"/>
            <a:ext cx="159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продукты компании имеют сертификат системы 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4820435" y="5692415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B6DA6"/>
                </a:solidFill>
                <a:latin typeface="Museo Sans Cyrl 700" pitchFamily="50" charset="-52"/>
              </a:rPr>
              <a:t>“Made in Russia“</a:t>
            </a:r>
            <a:endParaRPr lang="ru-RU" sz="1050" dirty="0">
              <a:solidFill>
                <a:srgbClr val="1B6DA6"/>
              </a:solidFill>
              <a:latin typeface="Museo Sans Cyrl 700" pitchFamily="50" charset="-52"/>
            </a:endParaRPr>
          </a:p>
        </p:txBody>
      </p:sp>
      <p:sp>
        <p:nvSpPr>
          <p:cNvPr id="47" name="Прямоугольник 46"/>
          <p:cNvSpPr/>
          <p:nvPr userDrawn="1"/>
        </p:nvSpPr>
        <p:spPr>
          <a:xfrm>
            <a:off x="6460072" y="18"/>
            <a:ext cx="5731928" cy="2385751"/>
          </a:xfrm>
          <a:prstGeom prst="rect">
            <a:avLst/>
          </a:prstGeom>
          <a:solidFill>
            <a:srgbClr val="079DD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539" y="288053"/>
            <a:ext cx="1397764" cy="550251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>
          <a:xfrm>
            <a:off x="6558787" y="901947"/>
            <a:ext cx="1562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№ 1 производитель ветеринарных </a:t>
            </a:r>
          </a:p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препаратов в СНГ 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8645824" y="417568"/>
            <a:ext cx="3112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БОЛЕЕ 250 ВИДОВ ВЫПУСКАЕМОЙ ПРОДУКЦИИ</a:t>
            </a:r>
          </a:p>
        </p:txBody>
      </p:sp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675" y="705248"/>
            <a:ext cx="228600" cy="150876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911" y="705248"/>
            <a:ext cx="204216" cy="1591059"/>
          </a:xfrm>
          <a:prstGeom prst="rect">
            <a:avLst/>
          </a:prstGeom>
        </p:spPr>
      </p:pic>
      <p:sp>
        <p:nvSpPr>
          <p:cNvPr id="53" name="TextBox 52"/>
          <p:cNvSpPr txBox="1"/>
          <p:nvPr userDrawn="1"/>
        </p:nvSpPr>
        <p:spPr>
          <a:xfrm>
            <a:off x="8899821" y="710649"/>
            <a:ext cx="1602699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антибактериальные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гормональные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противопаразитарные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железосодержащие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нестероидные противовоспалительные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10647701" y="590930"/>
            <a:ext cx="160269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витамины и кормовые добавки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средства гигиены </a:t>
            </a:r>
            <a:b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</a:b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и дезинфекции 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косметические средства по уходу за животными 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косметика для людей </a:t>
            </a:r>
            <a:r>
              <a:rPr lang="ru-RU" sz="900" dirty="0" err="1">
                <a:solidFill>
                  <a:srgbClr val="152E57"/>
                </a:solidFill>
                <a:latin typeface="Museo Sans Cyrl 300" pitchFamily="50" charset="-52"/>
              </a:rPr>
              <a:t>фармкачества</a:t>
            </a:r>
            <a:endParaRPr lang="ru-RU" sz="900" dirty="0">
              <a:solidFill>
                <a:srgbClr val="152E57"/>
              </a:solidFill>
              <a:latin typeface="Museo Sans Cyrl 300" pitchFamily="50" charset="-52"/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6557907" y="1663402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Сертификация</a:t>
            </a:r>
          </a:p>
        </p:txBody>
      </p:sp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107" y="1966216"/>
            <a:ext cx="1854964" cy="28590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037" y="2521661"/>
            <a:ext cx="580727" cy="57367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869" y="2714352"/>
            <a:ext cx="981459" cy="38100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105" y="2623592"/>
            <a:ext cx="1136035" cy="471761"/>
          </a:xfrm>
          <a:prstGeom prst="rect">
            <a:avLst/>
          </a:prstGeom>
        </p:spPr>
      </p:pic>
      <p:sp>
        <p:nvSpPr>
          <p:cNvPr id="60" name="TextBox 59"/>
          <p:cNvSpPr txBox="1"/>
          <p:nvPr userDrawn="1"/>
        </p:nvSpPr>
        <p:spPr>
          <a:xfrm>
            <a:off x="10553329" y="2488453"/>
            <a:ext cx="13973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52E57"/>
                </a:solidFill>
                <a:latin typeface="Museo Sans Cyrl 700" pitchFamily="50" charset="-52"/>
              </a:rPr>
              <a:t>КЛИНКОСМИК</a:t>
            </a:r>
          </a:p>
        </p:txBody>
      </p:sp>
      <p:sp>
        <p:nvSpPr>
          <p:cNvPr id="61" name="TextBox 60"/>
          <p:cNvSpPr txBox="1"/>
          <p:nvPr userDrawn="1"/>
        </p:nvSpPr>
        <p:spPr>
          <a:xfrm>
            <a:off x="6558785" y="3170139"/>
            <a:ext cx="1930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Крупнейшая ветеринарная компания в России и СНГ в сегменте сельско-хозяйственных животных и птицы</a:t>
            </a:r>
          </a:p>
        </p:txBody>
      </p:sp>
      <p:sp>
        <p:nvSpPr>
          <p:cNvPr id="62" name="TextBox 61"/>
          <p:cNvSpPr txBox="1"/>
          <p:nvPr userDrawn="1"/>
        </p:nvSpPr>
        <p:spPr>
          <a:xfrm>
            <a:off x="8661647" y="3170138"/>
            <a:ext cx="162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Профессиональная ветеринарная компания в сегменте животных-компаньонов</a:t>
            </a:r>
          </a:p>
        </p:txBody>
      </p:sp>
      <p:sp>
        <p:nvSpPr>
          <p:cNvPr id="63" name="TextBox 62"/>
          <p:cNvSpPr txBox="1"/>
          <p:nvPr userDrawn="1"/>
        </p:nvSpPr>
        <p:spPr>
          <a:xfrm>
            <a:off x="10553317" y="3174176"/>
            <a:ext cx="14608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Производитель парфюмерно-косметической продукции для людей </a:t>
            </a:r>
            <a:r>
              <a:rPr lang="ru-RU" sz="900" dirty="0" err="1">
                <a:solidFill>
                  <a:srgbClr val="152E57"/>
                </a:solidFill>
                <a:latin typeface="Museo Sans Cyrl 700" pitchFamily="50" charset="-52"/>
              </a:rPr>
              <a:t>фармкачества</a:t>
            </a:r>
            <a:endParaRPr lang="ru-RU" sz="900" dirty="0">
              <a:solidFill>
                <a:srgbClr val="152E57"/>
              </a:solidFill>
              <a:latin typeface="Museo Sans Cyrl 700" pitchFamily="50" charset="-52"/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6557907" y="4108864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СЕРТИФИКАЦИЯ</a:t>
            </a:r>
          </a:p>
        </p:txBody>
      </p:sp>
      <p:sp>
        <p:nvSpPr>
          <p:cNvPr id="65" name="TextBox 64"/>
          <p:cNvSpPr txBox="1"/>
          <p:nvPr userDrawn="1"/>
        </p:nvSpPr>
        <p:spPr>
          <a:xfrm>
            <a:off x="6558785" y="4344315"/>
            <a:ext cx="36431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ВИК — единственная ветеринарная компания в СНГ, имеющая сертификацию по менеджменту качества дистрибуции и системе безопасности в области соблюдения </a:t>
            </a:r>
            <a:r>
              <a:rPr lang="ru-RU" sz="800" dirty="0" err="1">
                <a:latin typeface="Museo Sans Cyrl 300" pitchFamily="50" charset="-52"/>
              </a:rPr>
              <a:t>холодовой</a:t>
            </a:r>
            <a:r>
              <a:rPr lang="ru-RU" sz="800" dirty="0">
                <a:latin typeface="Museo Sans Cyrl 300" pitchFamily="50" charset="-52"/>
              </a:rPr>
              <a:t> цепи, транспортировки и хранения препаратов.</a:t>
            </a:r>
          </a:p>
          <a:p>
            <a:pPr>
              <a:spcBef>
                <a:spcPts val="600"/>
              </a:spcBef>
            </a:pPr>
            <a:r>
              <a:rPr lang="ru-RU" sz="800" dirty="0">
                <a:latin typeface="Museo Sans Cyrl 300" pitchFamily="50" charset="-52"/>
              </a:rPr>
              <a:t>Центральный логистический центр класса «А+» (сертификация GDP) в Москве.</a:t>
            </a:r>
          </a:p>
        </p:txBody>
      </p:sp>
      <p:pic>
        <p:nvPicPr>
          <p:cNvPr id="66" name="Рисунок 65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747" y="4521635"/>
            <a:ext cx="1663700" cy="440248"/>
          </a:xfrm>
          <a:prstGeom prst="rect">
            <a:avLst/>
          </a:prstGeom>
        </p:spPr>
      </p:pic>
      <p:sp>
        <p:nvSpPr>
          <p:cNvPr id="67" name="TextBox 66"/>
          <p:cNvSpPr txBox="1"/>
          <p:nvPr userDrawn="1"/>
        </p:nvSpPr>
        <p:spPr>
          <a:xfrm>
            <a:off x="6557907" y="5453644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ДИСТИБУЦИЯ</a:t>
            </a:r>
          </a:p>
        </p:txBody>
      </p:sp>
      <p:pic>
        <p:nvPicPr>
          <p:cNvPr id="68" name="Рисунок 67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660" y="5681652"/>
            <a:ext cx="5351789" cy="54342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579535" y="496455"/>
            <a:ext cx="425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82957"/>
                </a:solidFill>
                <a:latin typeface="Museo Sans Cyrl 900" pitchFamily="50" charset="-52"/>
              </a:rPr>
              <a:t>ГРУППА КОМПАНИЙ ВИК</a:t>
            </a:r>
          </a:p>
        </p:txBody>
      </p:sp>
      <p:sp>
        <p:nvSpPr>
          <p:cNvPr id="71" name="TextBox 70"/>
          <p:cNvSpPr txBox="1"/>
          <p:nvPr userDrawn="1"/>
        </p:nvSpPr>
        <p:spPr>
          <a:xfrm>
            <a:off x="885750" y="3896250"/>
            <a:ext cx="159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96DA7"/>
                </a:solidFill>
                <a:latin typeface="Museo Sans Cyrl 700" pitchFamily="50" charset="-52"/>
              </a:rPr>
              <a:t>ТОП-</a:t>
            </a:r>
            <a:r>
              <a:rPr lang="en-US" sz="2800" dirty="0">
                <a:solidFill>
                  <a:srgbClr val="1B6DA6"/>
                </a:solidFill>
                <a:latin typeface="Museo Sans Cyrl 500" pitchFamily="50" charset="-52"/>
              </a:rPr>
              <a:t>2</a:t>
            </a:r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1</a:t>
            </a:r>
            <a:r>
              <a:rPr lang="ru-RU" sz="1050" dirty="0">
                <a:solidFill>
                  <a:srgbClr val="196DA7"/>
                </a:solidFill>
                <a:latin typeface="Museo Sans Cyrl 700" pitchFamily="50" charset="-52"/>
              </a:rPr>
              <a:t>мира </a:t>
            </a:r>
          </a:p>
        </p:txBody>
      </p:sp>
      <p:sp>
        <p:nvSpPr>
          <p:cNvPr id="72" name="TextBox 71"/>
          <p:cNvSpPr txBox="1"/>
          <p:nvPr userDrawn="1"/>
        </p:nvSpPr>
        <p:spPr>
          <a:xfrm>
            <a:off x="910508" y="4324884"/>
            <a:ext cx="1421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ГК ВИК занимает 21 место среди производителей ветеринарной фармацевтики в мире</a:t>
            </a:r>
          </a:p>
        </p:txBody>
      </p:sp>
      <p:pic>
        <p:nvPicPr>
          <p:cNvPr id="73" name="Рисунок 72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4132309"/>
            <a:ext cx="583405" cy="5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214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39302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0819506" y="28"/>
            <a:ext cx="1270305" cy="1297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217557" y="1365647"/>
            <a:ext cx="9974443" cy="0"/>
          </a:xfrm>
          <a:prstGeom prst="line">
            <a:avLst/>
          </a:prstGeom>
          <a:ln w="76200">
            <a:solidFill>
              <a:srgbClr val="A81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Логотипы\ВИК\ВИК справа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141" y="234899"/>
            <a:ext cx="1766123" cy="7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40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582511" y="495121"/>
            <a:ext cx="3753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D3B54"/>
                </a:solidFill>
                <a:latin typeface="Museo Sans Cyrl 700" pitchFamily="50" charset="-52"/>
              </a:rPr>
              <a:t>НАШИ КЛИЕНТЫ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825" y="3387363"/>
            <a:ext cx="2499467" cy="3465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91"/>
          <a:stretch/>
        </p:blipFill>
        <p:spPr>
          <a:xfrm>
            <a:off x="9920114" y="3317296"/>
            <a:ext cx="2255695" cy="17496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990458-9D48-7F48-A953-87C685220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282" y="5173325"/>
            <a:ext cx="2493527" cy="17141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751" y="1200026"/>
            <a:ext cx="451472" cy="4734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862" y="2060274"/>
            <a:ext cx="317250" cy="3587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7" y="2684117"/>
            <a:ext cx="327012" cy="31725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8160331" y="1154342"/>
            <a:ext cx="4015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useo Sans Cyrl 300" pitchFamily="50" charset="-52"/>
              </a:rPr>
              <a:t>Предприятия АПК, специализирующиеся на производстве продукции свиноводства, птицеводства, животноводства, </a:t>
            </a:r>
            <a:r>
              <a:rPr lang="ru-RU" sz="1100" dirty="0" err="1">
                <a:latin typeface="Museo Sans Cyrl 300" pitchFamily="50" charset="-52"/>
              </a:rPr>
              <a:t>мясопереработке</a:t>
            </a:r>
            <a:r>
              <a:rPr lang="ru-RU" sz="1100" dirty="0">
                <a:latin typeface="Museo Sans Cyrl 300" pitchFamily="50" charset="-52"/>
              </a:rPr>
              <a:t>, а также производстве премиксов и комбикормов.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60331" y="1939560"/>
            <a:ext cx="40154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useo Sans Cyrl 300" pitchFamily="50" charset="-52"/>
              </a:rPr>
              <a:t>Организации, работающие в сфере животных-компаньонов: ветеринарные клиники, аптеки, зоомагазины, </a:t>
            </a:r>
            <a:r>
              <a:rPr lang="ru-RU" sz="1100" dirty="0" err="1">
                <a:latin typeface="Museo Sans Cyrl 300" pitchFamily="50" charset="-52"/>
              </a:rPr>
              <a:t>груминг</a:t>
            </a:r>
            <a:r>
              <a:rPr lang="ru-RU" sz="1100" dirty="0">
                <a:latin typeface="Museo Sans Cyrl 300" pitchFamily="50" charset="-52"/>
              </a:rPr>
              <a:t>-салоны, питомники.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60331" y="2627298"/>
            <a:ext cx="4015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Museo Sans Cyrl 300" pitchFamily="50" charset="-52"/>
              </a:rPr>
              <a:t>Магазины косметической продукции для людей, в том числе интернет-магазин.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9114E5-5B26-244F-BEE9-23B66F00D008}"/>
              </a:ext>
            </a:extLst>
          </p:cNvPr>
          <p:cNvSpPr/>
          <p:nvPr userDrawn="1"/>
        </p:nvSpPr>
        <p:spPr>
          <a:xfrm>
            <a:off x="-1" y="0"/>
            <a:ext cx="7464539" cy="6858001"/>
          </a:xfrm>
          <a:prstGeom prst="rect">
            <a:avLst/>
          </a:prstGeom>
          <a:solidFill>
            <a:srgbClr val="D5E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D3B5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780F8D-7B86-D642-B321-EF5CA0B6BB34}"/>
              </a:ext>
            </a:extLst>
          </p:cNvPr>
          <p:cNvSpPr txBox="1"/>
          <p:nvPr userDrawn="1"/>
        </p:nvSpPr>
        <p:spPr>
          <a:xfrm>
            <a:off x="623006" y="1041201"/>
            <a:ext cx="6218523" cy="5632311"/>
          </a:xfrm>
          <a:custGeom>
            <a:avLst/>
            <a:gdLst>
              <a:gd name="connsiteX0" fmla="*/ 0 w 5924514"/>
              <a:gd name="connsiteY0" fmla="*/ 0 h 2677656"/>
              <a:gd name="connsiteX1" fmla="*/ 5924514 w 5924514"/>
              <a:gd name="connsiteY1" fmla="*/ 0 h 2677656"/>
              <a:gd name="connsiteX2" fmla="*/ 5924514 w 5924514"/>
              <a:gd name="connsiteY2" fmla="*/ 2677656 h 2677656"/>
              <a:gd name="connsiteX3" fmla="*/ 0 w 5924514"/>
              <a:gd name="connsiteY3" fmla="*/ 2677656 h 2677656"/>
              <a:gd name="connsiteX4" fmla="*/ 0 w 5924514"/>
              <a:gd name="connsiteY4" fmla="*/ 0 h 2677656"/>
              <a:gd name="connsiteX0" fmla="*/ 0 w 5924514"/>
              <a:gd name="connsiteY0" fmla="*/ 0 h 2700113"/>
              <a:gd name="connsiteX1" fmla="*/ 5924514 w 5924514"/>
              <a:gd name="connsiteY1" fmla="*/ 0 h 2700113"/>
              <a:gd name="connsiteX2" fmla="*/ 5924514 w 5924514"/>
              <a:gd name="connsiteY2" fmla="*/ 2677656 h 2700113"/>
              <a:gd name="connsiteX3" fmla="*/ 527014 w 5924514"/>
              <a:gd name="connsiteY3" fmla="*/ 2700113 h 2700113"/>
              <a:gd name="connsiteX4" fmla="*/ 0 w 5924514"/>
              <a:gd name="connsiteY4" fmla="*/ 2677656 h 2700113"/>
              <a:gd name="connsiteX5" fmla="*/ 0 w 5924514"/>
              <a:gd name="connsiteY5" fmla="*/ 0 h 2700113"/>
              <a:gd name="connsiteX0" fmla="*/ 228600 w 6153114"/>
              <a:gd name="connsiteY0" fmla="*/ 0 h 2700113"/>
              <a:gd name="connsiteX1" fmla="*/ 6153114 w 6153114"/>
              <a:gd name="connsiteY1" fmla="*/ 0 h 2700113"/>
              <a:gd name="connsiteX2" fmla="*/ 6153114 w 6153114"/>
              <a:gd name="connsiteY2" fmla="*/ 2677656 h 2700113"/>
              <a:gd name="connsiteX3" fmla="*/ 755614 w 6153114"/>
              <a:gd name="connsiteY3" fmla="*/ 2700113 h 2700113"/>
              <a:gd name="connsiteX4" fmla="*/ 0 w 6153114"/>
              <a:gd name="connsiteY4" fmla="*/ 2671306 h 2700113"/>
              <a:gd name="connsiteX5" fmla="*/ 228600 w 6153114"/>
              <a:gd name="connsiteY5" fmla="*/ 0 h 270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53114" h="2700113">
                <a:moveTo>
                  <a:pt x="228600" y="0"/>
                </a:moveTo>
                <a:lnTo>
                  <a:pt x="6153114" y="0"/>
                </a:lnTo>
                <a:lnTo>
                  <a:pt x="6153114" y="2677656"/>
                </a:lnTo>
                <a:lnTo>
                  <a:pt x="755614" y="2700113"/>
                </a:lnTo>
                <a:lnTo>
                  <a:pt x="0" y="2671306"/>
                </a:lnTo>
                <a:lnTo>
                  <a:pt x="22860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D3B54"/>
                </a:solidFill>
                <a:latin typeface="Museo Sans Cyrl 300" pitchFamily="50" charset="-52"/>
              </a:rPr>
              <a:t>Современная, динамичная, высокотехнологичная, крупнейшая (№1 в СНГ, ТОП-21 в мире) российская компания-производитель, внедряющая в своей деятельности инновации, в основе которых лежат научные достижения и разработки, обладающая сильной корпоративной культурой и ориентированная на развитии ключевых направлений своей деятельности как внутри страны, так и развитии экспорта производимой в России продукции.</a:t>
            </a:r>
          </a:p>
          <a:p>
            <a:endParaRPr lang="ru-RU" sz="1600" dirty="0">
              <a:solidFill>
                <a:srgbClr val="2D3B54"/>
              </a:solidFill>
              <a:latin typeface="Museo Sans Cyrl 300" pitchFamily="50" charset="-52"/>
            </a:endParaRPr>
          </a:p>
          <a:p>
            <a:endParaRPr lang="ru-RU" sz="1600" dirty="0">
              <a:solidFill>
                <a:srgbClr val="2D3B54"/>
              </a:solidFill>
              <a:latin typeface="Museo Sans Cyrl 300" pitchFamily="50" charset="-52"/>
            </a:endParaRPr>
          </a:p>
          <a:p>
            <a:endParaRPr lang="ru-RU" sz="1600" dirty="0">
              <a:solidFill>
                <a:srgbClr val="2D3B54"/>
              </a:solidFill>
              <a:latin typeface="Museo Sans Cyrl 300" pitchFamily="50" charset="-52"/>
            </a:endParaRPr>
          </a:p>
          <a:p>
            <a:r>
              <a:rPr lang="ru-RU" sz="1400" dirty="0">
                <a:solidFill>
                  <a:srgbClr val="2D3B54"/>
                </a:solidFill>
                <a:latin typeface="Museo Sans Cyrl 300" pitchFamily="50" charset="-52"/>
              </a:rPr>
              <a:t>С 1990 года мы работаем для удовлетворения актуальных потребностей наших партнёров в инновационных, высококачественных продуктах, услугах и решениях в области ветеринарии, фармацевтики, технологии выращивания и содержания животных, а также гигиены и оборудования предприятий.</a:t>
            </a:r>
          </a:p>
          <a:p>
            <a:endParaRPr lang="ru-RU" sz="1400" dirty="0">
              <a:solidFill>
                <a:srgbClr val="2D3B54"/>
              </a:solidFill>
              <a:latin typeface="Museo Sans Cyrl 300" pitchFamily="50" charset="-52"/>
            </a:endParaRPr>
          </a:p>
          <a:p>
            <a:r>
              <a:rPr lang="ru-RU" sz="1400" dirty="0">
                <a:solidFill>
                  <a:srgbClr val="2D3B54"/>
                </a:solidFill>
                <a:latin typeface="Museo Sans Cyrl 300" pitchFamily="50" charset="-52"/>
              </a:rPr>
              <a:t>Применяя лучшие идеи, разработки, технологии и практики на собственном производстве, мы делаем доступнее продукцию для наших потребителей. </a:t>
            </a:r>
          </a:p>
          <a:p>
            <a:r>
              <a:rPr lang="ru-RU" sz="1400" dirty="0">
                <a:solidFill>
                  <a:srgbClr val="2D3B54"/>
                </a:solidFill>
                <a:latin typeface="Museo Sans Cyrl 300" pitchFamily="50" charset="-52"/>
              </a:rPr>
              <a:t>Это наш вклад в обеспечение продовольственной безопасности страны, а также здоровья людей </a:t>
            </a:r>
            <a:br>
              <a:rPr lang="ru-RU" sz="1400" dirty="0">
                <a:solidFill>
                  <a:srgbClr val="2D3B54"/>
                </a:solidFill>
                <a:latin typeface="Museo Sans Cyrl 300" pitchFamily="50" charset="-52"/>
              </a:rPr>
            </a:br>
            <a:r>
              <a:rPr lang="ru-RU" sz="1400" dirty="0">
                <a:solidFill>
                  <a:srgbClr val="2D3B54"/>
                </a:solidFill>
                <a:latin typeface="Museo Sans Cyrl 300" pitchFamily="50" charset="-52"/>
              </a:rPr>
              <a:t>и животных.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518B5D-B2E9-4A4E-AC72-0D93FAD42530}"/>
              </a:ext>
            </a:extLst>
          </p:cNvPr>
          <p:cNvSpPr txBox="1"/>
          <p:nvPr userDrawn="1"/>
        </p:nvSpPr>
        <p:spPr>
          <a:xfrm>
            <a:off x="631529" y="475488"/>
            <a:ext cx="6201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D3B54"/>
                </a:solidFill>
                <a:latin typeface="Museo Sans Cyrl 700" pitchFamily="50" charset="-52"/>
              </a:rPr>
              <a:t>ГК ВИК СЕГОДНЯ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2A27319-B73E-FB40-9F9A-C87E515936A4}"/>
              </a:ext>
            </a:extLst>
          </p:cNvPr>
          <p:cNvSpPr/>
          <p:nvPr userDrawn="1"/>
        </p:nvSpPr>
        <p:spPr>
          <a:xfrm>
            <a:off x="631529" y="3484189"/>
            <a:ext cx="3203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D3B54"/>
                </a:solidFill>
                <a:latin typeface="Museo Sans Cyrl 700" pitchFamily="50" charset="-52"/>
              </a:rPr>
              <a:t>НАША МИССИЯ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E2F3F5-044D-3D40-AFC3-B90132112D6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100" y="457154"/>
            <a:ext cx="559887" cy="55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672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lnikova@tdvic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61.png"/><Relationship Id="rId39" Type="http://schemas.openxmlformats.org/officeDocument/2006/relationships/image" Target="../media/image74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tiff"/><Relationship Id="rId40" Type="http://schemas.openxmlformats.org/officeDocument/2006/relationships/image" Target="../media/image7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13.png"/><Relationship Id="rId19" Type="http://schemas.openxmlformats.org/officeDocument/2006/relationships/image" Target="../media/image24.png"/><Relationship Id="rId31" Type="http://schemas.openxmlformats.org/officeDocument/2006/relationships/image" Target="../media/image6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jpeg"/><Relationship Id="rId8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8059" y="4176798"/>
            <a:ext cx="9833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82957"/>
                </a:solidFill>
                <a:latin typeface="Arial" pitchFamily="34" charset="0"/>
                <a:cs typeface="Arial" pitchFamily="34" charset="0"/>
              </a:rPr>
              <a:t>Эффективный контроль антибиотиков в молоке</a:t>
            </a:r>
            <a:endParaRPr lang="ru-RU" sz="3600" b="1" dirty="0">
              <a:solidFill>
                <a:srgbClr val="1829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9245" y="5479888"/>
            <a:ext cx="514275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Мельникова Анна Александровна</a:t>
            </a:r>
          </a:p>
          <a:p>
            <a:r>
              <a:rPr lang="ru-RU" sz="1600" dirty="0"/>
              <a:t>Руководитель направления «Контроль качества молока»</a:t>
            </a:r>
          </a:p>
          <a:p>
            <a:r>
              <a:rPr lang="ru-RU" sz="1600" dirty="0"/>
              <a:t>ООО «Торговый дом-ВИК»</a:t>
            </a:r>
          </a:p>
          <a:p>
            <a:r>
              <a:rPr lang="ru-RU" sz="1600" dirty="0"/>
              <a:t>Тел.+7 (495) 777 67 67  (доб. 1201)</a:t>
            </a:r>
          </a:p>
          <a:p>
            <a:r>
              <a:rPr lang="en-US" sz="1600" dirty="0"/>
              <a:t>E-mail: </a:t>
            </a:r>
            <a:r>
              <a:rPr lang="en-US" sz="1600" u="sng" dirty="0">
                <a:hlinkClick r:id="rId2"/>
              </a:rPr>
              <a:t>melnikova@tdvic.ru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1A772-B6B3-9749-88BD-D5EE4759AD7C}"/>
              </a:ext>
            </a:extLst>
          </p:cNvPr>
          <p:cNvSpPr txBox="1"/>
          <p:nvPr/>
        </p:nvSpPr>
        <p:spPr>
          <a:xfrm>
            <a:off x="2268206" y="831169"/>
            <a:ext cx="82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82957"/>
                </a:solidFill>
              </a:rPr>
              <a:t>Предложение от ВИК – </a:t>
            </a:r>
            <a:r>
              <a:rPr lang="en-US" sz="2400" b="1" dirty="0">
                <a:solidFill>
                  <a:srgbClr val="182957"/>
                </a:solidFill>
              </a:rPr>
              <a:t>PROQUI-TEST 4</a:t>
            </a:r>
            <a:endParaRPr lang="ru-RU" sz="2400" b="1" dirty="0" smtClean="0">
              <a:solidFill>
                <a:srgbClr val="18295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76920" y1="56875" x2="88187" y2="58086"/>
                        <a14:foregroundMark x1="88187" y1="58086" x2="88823" y2="49303"/>
                        <a14:foregroundMark x1="88823" y1="49303" x2="67560" y2="47365"/>
                        <a14:foregroundMark x1="61790" y1="59176" x2="64153" y2="65294"/>
                        <a14:foregroundMark x1="64153" y1="65294" x2="74966" y2="62386"/>
                        <a14:foregroundMark x1="74966" y1="62386" x2="72512" y2="55058"/>
                        <a14:foregroundMark x1="23262" y1="41853" x2="28578" y2="41853"/>
                        <a14:foregroundMark x1="28851" y1="41853" x2="31213" y2="41490"/>
                        <a14:foregroundMark x1="28033" y1="48577" x2="28578" y2="67656"/>
                        <a14:foregroundMark x1="28487" y1="80860" x2="31486" y2="80012"/>
                        <a14:foregroundMark x1="28033" y1="80133" x2="26443" y2="73895"/>
                        <a14:foregroundMark x1="26261" y1="75106" x2="25625" y2="66808"/>
                        <a14:foregroundMark x1="31031" y1="80497" x2="34075" y2="78437"/>
                        <a14:foregroundMark x1="56565" y1="64809" x2="59019" y2="66202"/>
                        <a14:foregroundMark x1="60745" y1="69594" x2="76556" y2="62992"/>
                        <a14:foregroundMark x1="87369" y1="55906" x2="87369" y2="50999"/>
                        <a14:foregroundMark x1="67742" y1="55058" x2="67833" y2="53362"/>
                        <a14:foregroundMark x1="67924" y1="55542" x2="69468" y2="55542"/>
                        <a14:foregroundMark x1="67560" y1="48577" x2="68015" y2="54694"/>
                        <a14:foregroundMark x1="67742" y1="47971" x2="67651" y2="56269"/>
                        <a14:foregroundMark x1="67469" y1="56996" x2="69832" y2="55542"/>
                        <a14:foregroundMark x1="67288" y1="56632" x2="70559" y2="56027"/>
                        <a14:foregroundMark x1="73058" y1="65051" x2="75738" y2="64082"/>
                        <a14:foregroundMark x1="66288" y1="18716" x2="66288" y2="18716"/>
                        <a14:foregroundMark x1="67015" y1="18110" x2="67015" y2="18110"/>
                        <a14:foregroundMark x1="67560" y1="18474" x2="67560" y2="18474"/>
                        <a14:foregroundMark x1="18764" y1="35736" x2="18764" y2="35736"/>
                        <a14:foregroundMark x1="18083" y1="30345" x2="18083" y2="30345"/>
                        <a14:foregroundMark x1="17810" y1="27620" x2="17810" y2="27620"/>
                        <a14:foregroundMark x1="17447" y1="25197" x2="17447" y2="25197"/>
                        <a14:foregroundMark x1="17447" y1="23743" x2="17447" y2="23743"/>
                        <a14:foregroundMark x1="17356" y1="22411" x2="17356" y2="22411"/>
                        <a14:backgroundMark x1="18764" y1="37916" x2="17265" y2="22047"/>
                        <a14:backgroundMark x1="17265" y1="21926" x2="17265" y2="21502"/>
                        <a14:backgroundMark x1="17265" y1="21502" x2="17265" y2="21260"/>
                        <a14:backgroundMark x1="17265" y1="21139" x2="17265" y2="20775"/>
                        <a14:backgroundMark x1="17356" y1="20775" x2="51022" y2="14294"/>
                        <a14:backgroundMark x1="51022" y1="14294" x2="67833" y2="17868"/>
                        <a14:backgroundMark x1="67833" y1="17868" x2="68196" y2="18110"/>
                        <a14:backgroundMark x1="68287" y1="18353" x2="67560" y2="56269"/>
                        <a14:backgroundMark x1="67651" y1="56390" x2="69287" y2="56269"/>
                        <a14:backgroundMark x1="77010" y1="56996" x2="88187" y2="58328"/>
                        <a14:backgroundMark x1="88187" y1="58328" x2="88914" y2="49546"/>
                        <a14:backgroundMark x1="72967" y1="41853" x2="89187" y2="46093"/>
                        <a14:backgroundMark x1="69741" y1="45851" x2="82962" y2="45851"/>
                        <a14:backgroundMark x1="73966" y1="66081" x2="73966" y2="66081"/>
                        <a14:backgroundMark x1="75329" y1="65294" x2="75329" y2="65294"/>
                        <a14:backgroundMark x1="72967" y1="65839" x2="72967" y2="65839"/>
                        <a14:backgroundMark x1="73785" y1="65839" x2="73785" y2="65839"/>
                        <a14:backgroundMark x1="74148" y1="65415" x2="74148" y2="65415"/>
                        <a14:backgroundMark x1="74784" y1="65294" x2="74784" y2="65294"/>
                        <a14:backgroundMark x1="75647" y1="65173" x2="75647" y2="65173"/>
                        <a14:backgroundMark x1="75557" y1="64688" x2="75557" y2="6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59" t="12110" r="10091" b="17064"/>
          <a:stretch/>
        </p:blipFill>
        <p:spPr>
          <a:xfrm>
            <a:off x="1644240" y="2755783"/>
            <a:ext cx="3985836" cy="2843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0842" t="18910" r="72699" b="70475"/>
          <a:stretch/>
        </p:blipFill>
        <p:spPr>
          <a:xfrm>
            <a:off x="6755460" y="1534321"/>
            <a:ext cx="940159" cy="8691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20841" t="30961" r="72751" b="59255"/>
          <a:stretch/>
        </p:blipFill>
        <p:spPr>
          <a:xfrm>
            <a:off x="6755459" y="2644950"/>
            <a:ext cx="939600" cy="807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/>
          <a:srcRect l="20841" t="41697" r="72751" b="47948"/>
          <a:stretch/>
        </p:blipFill>
        <p:spPr>
          <a:xfrm>
            <a:off x="6755459" y="3693489"/>
            <a:ext cx="939600" cy="854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/>
          <a:srcRect l="20890" t="54643" r="72702" b="35260"/>
          <a:stretch/>
        </p:blipFill>
        <p:spPr>
          <a:xfrm>
            <a:off x="6755459" y="4789158"/>
            <a:ext cx="939600" cy="832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072844" y="1676504"/>
            <a:ext cx="3444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Гарантия достоверного </a:t>
            </a:r>
            <a:r>
              <a:rPr lang="ru-RU" sz="1600" b="1" dirty="0" smtClean="0"/>
              <a:t>результата</a:t>
            </a:r>
            <a:endParaRPr lang="en-US" sz="1600" b="1" dirty="0" smtClean="0"/>
          </a:p>
          <a:p>
            <a:r>
              <a:rPr lang="ru-RU" sz="1600" dirty="0"/>
              <a:t>тест-набор внесен в ГОСТ 32219-2013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72844" y="2632977"/>
            <a:ext cx="3884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Европейское </a:t>
            </a:r>
            <a:r>
              <a:rPr lang="ru-RU" sz="1600" b="1" dirty="0" smtClean="0"/>
              <a:t>качество</a:t>
            </a:r>
            <a:endParaRPr lang="en-US" sz="1600" b="1" dirty="0"/>
          </a:p>
          <a:p>
            <a:r>
              <a:rPr lang="ru-RU" sz="1600" dirty="0" smtClean="0"/>
              <a:t>производитель  </a:t>
            </a:r>
            <a:r>
              <a:rPr lang="en-US" sz="1600" dirty="0"/>
              <a:t>PROQUIGA BIOTECH, S.A</a:t>
            </a:r>
            <a:r>
              <a:rPr lang="en-US" sz="1600" dirty="0" smtClean="0"/>
              <a:t>.</a:t>
            </a:r>
            <a:r>
              <a:rPr lang="ru-RU" sz="1600" dirty="0" smtClean="0"/>
              <a:t> (Испания)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071503" y="3705081"/>
            <a:ext cx="3858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Скорость</a:t>
            </a:r>
          </a:p>
          <a:p>
            <a:r>
              <a:rPr lang="ru-RU" sz="1600" dirty="0"/>
              <a:t>результаты теста доступны в течение 7 минут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71503" y="4666962"/>
            <a:ext cx="4120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Простота в </a:t>
            </a:r>
            <a:r>
              <a:rPr lang="ru-RU" sz="1600" b="1" dirty="0" smtClean="0"/>
              <a:t>использовании</a:t>
            </a:r>
          </a:p>
          <a:p>
            <a:r>
              <a:rPr lang="ru-RU" sz="1600" dirty="0"/>
              <a:t>тест работает при комнатной температуре и с холодным молоком, без необходимости использования инкубатора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20890" t="72550" r="72702" b="16687"/>
          <a:stretch/>
        </p:blipFill>
        <p:spPr>
          <a:xfrm>
            <a:off x="6743895" y="5863472"/>
            <a:ext cx="918256" cy="86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8071503" y="5758663"/>
            <a:ext cx="3908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Эффективность</a:t>
            </a:r>
          </a:p>
          <a:p>
            <a:r>
              <a:rPr lang="ru-RU" sz="1600" dirty="0"/>
              <a:t>обнаружение четырех типов антибиотиков (бета-лактамов, тетрациклина, стрептомицина и левомицетина)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3343" y="1534321"/>
            <a:ext cx="6326793" cy="5196751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 flipH="1">
            <a:off x="649993" y="3407335"/>
            <a:ext cx="3118327" cy="1647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350" b="1" dirty="0" smtClean="0">
                <a:solidFill>
                  <a:srgbClr val="07B7B3"/>
                </a:solidFill>
              </a:rPr>
              <a:t>Линия С:</a:t>
            </a:r>
            <a:r>
              <a:rPr lang="ru-RU" sz="1350" b="1" dirty="0" smtClean="0"/>
              <a:t>контрольная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350" b="1" dirty="0" smtClean="0">
                <a:solidFill>
                  <a:srgbClr val="07B7B3"/>
                </a:solidFill>
              </a:rPr>
              <a:t>Линия </a:t>
            </a:r>
            <a:r>
              <a:rPr lang="en-US" sz="1350" b="1" dirty="0" smtClean="0">
                <a:solidFill>
                  <a:srgbClr val="07B7B3"/>
                </a:solidFill>
              </a:rPr>
              <a:t>B</a:t>
            </a:r>
            <a:r>
              <a:rPr lang="ru-RU" sz="1350" b="1" dirty="0" smtClean="0">
                <a:solidFill>
                  <a:srgbClr val="07B7B3"/>
                </a:solidFill>
              </a:rPr>
              <a:t>:</a:t>
            </a:r>
            <a:r>
              <a:rPr lang="ru-RU" sz="1350" b="1" dirty="0" smtClean="0"/>
              <a:t>бета-лактамы</a:t>
            </a:r>
            <a:endParaRPr lang="en-US" sz="135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350" b="1" dirty="0" smtClean="0">
                <a:solidFill>
                  <a:srgbClr val="07B7B3"/>
                </a:solidFill>
              </a:rPr>
              <a:t>Линия Т: </a:t>
            </a:r>
            <a:r>
              <a:rPr lang="ru-RU" sz="1350" b="1" dirty="0" smtClean="0"/>
              <a:t>тетрациклин</a:t>
            </a:r>
            <a:endParaRPr lang="en-US" sz="135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350" b="1" dirty="0" smtClean="0">
                <a:solidFill>
                  <a:srgbClr val="07B7B3"/>
                </a:solidFill>
              </a:rPr>
              <a:t>Линия S: </a:t>
            </a:r>
            <a:r>
              <a:rPr lang="ru-RU" sz="1350" b="1" dirty="0" smtClean="0"/>
              <a:t>стрептомицин </a:t>
            </a:r>
            <a:endParaRPr lang="en-US" sz="1350" b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350" b="1" dirty="0" smtClean="0">
                <a:solidFill>
                  <a:srgbClr val="07B7B3"/>
                </a:solidFill>
              </a:rPr>
              <a:t>Линия САР: </a:t>
            </a:r>
            <a:r>
              <a:rPr lang="ru-RU" sz="1350" b="1" dirty="0" smtClean="0"/>
              <a:t>левомицетин </a:t>
            </a:r>
            <a:r>
              <a:rPr lang="ru-RU" sz="1350" b="1" dirty="0" smtClean="0">
                <a:solidFill>
                  <a:srgbClr val="07B7B3"/>
                </a:solidFill>
              </a:rPr>
              <a:t>                    </a:t>
            </a:r>
            <a:endParaRPr lang="ru-RU" sz="1350" b="1" dirty="0">
              <a:solidFill>
                <a:srgbClr val="07B7B3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flipH="1">
            <a:off x="647865" y="5148310"/>
            <a:ext cx="402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350" b="1" dirty="0">
                <a:cs typeface="Arial" panose="020B0604020202020204" pitchFamily="34" charset="0"/>
              </a:rPr>
              <a:t>Адсорбирующий фильтр</a:t>
            </a:r>
            <a:endParaRPr lang="ru-RU" sz="135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b="1" dirty="0">
              <a:solidFill>
                <a:srgbClr val="07B7B3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16200000" flipH="1">
            <a:off x="-395151" y="319168"/>
            <a:ext cx="2971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Proquitest 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 flipH="1">
            <a:off x="-165079" y="325952"/>
            <a:ext cx="2971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Proquitest 4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31A772-B6B3-9749-88BD-D5EE4759AD7C}"/>
              </a:ext>
            </a:extLst>
          </p:cNvPr>
          <p:cNvSpPr txBox="1"/>
          <p:nvPr/>
        </p:nvSpPr>
        <p:spPr>
          <a:xfrm>
            <a:off x="2268206" y="831169"/>
            <a:ext cx="82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82957"/>
                </a:solidFill>
              </a:rPr>
              <a:t>ГОСТ 32219-2013. </a:t>
            </a:r>
            <a:r>
              <a:rPr lang="en-US" sz="2400" b="1" dirty="0" smtClean="0">
                <a:solidFill>
                  <a:srgbClr val="182957"/>
                </a:solidFill>
              </a:rPr>
              <a:t>PROQUI-TEST </a:t>
            </a:r>
            <a:r>
              <a:rPr lang="en-US" sz="2400" b="1" dirty="0">
                <a:solidFill>
                  <a:srgbClr val="182957"/>
                </a:solidFill>
              </a:rPr>
              <a:t>4</a:t>
            </a:r>
            <a:endParaRPr lang="ru-RU" sz="2400" b="1" dirty="0" smtClean="0">
              <a:solidFill>
                <a:srgbClr val="182957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9123" b="3041"/>
          <a:stretch/>
        </p:blipFill>
        <p:spPr>
          <a:xfrm>
            <a:off x="165052" y="1743542"/>
            <a:ext cx="529459" cy="4021578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09922"/>
              </p:ext>
            </p:extLst>
          </p:nvPr>
        </p:nvGraphicFramePr>
        <p:xfrm>
          <a:off x="2959235" y="1456037"/>
          <a:ext cx="8931283" cy="534458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832898">
                  <a:extLst>
                    <a:ext uri="{9D8B030D-6E8A-4147-A177-3AD203B41FA5}">
                      <a16:colId xmlns:a16="http://schemas.microsoft.com/office/drawing/2014/main" val="1610745005"/>
                    </a:ext>
                  </a:extLst>
                </a:gridCol>
                <a:gridCol w="2331478">
                  <a:extLst>
                    <a:ext uri="{9D8B030D-6E8A-4147-A177-3AD203B41FA5}">
                      <a16:colId xmlns:a16="http://schemas.microsoft.com/office/drawing/2014/main" val="2490413923"/>
                    </a:ext>
                  </a:extLst>
                </a:gridCol>
                <a:gridCol w="2046515">
                  <a:extLst>
                    <a:ext uri="{9D8B030D-6E8A-4147-A177-3AD203B41FA5}">
                      <a16:colId xmlns:a16="http://schemas.microsoft.com/office/drawing/2014/main" val="1421934779"/>
                    </a:ext>
                  </a:extLst>
                </a:gridCol>
                <a:gridCol w="2720392">
                  <a:extLst>
                    <a:ext uri="{9D8B030D-6E8A-4147-A177-3AD203B41FA5}">
                      <a16:colId xmlns:a16="http://schemas.microsoft.com/office/drawing/2014/main" val="3699741086"/>
                    </a:ext>
                  </a:extLst>
                </a:gridCol>
              </a:tblGrid>
              <a:tr h="35243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Схема проведения теста</a:t>
                      </a:r>
                      <a:endParaRPr lang="ru-RU" sz="1800" b="1" kern="1200" dirty="0">
                        <a:solidFill>
                          <a:srgbClr val="1829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935058"/>
                  </a:ext>
                </a:extLst>
              </a:tr>
              <a:tr h="1648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effectLst/>
                        </a:rPr>
                        <a:t>1.</a:t>
                      </a:r>
                      <a:r>
                        <a:rPr lang="ru-RU" sz="1200" kern="1200" dirty="0" smtClean="0">
                          <a:effectLst/>
                        </a:rPr>
                        <a:t> Молоко должно быть свежим,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без осадков или сгустков.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effectLst/>
                        </a:rPr>
                        <a:t>4. Взять из тубы тест – полоску за верхний край, вставить в лунку. Заламинированная контрольная полоска должна быть сверху.  Выдержать тест-полоску в растворе 7 минут.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2854592"/>
                  </a:ext>
                </a:extLst>
              </a:tr>
              <a:tr h="1391817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effectLst/>
                        </a:rPr>
                        <a:t>2. Открыть тубу, взять лунку с реагентом для пробы, использовать в течение 1 часа после вскрытия лунки.</a:t>
                      </a:r>
                      <a:endParaRPr lang="ru-RU" sz="1200" b="0" i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effectLst/>
                        </a:rPr>
                        <a:t>5. Извлечь тест-полоску, снять подложку. Интерпретировать результат не позднее 10 минут после проведения анализа. </a:t>
                      </a:r>
                      <a:endParaRPr lang="ru-RU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61883846"/>
                  </a:ext>
                </a:extLst>
              </a:tr>
              <a:tr h="1938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</a:rPr>
                        <a:t>3. Взять образец молока, капнуть 0,2 мл в лунку, затем пипеткой вобрать и вернуть молоко обратно в лунку, повторить процедуру растворения 5 раз до получения розового цвета.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7967"/>
                  </a:ext>
                </a:extLst>
              </a:tr>
            </a:tbl>
          </a:graphicData>
        </a:graphic>
      </p:graphicFrame>
      <p:sp>
        <p:nvSpPr>
          <p:cNvPr id="24" name="Цилиндр 23"/>
          <p:cNvSpPr/>
          <p:nvPr/>
        </p:nvSpPr>
        <p:spPr>
          <a:xfrm>
            <a:off x="5383718" y="1886956"/>
            <a:ext cx="297425" cy="1419440"/>
          </a:xfrm>
          <a:prstGeom prst="can">
            <a:avLst/>
          </a:prstGeom>
          <a:gradFill flip="none" rotWithShape="1">
            <a:gsLst>
              <a:gs pos="48000">
                <a:schemeClr val="bg1"/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4000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Образец 1</a:t>
            </a:r>
            <a:endParaRPr lang="ru-RU" sz="1050" dirty="0">
              <a:ln w="3175">
                <a:solidFill>
                  <a:schemeClr val="tx1"/>
                </a:solidFill>
              </a:ln>
              <a:gradFill flip="none" rotWithShape="1">
                <a:gsLst>
                  <a:gs pos="4000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58058" t="77939" r="39023" b="17355"/>
          <a:stretch/>
        </p:blipFill>
        <p:spPr>
          <a:xfrm>
            <a:off x="6041842" y="4464922"/>
            <a:ext cx="406759" cy="368921"/>
          </a:xfrm>
          <a:prstGeom prst="rect">
            <a:avLst/>
          </a:prstGeom>
        </p:spPr>
      </p:pic>
      <p:sp>
        <p:nvSpPr>
          <p:cNvPr id="30" name="Цилиндр 29"/>
          <p:cNvSpPr/>
          <p:nvPr/>
        </p:nvSpPr>
        <p:spPr>
          <a:xfrm>
            <a:off x="5978710" y="1886956"/>
            <a:ext cx="297425" cy="1419440"/>
          </a:xfrm>
          <a:prstGeom prst="can">
            <a:avLst/>
          </a:prstGeom>
          <a:gradFill flip="none" rotWithShape="1">
            <a:gsLst>
              <a:gs pos="48000">
                <a:schemeClr val="bg1"/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n w="3175">
                  <a:solidFill>
                    <a:schemeClr val="tx1"/>
                  </a:solidFill>
                </a:ln>
                <a:gradFill flip="none" rotWithShape="1">
                  <a:gsLst>
                    <a:gs pos="4000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</a:rPr>
              <a:t>Образец 2</a:t>
            </a:r>
            <a:endParaRPr lang="ru-RU" sz="1050" dirty="0">
              <a:ln w="3175">
                <a:solidFill>
                  <a:schemeClr val="tx1"/>
                </a:solidFill>
              </a:ln>
              <a:gradFill flip="none" rotWithShape="1">
                <a:gsLst>
                  <a:gs pos="4000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/>
          <a:srcRect l="34987" t="56195" r="61422" b="39312"/>
          <a:stretch/>
        </p:blipFill>
        <p:spPr>
          <a:xfrm>
            <a:off x="5464198" y="6128309"/>
            <a:ext cx="500503" cy="352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714">
            <a:off x="5107341" y="5315120"/>
            <a:ext cx="900000" cy="90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3482" y="6164079"/>
            <a:ext cx="865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мкл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6236225" y="5592431"/>
            <a:ext cx="198143" cy="433633"/>
          </a:xfrm>
          <a:prstGeom prst="curvedLeftArrow">
            <a:avLst/>
          </a:prstGeom>
          <a:solidFill>
            <a:srgbClr val="08C5C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Выгнутая вправо стрелка 34"/>
          <p:cNvSpPr/>
          <p:nvPr/>
        </p:nvSpPr>
        <p:spPr>
          <a:xfrm flipH="1" flipV="1">
            <a:off x="5937767" y="5558635"/>
            <a:ext cx="213365" cy="462632"/>
          </a:xfrm>
          <a:prstGeom prst="curvedLeftArrow">
            <a:avLst/>
          </a:prstGeom>
          <a:solidFill>
            <a:srgbClr val="08C5C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37767" y="5651451"/>
            <a:ext cx="620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раз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Рисунок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3442" r="80066" b="3752"/>
          <a:stretch/>
        </p:blipFill>
        <p:spPr bwMode="auto">
          <a:xfrm rot="-8640000">
            <a:off x="5298522" y="3385376"/>
            <a:ext cx="117559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3442" r="80066" b="3752"/>
          <a:stretch/>
        </p:blipFill>
        <p:spPr bwMode="auto">
          <a:xfrm rot="-8640000">
            <a:off x="5590739" y="3366551"/>
            <a:ext cx="117559" cy="15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/>
          <a:srcRect l="34987" t="56195" r="61422" b="39312"/>
          <a:stretch/>
        </p:blipFill>
        <p:spPr>
          <a:xfrm>
            <a:off x="9304770" y="3055068"/>
            <a:ext cx="500503" cy="352267"/>
          </a:xfrm>
          <a:prstGeom prst="rect">
            <a:avLst/>
          </a:prstGeom>
        </p:spPr>
      </p:pic>
      <p:pic>
        <p:nvPicPr>
          <p:cNvPr id="41" name="Рисунок 1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t="3442" r="80066" b="3752"/>
          <a:stretch/>
        </p:blipFill>
        <p:spPr bwMode="auto">
          <a:xfrm>
            <a:off x="9406179" y="1958955"/>
            <a:ext cx="101527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t="11959" r="12428" b="11340"/>
          <a:stretch/>
        </p:blipFill>
        <p:spPr>
          <a:xfrm>
            <a:off x="10218725" y="1886956"/>
            <a:ext cx="1474053" cy="1512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89304" y="2504456"/>
            <a:ext cx="732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минут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Рисунок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1176" r="3450" b="2950"/>
          <a:stretch/>
        </p:blipFill>
        <p:spPr bwMode="auto">
          <a:xfrm>
            <a:off x="9627770" y="4016456"/>
            <a:ext cx="1923068" cy="21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1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9" t="12110" r="10091" b="17064"/>
          <a:stretch/>
        </p:blipFill>
        <p:spPr>
          <a:xfrm>
            <a:off x="1565293" y="3084839"/>
            <a:ext cx="2522798" cy="1800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321281" y="2544839"/>
            <a:ext cx="2880000" cy="2880000"/>
          </a:xfrm>
          <a:prstGeom prst="ellipse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781282" y="1963652"/>
            <a:ext cx="3960000" cy="3960000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72906">
            <a:off x="1186141" y="2323652"/>
            <a:ext cx="3240000" cy="3240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5441950"/>
              </a:avLst>
            </a:prstTxWarp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b="1" spc="7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·ПРОСТОТА     ·КАЧЕСТВО(ГОСТ32219-2013)    ·НАДЁЖНОСТЬ     </a:t>
            </a:r>
            <a:endParaRPr lang="ru-RU" sz="3200" b="1" spc="7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1A772-B6B3-9749-88BD-D5EE4759AD7C}"/>
              </a:ext>
            </a:extLst>
          </p:cNvPr>
          <p:cNvSpPr txBox="1"/>
          <p:nvPr/>
        </p:nvSpPr>
        <p:spPr>
          <a:xfrm>
            <a:off x="2268206" y="831169"/>
            <a:ext cx="82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82957"/>
                </a:solidFill>
              </a:rPr>
              <a:t>Выбор метод</a:t>
            </a:r>
            <a:r>
              <a:rPr lang="ru-RU" sz="2400" b="1" dirty="0">
                <a:solidFill>
                  <a:srgbClr val="182957"/>
                </a:solidFill>
              </a:rPr>
              <a:t>а</a:t>
            </a:r>
            <a:r>
              <a:rPr lang="ru-RU" sz="2400" b="1" dirty="0" smtClean="0">
                <a:solidFill>
                  <a:srgbClr val="182957"/>
                </a:solidFill>
              </a:rPr>
              <a:t> исследования молока на антибиотики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3259" y="1930552"/>
            <a:ext cx="6171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Метод может быть стандартизован (</a:t>
            </a:r>
            <a:r>
              <a:rPr lang="ru-RU" b="1" dirty="0"/>
              <a:t>ГОСТирован</a:t>
            </a:r>
            <a:r>
              <a:rPr lang="ru-RU" dirty="0"/>
              <a:t>). </a:t>
            </a:r>
            <a:endParaRPr lang="ru-RU" dirty="0" smtClean="0"/>
          </a:p>
          <a:p>
            <a:pPr algn="ctr"/>
            <a:r>
              <a:rPr lang="ru-RU" dirty="0" smtClean="0"/>
              <a:t>Если </a:t>
            </a:r>
            <a:r>
              <a:rPr lang="ru-RU" dirty="0"/>
              <a:t>он не внесен в ГОСТ – является </a:t>
            </a:r>
            <a:r>
              <a:rPr lang="ru-RU" dirty="0" smtClean="0"/>
              <a:t>альтернативным.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41254" y="3419485"/>
            <a:ext cx="6172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Альтернативный метод должен быть валидирован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b="1" dirty="0" smtClean="0"/>
              <a:t>важно</a:t>
            </a:r>
            <a:r>
              <a:rPr lang="ru-RU" dirty="0" smtClean="0"/>
              <a:t> – отчёт должен быть полным)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41280" y="5216322"/>
            <a:ext cx="5815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Научный отчет, отчет о научно-исследовательской работе, протокол исследований, сертификат соответствия – не являются валидацией</a:t>
            </a:r>
          </a:p>
        </p:txBody>
      </p:sp>
      <p:sp>
        <p:nvSpPr>
          <p:cNvPr id="6" name="Фигура, имеющая форму буквы L 5"/>
          <p:cNvSpPr/>
          <p:nvPr/>
        </p:nvSpPr>
        <p:spPr>
          <a:xfrm rot="18438321">
            <a:off x="4367678" y="2012887"/>
            <a:ext cx="585440" cy="317570"/>
          </a:xfrm>
          <a:prstGeom prst="corne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 rot="10800000">
            <a:off x="5001255" y="3352800"/>
            <a:ext cx="267431" cy="505097"/>
          </a:xfrm>
          <a:prstGeom prst="trapezoi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60976" y="4005942"/>
            <a:ext cx="146312" cy="15896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множение 15"/>
          <p:cNvSpPr/>
          <p:nvPr/>
        </p:nvSpPr>
        <p:spPr>
          <a:xfrm rot="5569301">
            <a:off x="4159380" y="5200525"/>
            <a:ext cx="1002035" cy="100391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7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1880755" y="1210541"/>
            <a:ext cx="2431472" cy="670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3007" y="4013355"/>
            <a:ext cx="536485" cy="499303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29" y="1488070"/>
            <a:ext cx="762235" cy="897683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541" y="1548923"/>
            <a:ext cx="443531" cy="66131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14" y="1759465"/>
            <a:ext cx="674591" cy="54445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906" y="5399571"/>
            <a:ext cx="409460" cy="41163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768" y="2952553"/>
            <a:ext cx="597569" cy="597569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800" y="3969133"/>
            <a:ext cx="481400" cy="481400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16" y="5476587"/>
            <a:ext cx="478056" cy="66927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03" y="2961530"/>
            <a:ext cx="642720" cy="48071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7705" y="5377441"/>
            <a:ext cx="743547" cy="532658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28125" y="2385751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26568" y="2428586"/>
            <a:ext cx="1640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производственных комплекса,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14977" y="2786406"/>
            <a:ext cx="145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работающих по мировым стандартам и сертифицированных согласно международным требованиям GMP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21321" y="1371014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2630337" y="1753964"/>
            <a:ext cx="1598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аккредитованные научно-исследовательские лаборатории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852293" y="1371014"/>
            <a:ext cx="36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7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61309" y="1753968"/>
            <a:ext cx="15987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региональных распределительных центров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621324" y="2811797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B6DA6"/>
                </a:solidFill>
                <a:latin typeface="Museo Sans Cyrl 500" pitchFamily="50" charset="-52"/>
              </a:rPr>
              <a:t>21</a:t>
            </a:r>
            <a:endParaRPr lang="ru-RU" sz="2800" dirty="0">
              <a:solidFill>
                <a:srgbClr val="1B6DA6"/>
              </a:solidFill>
              <a:latin typeface="Museo Sans Cyrl 500" pitchFamily="50" charset="-5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06587" y="3030434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офис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629927" y="3251324"/>
            <a:ext cx="145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 центральных городах России, Беларуси и Казахстана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837035" y="3882032"/>
            <a:ext cx="1116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80%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845638" y="4321572"/>
            <a:ext cx="1563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прибыли реинвестируется </a:t>
            </a:r>
          </a:p>
          <a:p>
            <a:r>
              <a:rPr lang="ru-RU" sz="800" dirty="0">
                <a:latin typeface="Museo Sans Cyrl 300" pitchFamily="50" charset="-52"/>
              </a:rPr>
              <a:t>в собственное </a:t>
            </a:r>
          </a:p>
          <a:p>
            <a:r>
              <a:rPr lang="ru-RU" sz="800" dirty="0">
                <a:latin typeface="Museo Sans Cyrl 300" pitchFamily="50" charset="-52"/>
              </a:rPr>
              <a:t>производство, научные исследования и разработки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810149" y="3836181"/>
            <a:ext cx="93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5</a:t>
            </a:r>
            <a:r>
              <a:rPr lang="ru-RU" sz="2800" smtClean="0">
                <a:solidFill>
                  <a:srgbClr val="1B6DA6"/>
                </a:solidFill>
                <a:latin typeface="Museo Sans Cyrl 500" pitchFamily="50" charset="-52"/>
              </a:rPr>
              <a:t>0</a:t>
            </a:r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+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810161" y="4239288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стран мира,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818753" y="4444551"/>
            <a:ext cx="1729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 том числе Европейский</a:t>
            </a:r>
            <a:br>
              <a:rPr lang="ru-RU" sz="800" dirty="0">
                <a:latin typeface="Museo Sans Cyrl 300" pitchFamily="50" charset="-52"/>
              </a:rPr>
            </a:br>
            <a:r>
              <a:rPr lang="ru-RU" sz="800" dirty="0">
                <a:latin typeface="Museo Sans Cyrl 300" pitchFamily="50" charset="-52"/>
              </a:rPr>
              <a:t>союз, являются импортерами производимой продукции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65543" y="5371686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50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322654" y="5569928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дипломов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874147" y="5811226"/>
            <a:ext cx="145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и 20 медалей в области разработки и производства ветеринарных препаратов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820435" y="3037730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«ЭПСИЛОН-БИО»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820434" y="3251323"/>
            <a:ext cx="159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современный </a:t>
            </a:r>
          </a:p>
          <a:p>
            <a:r>
              <a:rPr lang="ru-RU" sz="800" dirty="0">
                <a:latin typeface="Museo Sans Cyrl 300" pitchFamily="50" charset="-52"/>
              </a:rPr>
              <a:t>диагностический центр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765183" y="5371686"/>
            <a:ext cx="61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10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222294" y="5569928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продуктов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773788" y="5956974"/>
            <a:ext cx="1736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выпускаются по патентам </a:t>
            </a:r>
          </a:p>
          <a:p>
            <a:r>
              <a:rPr lang="ru-RU" sz="800" dirty="0">
                <a:latin typeface="Museo Sans Cyrl 300" pitchFamily="50" charset="-52"/>
              </a:rPr>
              <a:t>и являются инновационными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766030" y="5749097"/>
            <a:ext cx="14830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B6DA6"/>
                </a:solidFill>
                <a:latin typeface="Museo Sans Cyrl 700" pitchFamily="50" charset="-52"/>
              </a:rPr>
              <a:t>компании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820434" y="5398062"/>
            <a:ext cx="159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продукты компании имеют сертификат системы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820435" y="5692415"/>
            <a:ext cx="15987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1B6DA6"/>
                </a:solidFill>
                <a:latin typeface="Museo Sans Cyrl 700" pitchFamily="50" charset="-52"/>
              </a:rPr>
              <a:t>“Made in Russia“</a:t>
            </a:r>
            <a:endParaRPr lang="ru-RU" sz="1050" dirty="0">
              <a:solidFill>
                <a:srgbClr val="1B6DA6"/>
              </a:solidFill>
              <a:latin typeface="Museo Sans Cyrl 700" pitchFamily="50" charset="-52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460072" y="18"/>
            <a:ext cx="5731928" cy="2385751"/>
          </a:xfrm>
          <a:prstGeom prst="rect">
            <a:avLst/>
          </a:prstGeom>
          <a:solidFill>
            <a:srgbClr val="079DD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539" y="288053"/>
            <a:ext cx="1397764" cy="550251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558787" y="901947"/>
            <a:ext cx="15628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№ 1 производитель ветеринарных </a:t>
            </a:r>
          </a:p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препаратов в СНГ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8645824" y="417568"/>
            <a:ext cx="3112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БОЛЕЕ 250 ВИДОВ ВЫПУСКАЕМОЙ ПРОДУКЦИИ</a:t>
            </a:r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675" y="705248"/>
            <a:ext cx="228600" cy="15087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911" y="705248"/>
            <a:ext cx="204216" cy="1591059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8899821" y="710649"/>
            <a:ext cx="1602699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антибактериальные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гормональные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противопаразитарные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железосодержащие</a:t>
            </a:r>
          </a:p>
          <a:p>
            <a:pPr>
              <a:spcBef>
                <a:spcPts val="13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нестероидные противовоспалительные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647701" y="590930"/>
            <a:ext cx="1602699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витамины и кормовые добавки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средства гигиены </a:t>
            </a:r>
            <a:b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</a:b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и дезинфекции 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косметические средства по уходу за животными </a:t>
            </a:r>
          </a:p>
          <a:p>
            <a:pPr>
              <a:spcBef>
                <a:spcPts val="1400"/>
              </a:spcBef>
            </a:pPr>
            <a:r>
              <a:rPr lang="ru-RU" sz="900" dirty="0">
                <a:solidFill>
                  <a:srgbClr val="152E57"/>
                </a:solidFill>
                <a:latin typeface="Museo Sans Cyrl 300" pitchFamily="50" charset="-52"/>
              </a:rPr>
              <a:t>косметика для людей </a:t>
            </a:r>
            <a:r>
              <a:rPr lang="ru-RU" sz="900" dirty="0" err="1">
                <a:solidFill>
                  <a:srgbClr val="152E57"/>
                </a:solidFill>
                <a:latin typeface="Museo Sans Cyrl 300" pitchFamily="50" charset="-52"/>
              </a:rPr>
              <a:t>фармкачества</a:t>
            </a:r>
            <a:endParaRPr lang="ru-RU" sz="900" dirty="0">
              <a:solidFill>
                <a:srgbClr val="152E57"/>
              </a:solidFill>
              <a:latin typeface="Museo Sans Cyrl 300" pitchFamily="50" charset="-5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557907" y="1663402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Сертификация</a:t>
            </a:r>
          </a:p>
        </p:txBody>
      </p:sp>
      <p:pic>
        <p:nvPicPr>
          <p:cNvPr id="116" name="Рисунок 1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107" y="1966216"/>
            <a:ext cx="1854964" cy="285907"/>
          </a:xfrm>
          <a:prstGeom prst="rect">
            <a:avLst/>
          </a:prstGeom>
        </p:spPr>
      </p:pic>
      <p:pic>
        <p:nvPicPr>
          <p:cNvPr id="117" name="Рисунок 1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2037" y="2521661"/>
            <a:ext cx="580727" cy="573674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5869" y="2714352"/>
            <a:ext cx="981459" cy="381001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105" y="2623592"/>
            <a:ext cx="1136035" cy="471761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10553329" y="2488453"/>
            <a:ext cx="13973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152E57"/>
                </a:solidFill>
                <a:latin typeface="Museo Sans Cyrl 700" pitchFamily="50" charset="-52"/>
              </a:rPr>
              <a:t>КЛИНКОСМИК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558785" y="3170139"/>
            <a:ext cx="19302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Крупнейшая ветеринарная компания в России и СНГ в сегменте сельско-хозяйственных животных и птицы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8661647" y="3170138"/>
            <a:ext cx="1625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Профессиональная ветеринарная компания в сегменте животных-компаньонов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0553317" y="3174176"/>
            <a:ext cx="14608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152E57"/>
                </a:solidFill>
                <a:latin typeface="Museo Sans Cyrl 700" pitchFamily="50" charset="-52"/>
              </a:rPr>
              <a:t>Производитель парфюмерно-косметической продукции для людей </a:t>
            </a:r>
            <a:r>
              <a:rPr lang="ru-RU" sz="900" dirty="0" err="1">
                <a:solidFill>
                  <a:srgbClr val="152E57"/>
                </a:solidFill>
                <a:latin typeface="Museo Sans Cyrl 700" pitchFamily="50" charset="-52"/>
              </a:rPr>
              <a:t>фармкачества</a:t>
            </a:r>
            <a:endParaRPr lang="ru-RU" sz="900" dirty="0">
              <a:solidFill>
                <a:srgbClr val="152E57"/>
              </a:solidFill>
              <a:latin typeface="Museo Sans Cyrl 700" pitchFamily="50" charset="-5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557907" y="4108864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СЕРТИФИКАЦИЯ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558785" y="4344315"/>
            <a:ext cx="364317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ВИК — единственная ветеринарная компания в СНГ, имеющая сертификацию по менеджменту качества дистрибуции и системе безопасности в области соблюдения </a:t>
            </a:r>
            <a:r>
              <a:rPr lang="ru-RU" sz="800" dirty="0" err="1">
                <a:latin typeface="Museo Sans Cyrl 300" pitchFamily="50" charset="-52"/>
              </a:rPr>
              <a:t>холодовой</a:t>
            </a:r>
            <a:r>
              <a:rPr lang="ru-RU" sz="800" dirty="0">
                <a:latin typeface="Museo Sans Cyrl 300" pitchFamily="50" charset="-52"/>
              </a:rPr>
              <a:t> цепи, транспортировки и хранения препаратов.</a:t>
            </a:r>
          </a:p>
          <a:p>
            <a:pPr>
              <a:spcBef>
                <a:spcPts val="600"/>
              </a:spcBef>
            </a:pPr>
            <a:r>
              <a:rPr lang="ru-RU" sz="800" dirty="0">
                <a:latin typeface="Museo Sans Cyrl 300" pitchFamily="50" charset="-52"/>
              </a:rPr>
              <a:t>Центральный логистический центр класса «А+» (сертификация GDP) в Москве.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649612" y="669593"/>
            <a:ext cx="425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82957"/>
                </a:solidFill>
                <a:latin typeface="Museo Sans Cyrl 900" pitchFamily="50" charset="-52"/>
              </a:rPr>
              <a:t>ГРУППА КОМПАНИЙ ВИК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85750" y="3896250"/>
            <a:ext cx="159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96DA7"/>
                </a:solidFill>
                <a:latin typeface="Museo Sans Cyrl 700" pitchFamily="50" charset="-52"/>
              </a:rPr>
              <a:t>ТОП-</a:t>
            </a:r>
            <a:r>
              <a:rPr lang="en-US" sz="2800" dirty="0">
                <a:solidFill>
                  <a:srgbClr val="1B6DA6"/>
                </a:solidFill>
                <a:latin typeface="Museo Sans Cyrl 500" pitchFamily="50" charset="-52"/>
              </a:rPr>
              <a:t>2</a:t>
            </a:r>
            <a:r>
              <a:rPr lang="ru-RU" sz="2800" dirty="0">
                <a:solidFill>
                  <a:srgbClr val="1B6DA6"/>
                </a:solidFill>
                <a:latin typeface="Museo Sans Cyrl 500" pitchFamily="50" charset="-52"/>
              </a:rPr>
              <a:t>1</a:t>
            </a:r>
            <a:r>
              <a:rPr lang="ru-RU" sz="1050" dirty="0">
                <a:solidFill>
                  <a:srgbClr val="196DA7"/>
                </a:solidFill>
                <a:latin typeface="Museo Sans Cyrl 700" pitchFamily="50" charset="-52"/>
              </a:rPr>
              <a:t>мира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910508" y="4324884"/>
            <a:ext cx="1421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ГК ВИК занимает 21 место среди производителей ветеринарной фармацевтики в мире</a:t>
            </a: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3" y="4132309"/>
            <a:ext cx="583405" cy="583405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C7153E5-6B73-C94D-A6A8-B6BCD1C06814}"/>
              </a:ext>
            </a:extLst>
          </p:cNvPr>
          <p:cNvSpPr txBox="1"/>
          <p:nvPr/>
        </p:nvSpPr>
        <p:spPr>
          <a:xfrm>
            <a:off x="6557907" y="5453644"/>
            <a:ext cx="24244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79DD9"/>
                </a:solidFill>
                <a:latin typeface="Museo Sans Cyrl 700" pitchFamily="50" charset="-52"/>
              </a:rPr>
              <a:t>ДИСТРИБУЦИЯ</a:t>
            </a: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FD6966AB-664B-A243-B4CD-D46D6DA8445F}"/>
              </a:ext>
            </a:extLst>
          </p:cNvPr>
          <p:cNvGrpSpPr/>
          <p:nvPr/>
        </p:nvGrpSpPr>
        <p:grpSpPr>
          <a:xfrm>
            <a:off x="6600655" y="5628509"/>
            <a:ext cx="5287982" cy="807782"/>
            <a:chOff x="2594008" y="4079084"/>
            <a:chExt cx="12663737" cy="2048397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ABB22B2C-4271-0640-B864-8430E394B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5409" y="5243128"/>
              <a:ext cx="1591177" cy="623284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8902D6EB-3890-6743-A11D-78BC0CC85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95361" y="4193683"/>
              <a:ext cx="1225297" cy="362712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6C16E9B8-5D26-B847-87AE-8CD298154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9454" y="4079084"/>
              <a:ext cx="1225297" cy="463296"/>
            </a:xfrm>
            <a:prstGeom prst="rect">
              <a:avLst/>
            </a:prstGeom>
          </p:spPr>
        </p:pic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4B454975-DC26-E74F-8B72-BF641B819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0427" y="4173282"/>
              <a:ext cx="1310644" cy="374905"/>
            </a:xfrm>
            <a:prstGeom prst="rect">
              <a:avLst/>
            </a:prstGeom>
          </p:spPr>
        </p:pic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F230BD52-037C-1243-BC0C-B67163A49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22754" y="4255689"/>
              <a:ext cx="1222251" cy="195071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7E933FA8-9433-134E-87F3-928726FAD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22754" y="4756561"/>
              <a:ext cx="1078993" cy="527305"/>
            </a:xfrm>
            <a:prstGeom prst="rect">
              <a:avLst/>
            </a:prstGeom>
          </p:spPr>
        </p:pic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id="{4C974B26-2D38-CD48-B5F6-5BF3DD42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81606" y="5610258"/>
              <a:ext cx="1063626" cy="517223"/>
            </a:xfrm>
            <a:prstGeom prst="rect">
              <a:avLst/>
            </a:prstGeom>
          </p:spPr>
        </p:pic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4316AD52-863D-6446-BCC4-6275C0BF6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96135" y="4828084"/>
              <a:ext cx="1024770" cy="503572"/>
            </a:xfrm>
            <a:prstGeom prst="rect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F550DCEF-E0B6-2D49-9B30-0B39099AF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24283" y="4937125"/>
              <a:ext cx="1240538" cy="301753"/>
            </a:xfrm>
            <a:prstGeom prst="rect">
              <a:avLst/>
            </a:prstGeom>
          </p:spPr>
        </p:pic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0B1BAF67-289A-BE4C-B29F-4914EB1E2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10569" y="5629963"/>
              <a:ext cx="1222251" cy="365760"/>
            </a:xfrm>
            <a:prstGeom prst="rect">
              <a:avLst/>
            </a:prstGeom>
          </p:spPr>
        </p:pic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id="{0B84EC24-48A4-FC4A-98AC-0C1E79EEE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15575" y="5509918"/>
              <a:ext cx="1142937" cy="547242"/>
            </a:xfrm>
            <a:prstGeom prst="rect">
              <a:avLst/>
            </a:prstGeom>
          </p:spPr>
        </p:pic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1F6F8626-9340-584F-9FCF-44843462B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3071" y="5336026"/>
              <a:ext cx="1343122" cy="436609"/>
            </a:xfrm>
            <a:prstGeom prst="rect">
              <a:avLst/>
            </a:prstGeom>
          </p:spPr>
        </p:pic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A0E845DF-CD5E-AE45-A987-3CE64941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94920" y="5274101"/>
              <a:ext cx="1381331" cy="484528"/>
            </a:xfrm>
            <a:prstGeom prst="rect">
              <a:avLst/>
            </a:prstGeom>
          </p:spPr>
        </p:pic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88CA24E1-0CF2-2445-9B30-953A3A67F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9729" y="5231438"/>
              <a:ext cx="542619" cy="527191"/>
            </a:xfrm>
            <a:prstGeom prst="rect">
              <a:avLst/>
            </a:prstGeom>
          </p:spPr>
        </p:pic>
        <p:sp>
          <p:nvSpPr>
            <p:cNvPr id="146" name="Скругленный прямоугольник 145">
              <a:extLst>
                <a:ext uri="{FF2B5EF4-FFF2-40B4-BE49-F238E27FC236}">
                  <a16:creationId xmlns:a16="http://schemas.microsoft.com/office/drawing/2014/main" id="{C20047D2-CC46-5248-8D88-C98D273FD680}"/>
                </a:ext>
              </a:extLst>
            </p:cNvPr>
            <p:cNvSpPr/>
            <p:nvPr/>
          </p:nvSpPr>
          <p:spPr>
            <a:xfrm>
              <a:off x="2594008" y="4964601"/>
              <a:ext cx="6922736" cy="1162880"/>
            </a:xfrm>
            <a:prstGeom prst="roundRect">
              <a:avLst/>
            </a:prstGeom>
            <a:noFill/>
            <a:ln>
              <a:solidFill>
                <a:srgbClr val="8A1A4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8A1A42"/>
                </a:solidFill>
              </a:endParaRPr>
            </a:p>
          </p:txBody>
        </p:sp>
        <p:pic>
          <p:nvPicPr>
            <p:cNvPr id="147" name="Picture 4" descr="D:\Логотипы\Ветприбор.png">
              <a:extLst>
                <a:ext uri="{FF2B5EF4-FFF2-40B4-BE49-F238E27FC236}">
                  <a16:creationId xmlns:a16="http://schemas.microsoft.com/office/drawing/2014/main" id="{87B114EB-C411-4545-9A96-423EA336F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917" y="5166100"/>
              <a:ext cx="659151" cy="711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8" name="Группа 147">
              <a:extLst>
                <a:ext uri="{FF2B5EF4-FFF2-40B4-BE49-F238E27FC236}">
                  <a16:creationId xmlns:a16="http://schemas.microsoft.com/office/drawing/2014/main" id="{A3A6773A-F08B-CD4E-BC85-BD43C8ADB6AF}"/>
                </a:ext>
              </a:extLst>
            </p:cNvPr>
            <p:cNvGrpSpPr/>
            <p:nvPr/>
          </p:nvGrpSpPr>
          <p:grpSpPr>
            <a:xfrm>
              <a:off x="14013091" y="4696704"/>
              <a:ext cx="1244654" cy="849337"/>
              <a:chOff x="9097803" y="4545828"/>
              <a:chExt cx="1244654" cy="849337"/>
            </a:xfrm>
          </p:grpSpPr>
          <p:pic>
            <p:nvPicPr>
              <p:cNvPr id="150" name="Picture 2">
                <a:extLst>
                  <a:ext uri="{FF2B5EF4-FFF2-40B4-BE49-F238E27FC236}">
                    <a16:creationId xmlns:a16="http://schemas.microsoft.com/office/drawing/2014/main" id="{B672E471-C691-574A-A560-8DBC4859A7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9127527" y="4950746"/>
                <a:ext cx="1047681" cy="444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1" name="Скругленный прямоугольник 150">
                <a:extLst>
                  <a:ext uri="{FF2B5EF4-FFF2-40B4-BE49-F238E27FC236}">
                    <a16:creationId xmlns:a16="http://schemas.microsoft.com/office/drawing/2014/main" id="{EA485C61-E7DF-5241-AB95-FE4B2790B071}"/>
                  </a:ext>
                </a:extLst>
              </p:cNvPr>
              <p:cNvSpPr/>
              <p:nvPr/>
            </p:nvSpPr>
            <p:spPr>
              <a:xfrm>
                <a:off x="9097803" y="4545828"/>
                <a:ext cx="1244654" cy="813215"/>
              </a:xfrm>
              <a:prstGeom prst="roundRect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8A1A42"/>
                  </a:solidFill>
                </a:endParaRPr>
              </a:p>
            </p:txBody>
          </p:sp>
        </p:grpSp>
      </p:grp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AF6CD734-E991-DB45-94FA-775DBCA2574F}"/>
              </a:ext>
            </a:extLst>
          </p:cNvPr>
          <p:cNvSpPr/>
          <p:nvPr/>
        </p:nvSpPr>
        <p:spPr>
          <a:xfrm>
            <a:off x="6525029" y="5697438"/>
            <a:ext cx="1649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>
                <a:latin typeface="Museo Sans Cyrl 300" pitchFamily="50" charset="-52"/>
              </a:rPr>
              <a:t>Собственные торговые марки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94" y="5907702"/>
            <a:ext cx="446796" cy="118348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870" y="6227438"/>
            <a:ext cx="362244" cy="181122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879" y="4444551"/>
            <a:ext cx="450641" cy="468279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27" y="4370352"/>
            <a:ext cx="536103" cy="536887"/>
          </a:xfrm>
          <a:prstGeom prst="rect">
            <a:avLst/>
          </a:prstGeom>
        </p:spPr>
      </p:pic>
      <p:pic>
        <p:nvPicPr>
          <p:cNvPr id="153" name="Рисунок 15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908" y="4447579"/>
            <a:ext cx="438036" cy="4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1A772-B6B3-9749-88BD-D5EE4759AD7C}"/>
              </a:ext>
            </a:extLst>
          </p:cNvPr>
          <p:cNvSpPr txBox="1"/>
          <p:nvPr/>
        </p:nvSpPr>
        <p:spPr>
          <a:xfrm>
            <a:off x="2268206" y="831169"/>
            <a:ext cx="82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82957"/>
                </a:solidFill>
              </a:rPr>
              <a:t>Что такое антибиотикорезистентность?</a:t>
            </a:r>
            <a:endParaRPr lang="ru-RU" sz="2400" b="1" dirty="0">
              <a:solidFill>
                <a:srgbClr val="18295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01" y="1710315"/>
            <a:ext cx="756000" cy="75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8206" y="1857482"/>
            <a:ext cx="8645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Антибиотикорезистентность – устойчивость в антибиотикам.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8206" y="4756916"/>
            <a:ext cx="3451120" cy="14908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u="sng" dirty="0" smtClean="0"/>
              <a:t>Риск:</a:t>
            </a:r>
          </a:p>
          <a:p>
            <a:pPr algn="ctr"/>
            <a:r>
              <a:rPr lang="ru-RU" dirty="0"/>
              <a:t> </a:t>
            </a:r>
            <a:r>
              <a:rPr lang="ru-RU" b="1" dirty="0"/>
              <a:t>у</a:t>
            </a:r>
            <a:r>
              <a:rPr lang="ru-RU" b="1" dirty="0" smtClean="0"/>
              <a:t>стойчивость </a:t>
            </a:r>
            <a:r>
              <a:rPr lang="ru-RU" b="1" dirty="0"/>
              <a:t>некоторых микроорганизмов к антибактериальным препаратам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92050" y="4756916"/>
            <a:ext cx="3452400" cy="1490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Угроза:</a:t>
            </a:r>
          </a:p>
          <a:p>
            <a:pPr algn="ctr"/>
            <a:r>
              <a:rPr lang="ru-RU" b="1" dirty="0" smtClean="0"/>
              <a:t>здоровье </a:t>
            </a:r>
            <a:r>
              <a:rPr lang="ru-RU" b="1" dirty="0"/>
              <a:t>миллионов людей, </a:t>
            </a:r>
            <a:r>
              <a:rPr lang="ru-RU" b="1" dirty="0" smtClean="0"/>
              <a:t>благосостояние </a:t>
            </a:r>
            <a:r>
              <a:rPr lang="ru-RU" b="1" dirty="0"/>
              <a:t>и </a:t>
            </a:r>
            <a:r>
              <a:rPr lang="ru-RU" b="1" dirty="0" smtClean="0"/>
              <a:t>производительность </a:t>
            </a:r>
            <a:r>
              <a:rPr lang="ru-RU" b="1" dirty="0"/>
              <a:t>животноводческой </a:t>
            </a:r>
            <a:r>
              <a:rPr lang="ru-RU" b="1" dirty="0" smtClean="0"/>
              <a:t>отрасли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6185" y="2770496"/>
            <a:ext cx="10459452" cy="17042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Устойчивость к антибиотикам означает утрату антибиотиками эффективности. </a:t>
            </a:r>
            <a:endParaRPr lang="en-US" dirty="0" smtClean="0"/>
          </a:p>
          <a:p>
            <a:pPr algn="ctr"/>
            <a:r>
              <a:rPr lang="ru-RU" dirty="0" smtClean="0"/>
              <a:t>Чем </a:t>
            </a:r>
            <a:r>
              <a:rPr lang="ru-RU" dirty="0"/>
              <a:t>больше и чаще применяются антибиотики, тем выше вероятность развития устойчивости к ним.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534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1A772-B6B3-9749-88BD-D5EE4759AD7C}"/>
              </a:ext>
            </a:extLst>
          </p:cNvPr>
          <p:cNvSpPr txBox="1"/>
          <p:nvPr/>
        </p:nvSpPr>
        <p:spPr>
          <a:xfrm>
            <a:off x="2268206" y="831169"/>
            <a:ext cx="82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82957"/>
                </a:solidFill>
              </a:rPr>
              <a:t>Как возникает антибиотикорезистентность?</a:t>
            </a:r>
            <a:endParaRPr lang="ru-RU" sz="2400" b="1" dirty="0">
              <a:solidFill>
                <a:srgbClr val="182957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68970" y="2029327"/>
            <a:ext cx="2743200" cy="462012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/>
              <a:t>1.</a:t>
            </a:r>
          </a:p>
          <a:p>
            <a:pPr algn="ctr"/>
            <a:r>
              <a:rPr lang="ru-RU" dirty="0" smtClean="0"/>
              <a:t>Много бактерий, лишь часть которых устойчива к антибиотику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" t="41762" r="75060" b="38494"/>
          <a:stretch/>
        </p:blipFill>
        <p:spPr>
          <a:xfrm>
            <a:off x="846222" y="4756484"/>
            <a:ext cx="1788695" cy="116305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3280607" y="2029326"/>
            <a:ext cx="2743200" cy="456397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 smtClean="0"/>
              <a:t>2.</a:t>
            </a:r>
          </a:p>
          <a:p>
            <a:pPr algn="ctr"/>
            <a:r>
              <a:rPr lang="ru-RU" dirty="0" smtClean="0"/>
              <a:t>Антибиотик убивает как болезнетворные, так и «хорошие» бактерии, которые помогают организму бороться с инфекцией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 t="43668" r="50851" b="39584"/>
          <a:stretch/>
        </p:blipFill>
        <p:spPr>
          <a:xfrm>
            <a:off x="3729785" y="4844716"/>
            <a:ext cx="1844843" cy="98659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6192244" y="2029325"/>
            <a:ext cx="2743200" cy="456397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/>
              <a:t>3.</a:t>
            </a:r>
          </a:p>
          <a:p>
            <a:pPr algn="ctr"/>
            <a:r>
              <a:rPr lang="ru-RU" dirty="0" smtClean="0"/>
              <a:t>Устойчивые к антибиотику бактерии теперь могут беспрепятственно размножаться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103881" y="2029324"/>
            <a:ext cx="2743200" cy="456397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/>
              <a:t>4</a:t>
            </a:r>
            <a:r>
              <a:rPr lang="en-US" b="1" dirty="0" smtClean="0"/>
              <a:t>.</a:t>
            </a:r>
          </a:p>
          <a:p>
            <a:pPr algn="ctr"/>
            <a:r>
              <a:rPr lang="ru-RU" dirty="0" smtClean="0"/>
              <a:t>Некоторые устойчивые бактерии передают другим, неустойчивым, гены антибиотикорезистентности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7" t="43902" r="26520" b="39486"/>
          <a:stretch/>
        </p:blipFill>
        <p:spPr>
          <a:xfrm>
            <a:off x="6657465" y="4844716"/>
            <a:ext cx="1812758" cy="9785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28" t="42987" r="4040" b="39176"/>
          <a:stretch/>
        </p:blipFill>
        <p:spPr>
          <a:xfrm>
            <a:off x="9613217" y="4844716"/>
            <a:ext cx="1724527" cy="10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alth-ua.com/wp-content/uploads/2017/02/16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" t="12965" r="953" b="11896"/>
          <a:stretch/>
        </p:blipFill>
        <p:spPr bwMode="auto">
          <a:xfrm>
            <a:off x="457200" y="1602517"/>
            <a:ext cx="5277853" cy="48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36106" y="1580147"/>
            <a:ext cx="5646819" cy="113899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По прогнозам </a:t>
            </a:r>
            <a:r>
              <a:rPr lang="ru-RU" b="1" i="1" dirty="0" smtClean="0">
                <a:solidFill>
                  <a:schemeClr val="tx1"/>
                </a:solidFill>
              </a:rPr>
              <a:t>ВОЗ к </a:t>
            </a:r>
            <a:r>
              <a:rPr lang="ru-RU" b="1" i="1" dirty="0">
                <a:solidFill>
                  <a:schemeClr val="tx1"/>
                </a:solidFill>
              </a:rPr>
              <a:t>2050 г смертность, вызванная резистентностью к антибиотикам достигнет </a:t>
            </a:r>
            <a:r>
              <a:rPr lang="ru-RU" sz="2400" b="1" i="1" dirty="0">
                <a:solidFill>
                  <a:schemeClr val="tx1"/>
                </a:solidFill>
              </a:rPr>
              <a:t>10 млн </a:t>
            </a:r>
            <a:r>
              <a:rPr lang="ru-RU" b="1" i="1" dirty="0">
                <a:solidFill>
                  <a:schemeClr val="tx1"/>
                </a:solidFill>
              </a:rPr>
              <a:t>(против нынешних </a:t>
            </a:r>
            <a:r>
              <a:rPr lang="ru-RU" sz="2400" b="1" i="1" dirty="0">
                <a:solidFill>
                  <a:schemeClr val="tx1"/>
                </a:solidFill>
              </a:rPr>
              <a:t>700 </a:t>
            </a:r>
            <a:r>
              <a:rPr lang="ru-RU" sz="2400" b="1" i="1" dirty="0" smtClean="0">
                <a:solidFill>
                  <a:schemeClr val="tx1"/>
                </a:solidFill>
              </a:rPr>
              <a:t>тыс</a:t>
            </a:r>
            <a:r>
              <a:rPr lang="ru-RU" b="1" i="1" dirty="0" smtClean="0">
                <a:solidFill>
                  <a:schemeClr val="tx1"/>
                </a:solidFill>
              </a:rPr>
              <a:t>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36106" y="2903620"/>
            <a:ext cx="5646819" cy="56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Рак 8,2 млн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36106" y="3649578"/>
            <a:ext cx="5646819" cy="56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Диабет 1,5 млн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36106" y="4395536"/>
            <a:ext cx="5646819" cy="56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Кишечная инфекция 1,4 млн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36105" y="5141494"/>
            <a:ext cx="5646819" cy="56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ДТП 1,2 млн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36105" y="5887452"/>
            <a:ext cx="5646819" cy="56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Корь 130 тыс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31A772-B6B3-9749-88BD-D5EE4759AD7C}"/>
              </a:ext>
            </a:extLst>
          </p:cNvPr>
          <p:cNvSpPr txBox="1"/>
          <p:nvPr/>
        </p:nvSpPr>
        <p:spPr>
          <a:xfrm>
            <a:off x="2268206" y="831169"/>
            <a:ext cx="82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82957"/>
                </a:solidFill>
              </a:rPr>
              <a:t>Антибиотикорезистентность</a:t>
            </a:r>
            <a:endParaRPr lang="ru-RU" sz="2400" b="1" dirty="0">
              <a:solidFill>
                <a:srgbClr val="1829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1A772-B6B3-9749-88BD-D5EE4759AD7C}"/>
              </a:ext>
            </a:extLst>
          </p:cNvPr>
          <p:cNvSpPr txBox="1"/>
          <p:nvPr/>
        </p:nvSpPr>
        <p:spPr>
          <a:xfrm>
            <a:off x="2268206" y="831169"/>
            <a:ext cx="82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82957"/>
                </a:solidFill>
              </a:rPr>
              <a:t>Как снизить потребность </a:t>
            </a:r>
            <a:r>
              <a:rPr lang="ru-RU" sz="2400" b="1" dirty="0">
                <a:solidFill>
                  <a:srgbClr val="182957"/>
                </a:solidFill>
              </a:rPr>
              <a:t>в</a:t>
            </a:r>
            <a:r>
              <a:rPr lang="ru-RU" sz="2400" b="1" dirty="0" smtClean="0">
                <a:solidFill>
                  <a:srgbClr val="182957"/>
                </a:solidFill>
              </a:rPr>
              <a:t> антибиотиках</a:t>
            </a:r>
            <a:endParaRPr lang="ru-RU" sz="2400" b="1" dirty="0">
              <a:solidFill>
                <a:srgbClr val="182957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20879" y="1655745"/>
            <a:ext cx="10459452" cy="37062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Предлагаемые решения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0879" y="2277979"/>
            <a:ext cx="6793831" cy="5053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Умелое ведение животноводческого хозяйства и меры обеспечения максимального уровня биобезопасности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20878" y="2993816"/>
            <a:ext cx="6793831" cy="5053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Недопустимо применение антибиотиков для профилактики болезней, например, в качестве кормовых добавок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20878" y="3750750"/>
            <a:ext cx="6793831" cy="5053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Применять антибиотики только после диагностирования болезни ветеринаром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20878" y="4507684"/>
            <a:ext cx="6793831" cy="50532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Лечение животных в индивидуальном порядке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35173" t="39174" r="39882" b="31348"/>
          <a:stretch/>
        </p:blipFill>
        <p:spPr>
          <a:xfrm>
            <a:off x="8044032" y="2277979"/>
            <a:ext cx="3536299" cy="284633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120878" y="5574400"/>
            <a:ext cx="10459453" cy="10347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Антибиотики должны рассматриваться как крайняя мера борьбы с болезнями</a:t>
            </a:r>
          </a:p>
        </p:txBody>
      </p:sp>
    </p:spTree>
    <p:extLst>
      <p:ext uri="{BB962C8B-B14F-4D97-AF65-F5344CB8AC3E}">
        <p14:creationId xmlns:p14="http://schemas.microsoft.com/office/powerpoint/2010/main" val="17950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1A772-B6B3-9749-88BD-D5EE4759AD7C}"/>
              </a:ext>
            </a:extLst>
          </p:cNvPr>
          <p:cNvSpPr txBox="1"/>
          <p:nvPr/>
        </p:nvSpPr>
        <p:spPr>
          <a:xfrm>
            <a:off x="2268206" y="831169"/>
            <a:ext cx="82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82957"/>
                </a:solidFill>
              </a:rPr>
              <a:t>Контролировать или нет?</a:t>
            </a:r>
            <a:endParaRPr lang="ru-RU" sz="2400" b="1" dirty="0">
              <a:solidFill>
                <a:srgbClr val="18295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714" t="43001" r="59174" b="43375"/>
          <a:stretch/>
        </p:blipFill>
        <p:spPr>
          <a:xfrm>
            <a:off x="85386" y="3547104"/>
            <a:ext cx="521562" cy="97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5405" t="43001" r="44408" b="43375"/>
          <a:stretch/>
        </p:blipFill>
        <p:spPr>
          <a:xfrm>
            <a:off x="955579" y="3469353"/>
            <a:ext cx="1489223" cy="11203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0781" t="10775" r="30349" b="18876"/>
          <a:stretch/>
        </p:blipFill>
        <p:spPr>
          <a:xfrm>
            <a:off x="2793335" y="3412661"/>
            <a:ext cx="552521" cy="1080000"/>
          </a:xfrm>
          <a:prstGeom prst="rect">
            <a:avLst/>
          </a:prstGeom>
        </p:spPr>
      </p:pic>
      <p:pic>
        <p:nvPicPr>
          <p:cNvPr id="2052" name="Picture 4" descr="https://kartinkin.net/uploads/posts/2022-12/1671741408_kartinkin-net-p-professiya-veterinar-kartinki-dlya-detei-o-68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947" y="172219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31232" r="62963" b="38805"/>
          <a:stretch/>
        </p:blipFill>
        <p:spPr>
          <a:xfrm>
            <a:off x="5429820" y="1782051"/>
            <a:ext cx="1512000" cy="1296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2" t="34228" r="7583" b="38140"/>
          <a:stretch/>
        </p:blipFill>
        <p:spPr>
          <a:xfrm>
            <a:off x="7470471" y="2080394"/>
            <a:ext cx="1854219" cy="1080000"/>
          </a:xfrm>
          <a:prstGeom prst="rect">
            <a:avLst/>
          </a:prstGeom>
        </p:spPr>
      </p:pic>
      <p:pic>
        <p:nvPicPr>
          <p:cNvPr id="18" name="Picture 4" descr="https://kartinkin.net/uploads/posts/2022-12/1671741408_kartinkin-net-p-professiya-veterinar-kartinki-dlya-detei-o-68.jp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30" y="431884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695387" y="3911825"/>
            <a:ext cx="249178" cy="21728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470359" y="3911825"/>
            <a:ext cx="249178" cy="21728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8507437">
            <a:off x="3219427" y="3218096"/>
            <a:ext cx="411374" cy="11121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508477">
            <a:off x="3237445" y="4640894"/>
            <a:ext cx="372066" cy="10331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058482" y="2333816"/>
            <a:ext cx="249178" cy="21728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106915" y="2321409"/>
            <a:ext cx="249178" cy="21728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006184" y="2178329"/>
            <a:ext cx="376422" cy="5172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5019230" y="2178329"/>
            <a:ext cx="327682" cy="5172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06" y="4605845"/>
            <a:ext cx="1486575" cy="10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5" r="49102" b="2980"/>
          <a:stretch/>
        </p:blipFill>
        <p:spPr>
          <a:xfrm>
            <a:off x="6920431" y="4210841"/>
            <a:ext cx="245724" cy="1548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t="31232" r="62963" b="38805"/>
          <a:stretch/>
        </p:blipFill>
        <p:spPr>
          <a:xfrm>
            <a:off x="7520232" y="4390544"/>
            <a:ext cx="1512000" cy="1296000"/>
          </a:xfrm>
          <a:prstGeom prst="rect">
            <a:avLst/>
          </a:prstGeom>
        </p:spPr>
      </p:pic>
      <p:sp>
        <p:nvSpPr>
          <p:cNvPr id="35" name="Стрелка вправо 34"/>
          <p:cNvSpPr/>
          <p:nvPr/>
        </p:nvSpPr>
        <p:spPr>
          <a:xfrm>
            <a:off x="5063058" y="4929903"/>
            <a:ext cx="249178" cy="21728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7186022" y="4929903"/>
            <a:ext cx="249178" cy="21728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6200000">
            <a:off x="7518500" y="3908495"/>
            <a:ext cx="1143945" cy="15227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043293" y="2178329"/>
            <a:ext cx="376422" cy="5172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046355" y="2181069"/>
            <a:ext cx="327682" cy="51729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t="24828" r="11531" b="27592"/>
          <a:stretch/>
        </p:blipFill>
        <p:spPr>
          <a:xfrm>
            <a:off x="10164216" y="1854639"/>
            <a:ext cx="2007699" cy="1079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/>
          <a:srcRect l="22289" t="19921" r="21355" b="20188"/>
          <a:stretch/>
        </p:blipFill>
        <p:spPr>
          <a:xfrm>
            <a:off x="10365264" y="4605845"/>
            <a:ext cx="1806651" cy="1080000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9476950" y="2138765"/>
            <a:ext cx="845222" cy="60900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9476950" y="4933714"/>
            <a:ext cx="845222" cy="60900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A31A772-B6B3-9749-88BD-D5EE4759AD7C}"/>
              </a:ext>
            </a:extLst>
          </p:cNvPr>
          <p:cNvSpPr txBox="1"/>
          <p:nvPr/>
        </p:nvSpPr>
        <p:spPr>
          <a:xfrm>
            <a:off x="2268206" y="831169"/>
            <a:ext cx="82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82957"/>
                </a:solidFill>
              </a:rPr>
              <a:t>Требования Российской Федерации</a:t>
            </a:r>
            <a:endParaRPr lang="ru-RU" sz="2400" b="1" dirty="0">
              <a:solidFill>
                <a:srgbClr val="182957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4868003" y="3264594"/>
            <a:ext cx="4531206" cy="3414318"/>
          </a:xfrm>
          <a:prstGeom prst="wedgeEllipseCallout">
            <a:avLst>
              <a:gd name="adj1" fmla="val -89333"/>
              <a:gd name="adj2" fmla="val 4008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По законодательству Российской Федерации КАЖДАЯ ПАРТИЯ сырого молока подлежит обязательному тестированию на 4 группы антибиотиков: левомицетин (хлортетрациклин), тетрациклиновую </a:t>
            </a:r>
            <a:r>
              <a:rPr lang="ru-RU" sz="1600" b="1" dirty="0" smtClean="0">
                <a:solidFill>
                  <a:schemeClr val="tx1"/>
                </a:solidFill>
              </a:rPr>
              <a:t>группу, стрептомицин </a:t>
            </a:r>
            <a:r>
              <a:rPr lang="ru-RU" sz="1600" b="1" dirty="0">
                <a:solidFill>
                  <a:schemeClr val="tx1"/>
                </a:solidFill>
              </a:rPr>
              <a:t>и </a:t>
            </a:r>
            <a:r>
              <a:rPr lang="ru-RU" sz="1600" b="1" dirty="0" smtClean="0">
                <a:solidFill>
                  <a:schemeClr val="tx1"/>
                </a:solidFill>
              </a:rPr>
              <a:t>пенициллин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130186" y="2386327"/>
            <a:ext cx="2139193" cy="140096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Соответствие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требованиям ТР ТС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021 и 033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2709580" y="2390182"/>
            <a:ext cx="1996580" cy="1107347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ГОСТ входит в перечень стандартов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к ТР </a:t>
            </a:r>
            <a:r>
              <a:rPr lang="ru-RU" sz="1600" b="1" dirty="0" smtClean="0">
                <a:solidFill>
                  <a:schemeClr val="tx1"/>
                </a:solidFill>
              </a:rPr>
              <a:t>ТС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46573" y="1563567"/>
            <a:ext cx="2743200" cy="136511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Стандартизованная методика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ГОСТ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mir-s3-cdn-cf.behance.net/project_modules/max_1200/4095b963055057.5aa6f58fd5464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4" y="4331698"/>
            <a:ext cx="2367166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1A772-B6B3-9749-88BD-D5EE4759AD7C}"/>
              </a:ext>
            </a:extLst>
          </p:cNvPr>
          <p:cNvSpPr txBox="1"/>
          <p:nvPr/>
        </p:nvSpPr>
        <p:spPr>
          <a:xfrm>
            <a:off x="2268206" y="831169"/>
            <a:ext cx="82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82957"/>
                </a:solidFill>
              </a:rPr>
              <a:t>Контроль на рынке – плюсы и минусы</a:t>
            </a:r>
            <a:endParaRPr lang="ru-RU" sz="2400" b="1" dirty="0">
              <a:solidFill>
                <a:srgbClr val="18295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2456" y="1803633"/>
            <a:ext cx="35317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высокоэффективная </a:t>
            </a:r>
            <a:r>
              <a:rPr lang="ru-RU" b="1" smtClean="0"/>
              <a:t>жидкостная </a:t>
            </a:r>
            <a:r>
              <a:rPr lang="ru-RU" b="1" smtClean="0"/>
              <a:t>хроматография (ВЭЖХ)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685716" y="1803632"/>
            <a:ext cx="353176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и</a:t>
            </a:r>
            <a:r>
              <a:rPr lang="ru-RU" b="1" dirty="0" smtClean="0"/>
              <a:t>ммунохроматографический анализ </a:t>
            </a:r>
            <a:r>
              <a:rPr lang="ru-RU" b="1" dirty="0"/>
              <a:t>(ИХА) </a:t>
            </a:r>
          </a:p>
        </p:txBody>
      </p:sp>
      <p:sp>
        <p:nvSpPr>
          <p:cNvPr id="6" name="Плюс 5"/>
          <p:cNvSpPr/>
          <p:nvPr/>
        </p:nvSpPr>
        <p:spPr>
          <a:xfrm>
            <a:off x="872455" y="2718506"/>
            <a:ext cx="419449" cy="444616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91903" y="2783822"/>
            <a:ext cx="2014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Количественный метод </a:t>
            </a:r>
            <a:endParaRPr lang="ru-RU" sz="1400" dirty="0"/>
          </a:p>
        </p:txBody>
      </p:sp>
      <p:sp>
        <p:nvSpPr>
          <p:cNvPr id="8" name="Минус 7"/>
          <p:cNvSpPr/>
          <p:nvPr/>
        </p:nvSpPr>
        <p:spPr>
          <a:xfrm>
            <a:off x="872455" y="3323322"/>
            <a:ext cx="419449" cy="327171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91903" y="3225298"/>
            <a:ext cx="3707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Методика применима только в испытательных лабораториях</a:t>
            </a:r>
            <a:endParaRPr lang="ru-RU" sz="1400" dirty="0"/>
          </a:p>
        </p:txBody>
      </p:sp>
      <p:sp>
        <p:nvSpPr>
          <p:cNvPr id="10" name="Минус 9"/>
          <p:cNvSpPr/>
          <p:nvPr/>
        </p:nvSpPr>
        <p:spPr>
          <a:xfrm>
            <a:off x="872455" y="3920762"/>
            <a:ext cx="419449" cy="327171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89107" y="3715015"/>
            <a:ext cx="38002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Дороговизна оборудования –</a:t>
            </a:r>
            <a:r>
              <a:rPr lang="en-US" sz="1400" dirty="0" smtClean="0"/>
              <a:t>&gt;</a:t>
            </a:r>
            <a:r>
              <a:rPr lang="ru-RU" sz="1400" dirty="0" smtClean="0"/>
              <a:t> дороговизна определения концентрации одного антибиотика</a:t>
            </a:r>
            <a:endParaRPr lang="ru-RU" sz="1400" dirty="0"/>
          </a:p>
        </p:txBody>
      </p:sp>
      <p:sp>
        <p:nvSpPr>
          <p:cNvPr id="18" name="Минус 17"/>
          <p:cNvSpPr/>
          <p:nvPr/>
        </p:nvSpPr>
        <p:spPr>
          <a:xfrm>
            <a:off x="872453" y="4521453"/>
            <a:ext cx="419449" cy="327171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37374" y="4420176"/>
            <a:ext cx="381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Необходимость высококвалифицированного персонала</a:t>
            </a:r>
            <a:endParaRPr lang="ru-RU" sz="1400" dirty="0"/>
          </a:p>
        </p:txBody>
      </p:sp>
      <p:sp>
        <p:nvSpPr>
          <p:cNvPr id="20" name="Плюс 19"/>
          <p:cNvSpPr/>
          <p:nvPr/>
        </p:nvSpPr>
        <p:spPr>
          <a:xfrm>
            <a:off x="7761214" y="2715402"/>
            <a:ext cx="419449" cy="444616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899171" y="27838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180663" y="2783821"/>
            <a:ext cx="2499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Скорость проведения анализа</a:t>
            </a:r>
            <a:endParaRPr lang="ru-RU" sz="1400" dirty="0"/>
          </a:p>
        </p:txBody>
      </p:sp>
      <p:sp>
        <p:nvSpPr>
          <p:cNvPr id="23" name="Плюс 22"/>
          <p:cNvSpPr/>
          <p:nvPr/>
        </p:nvSpPr>
        <p:spPr>
          <a:xfrm>
            <a:off x="7761214" y="3259763"/>
            <a:ext cx="419449" cy="444616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180663" y="3328182"/>
            <a:ext cx="28909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Простота процедуры исследования</a:t>
            </a:r>
            <a:endParaRPr lang="ru-RU" sz="1400" dirty="0"/>
          </a:p>
        </p:txBody>
      </p:sp>
      <p:sp>
        <p:nvSpPr>
          <p:cNvPr id="25" name="Плюс 24"/>
          <p:cNvSpPr/>
          <p:nvPr/>
        </p:nvSpPr>
        <p:spPr>
          <a:xfrm>
            <a:off x="7761214" y="3797676"/>
            <a:ext cx="419449" cy="444616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8180663" y="3866095"/>
            <a:ext cx="3794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Лёгкая интерпретация исследования</a:t>
            </a:r>
            <a:endParaRPr lang="ru-RU" sz="1400" dirty="0"/>
          </a:p>
        </p:txBody>
      </p:sp>
      <p:sp>
        <p:nvSpPr>
          <p:cNvPr id="27" name="Плюс 26"/>
          <p:cNvSpPr/>
          <p:nvPr/>
        </p:nvSpPr>
        <p:spPr>
          <a:xfrm>
            <a:off x="7761214" y="4404008"/>
            <a:ext cx="419449" cy="444616"/>
          </a:xfrm>
          <a:prstGeom prst="mathPl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8180663" y="4364706"/>
            <a:ext cx="3369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Возможность проведения анализа в полевых условиях</a:t>
            </a:r>
            <a:endParaRPr lang="ru-RU" sz="1400" dirty="0"/>
          </a:p>
        </p:txBody>
      </p:sp>
      <p:sp>
        <p:nvSpPr>
          <p:cNvPr id="29" name="Минус 28"/>
          <p:cNvSpPr/>
          <p:nvPr/>
        </p:nvSpPr>
        <p:spPr>
          <a:xfrm>
            <a:off x="872452" y="5024063"/>
            <a:ext cx="419449" cy="327171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18441" y="4926038"/>
            <a:ext cx="396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Определение только заведомо известного (заданного) антибиотика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2298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2042" y="1843737"/>
            <a:ext cx="496687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ГОСТ 32219-2013 (с изм. №1)</a:t>
            </a:r>
          </a:p>
          <a:p>
            <a:pPr algn="ctr"/>
            <a:r>
              <a:rPr lang="ru-RU" b="1" dirty="0" smtClean="0"/>
              <a:t>МОЛОКО И МОЛОЧНЫЕ ПРОДУКТЫ</a:t>
            </a:r>
          </a:p>
          <a:p>
            <a:pPr algn="ctr"/>
            <a:r>
              <a:rPr lang="ru-RU" b="1" dirty="0" smtClean="0"/>
              <a:t>Иммуноферментные методы определения наличия антибиотиков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07771" y="1843737"/>
            <a:ext cx="496687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ГОСТ 32254-2013 </a:t>
            </a:r>
          </a:p>
          <a:p>
            <a:pPr algn="ctr"/>
            <a:r>
              <a:rPr lang="ru-RU" b="1" dirty="0"/>
              <a:t>Молоко. Инструментальный экспресс-метод определения </a:t>
            </a:r>
            <a:r>
              <a:rPr lang="ru-RU" b="1" dirty="0" smtClean="0"/>
              <a:t>антибиотиков</a:t>
            </a:r>
          </a:p>
          <a:p>
            <a:pPr algn="ctr"/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82" y="3624083"/>
            <a:ext cx="5337171" cy="7262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9" y="4394253"/>
            <a:ext cx="5393432" cy="161351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45481" y="3312695"/>
            <a:ext cx="5819993" cy="3039979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81209" y="3312695"/>
            <a:ext cx="5819993" cy="3039979"/>
          </a:xfrm>
          <a:prstGeom prst="roundRect">
            <a:avLst/>
          </a:prstGeom>
          <a:noFill/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31A772-B6B3-9749-88BD-D5EE4759AD7C}"/>
              </a:ext>
            </a:extLst>
          </p:cNvPr>
          <p:cNvSpPr txBox="1"/>
          <p:nvPr/>
        </p:nvSpPr>
        <p:spPr>
          <a:xfrm>
            <a:off x="2268206" y="831169"/>
            <a:ext cx="828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solidFill>
                  <a:srgbClr val="182957"/>
                </a:solidFill>
              </a:rPr>
              <a:t>Чем контролировать?</a:t>
            </a:r>
            <a:endParaRPr lang="ru-RU" sz="2400" b="1" dirty="0">
              <a:solidFill>
                <a:srgbClr val="182957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6950" y="3624083"/>
            <a:ext cx="568850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Набор № 1 – набор для экспресс-анализа пенициллинов</a:t>
            </a:r>
            <a:r>
              <a:rPr lang="en-US" sz="1400" dirty="0" smtClean="0"/>
              <a:t>/</a:t>
            </a:r>
            <a:r>
              <a:rPr lang="ru-RU" sz="1400" dirty="0" smtClean="0"/>
              <a:t>антибиотиков тетрациклиновой группы в молоке </a:t>
            </a:r>
            <a:r>
              <a:rPr lang="en-US" sz="1400" dirty="0" smtClean="0"/>
              <a:t>LF-MRLBLRFTET2 (Charm Sciences, Inc)</a:t>
            </a:r>
          </a:p>
          <a:p>
            <a:r>
              <a:rPr lang="ru-RU" sz="1400" dirty="0"/>
              <a:t>Набор № </a:t>
            </a:r>
            <a:r>
              <a:rPr lang="en-US" sz="1400" dirty="0" smtClean="0"/>
              <a:t>2</a:t>
            </a:r>
            <a:r>
              <a:rPr lang="ru-RU" sz="1400" dirty="0" smtClean="0"/>
              <a:t> </a:t>
            </a:r>
            <a:r>
              <a:rPr lang="ru-RU" sz="1400" dirty="0"/>
              <a:t>– </a:t>
            </a:r>
            <a:r>
              <a:rPr lang="ru-RU" sz="1400" dirty="0" smtClean="0"/>
              <a:t>набор для экспресс-анализа левомицетин (хлорамфеникол) в </a:t>
            </a:r>
            <a:r>
              <a:rPr lang="ru-RU" sz="1400" dirty="0"/>
              <a:t>молоке </a:t>
            </a:r>
            <a:r>
              <a:rPr lang="en-US" sz="1400" dirty="0" smtClean="0"/>
              <a:t>LF</a:t>
            </a:r>
            <a:r>
              <a:rPr lang="ru-RU" sz="1400" dirty="0" smtClean="0"/>
              <a:t> </a:t>
            </a:r>
            <a:r>
              <a:rPr lang="en-US" sz="1400" dirty="0" smtClean="0"/>
              <a:t>CAP </a:t>
            </a:r>
            <a:r>
              <a:rPr lang="en-US" sz="1400" dirty="0"/>
              <a:t>(Charm Sciences, Inc</a:t>
            </a:r>
            <a:r>
              <a:rPr lang="en-US" sz="1400" dirty="0" smtClean="0"/>
              <a:t>)</a:t>
            </a:r>
          </a:p>
          <a:p>
            <a:r>
              <a:rPr lang="ru-RU" sz="1400" dirty="0" smtClean="0"/>
              <a:t>Набор №3 – </a:t>
            </a:r>
            <a:r>
              <a:rPr lang="ru-RU" sz="1400" dirty="0"/>
              <a:t>набор для </a:t>
            </a:r>
            <a:r>
              <a:rPr lang="ru-RU" sz="1400" dirty="0" smtClean="0"/>
              <a:t>экспресс-анализа стрептом</a:t>
            </a:r>
            <a:r>
              <a:rPr lang="ru-RU" sz="1400" dirty="0"/>
              <a:t>и</a:t>
            </a:r>
            <a:r>
              <a:rPr lang="ru-RU" sz="1400" dirty="0" smtClean="0"/>
              <a:t>цина в молоке </a:t>
            </a:r>
            <a:r>
              <a:rPr lang="en-US" sz="1400" dirty="0" smtClean="0"/>
              <a:t>LF-STREP </a:t>
            </a:r>
            <a:r>
              <a:rPr lang="en-US" sz="1400" dirty="0"/>
              <a:t>(Charm Sciences, Inc)</a:t>
            </a:r>
          </a:p>
          <a:p>
            <a:r>
              <a:rPr lang="ru-RU" sz="1400" dirty="0" smtClean="0"/>
              <a:t>Набор №4 – </a:t>
            </a:r>
            <a:r>
              <a:rPr lang="ru-RU" sz="1400" dirty="0"/>
              <a:t>набор для экспресс-анализа </a:t>
            </a:r>
            <a:r>
              <a:rPr lang="ru-RU" sz="1400" dirty="0" smtClean="0"/>
              <a:t>сульфаниламидов в молоке </a:t>
            </a:r>
            <a:r>
              <a:rPr lang="en-US" sz="1400" dirty="0" smtClean="0"/>
              <a:t>LF SULF (</a:t>
            </a:r>
            <a:r>
              <a:rPr lang="en-US" sz="1400" dirty="0"/>
              <a:t>Charm Sciences, Inc)</a:t>
            </a:r>
          </a:p>
          <a:p>
            <a:r>
              <a:rPr lang="ru-RU" sz="1400" dirty="0" smtClean="0"/>
              <a:t>Набор №5 – </a:t>
            </a:r>
            <a:r>
              <a:rPr lang="ru-RU" sz="1400" dirty="0"/>
              <a:t>набор для экспресс-анализа </a:t>
            </a:r>
            <a:r>
              <a:rPr lang="ru-RU" sz="1400" dirty="0" smtClean="0"/>
              <a:t>пенициллинов</a:t>
            </a:r>
            <a:r>
              <a:rPr lang="en-US" sz="1400" dirty="0" smtClean="0"/>
              <a:t>/</a:t>
            </a:r>
            <a:r>
              <a:rPr lang="ru-RU" sz="1400" dirty="0" smtClean="0"/>
              <a:t>антибиот</a:t>
            </a:r>
            <a:r>
              <a:rPr lang="ru-RU" sz="1400" dirty="0"/>
              <a:t>и</a:t>
            </a:r>
            <a:r>
              <a:rPr lang="ru-RU" sz="1400" dirty="0" smtClean="0"/>
              <a:t>ков тетрациклиновой группы</a:t>
            </a:r>
            <a:r>
              <a:rPr lang="en-US" sz="1400" dirty="0" smtClean="0"/>
              <a:t>/</a:t>
            </a:r>
            <a:r>
              <a:rPr lang="ru-RU" sz="1400" dirty="0" smtClean="0"/>
              <a:t>стрептомицина</a:t>
            </a:r>
            <a:r>
              <a:rPr lang="en-US" sz="1400" dirty="0" smtClean="0"/>
              <a:t>/</a:t>
            </a:r>
            <a:r>
              <a:rPr lang="ru-RU" sz="1400" dirty="0" smtClean="0"/>
              <a:t>левомицетина в молоке </a:t>
            </a:r>
            <a:r>
              <a:rPr lang="en-US" sz="1400" dirty="0" smtClean="0"/>
              <a:t>LF-QUAD</a:t>
            </a:r>
            <a:endParaRPr lang="ru-RU" sz="14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043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ало">
  <a:themeElements>
    <a:clrScheme name="Custom 133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202F3E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сновн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уст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следня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8275</TotalTime>
  <Words>1116</Words>
  <Application>Microsoft Office PowerPoint</Application>
  <PresentationFormat>Широкоэкранный</PresentationFormat>
  <Paragraphs>168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Arial</vt:lpstr>
      <vt:lpstr>Calibri</vt:lpstr>
      <vt:lpstr>Museo Sans Cyrl 300</vt:lpstr>
      <vt:lpstr>Museo Sans Cyrl 500</vt:lpstr>
      <vt:lpstr>Museo Sans Cyrl 700</vt:lpstr>
      <vt:lpstr>Museo Sans Cyrl 900</vt:lpstr>
      <vt:lpstr>Times New Roman</vt:lpstr>
      <vt:lpstr>Wingdings</vt:lpstr>
      <vt:lpstr>Начало</vt:lpstr>
      <vt:lpstr>Основной</vt:lpstr>
      <vt:lpstr>Пустой</vt:lpstr>
      <vt:lpstr>Последняя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RITS</dc:creator>
  <cp:lastModifiedBy>Мельникова Анна Александровна</cp:lastModifiedBy>
  <cp:revision>354</cp:revision>
  <dcterms:created xsi:type="dcterms:W3CDTF">2017-09-19T08:02:03Z</dcterms:created>
  <dcterms:modified xsi:type="dcterms:W3CDTF">2023-09-11T11:27:03Z</dcterms:modified>
</cp:coreProperties>
</file>