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87" r:id="rId2"/>
  </p:sldMasterIdLst>
  <p:notesMasterIdLst>
    <p:notesMasterId r:id="rId14"/>
  </p:notesMasterIdLst>
  <p:sldIdLst>
    <p:sldId id="257" r:id="rId3"/>
    <p:sldId id="304" r:id="rId4"/>
    <p:sldId id="369" r:id="rId5"/>
    <p:sldId id="370" r:id="rId6"/>
    <p:sldId id="372" r:id="rId7"/>
    <p:sldId id="380" r:id="rId8"/>
    <p:sldId id="381" r:id="rId9"/>
    <p:sldId id="374" r:id="rId10"/>
    <p:sldId id="375" r:id="rId11"/>
    <p:sldId id="378" r:id="rId12"/>
    <p:sldId id="3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379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600" y="-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459494914645064E-2"/>
          <c:y val="2.1275217413869955E-2"/>
          <c:w val="0.9074735814560041"/>
          <c:h val="0.77279448143279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дикие животные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491552449313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7.011866433698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168644405616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4.6745776224656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168644405616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9.3491552449313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Лист1!$A$2:$A$36</c:f>
              <c:strCach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на 1 сентября 2023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43</c:v>
                </c:pt>
                <c:pt idx="1">
                  <c:v>110</c:v>
                </c:pt>
                <c:pt idx="2">
                  <c:v>51</c:v>
                </c:pt>
                <c:pt idx="3">
                  <c:v>0</c:v>
                </c:pt>
                <c:pt idx="4">
                  <c:v>59</c:v>
                </c:pt>
                <c:pt idx="5">
                  <c:v>13</c:v>
                </c:pt>
                <c:pt idx="6">
                  <c:v>10</c:v>
                </c:pt>
                <c:pt idx="7">
                  <c:v>85</c:v>
                </c:pt>
                <c:pt idx="8">
                  <c:v>44</c:v>
                </c:pt>
                <c:pt idx="9">
                  <c:v>53</c:v>
                </c:pt>
                <c:pt idx="10">
                  <c:v>60</c:v>
                </c:pt>
                <c:pt idx="11">
                  <c:v>203</c:v>
                </c:pt>
                <c:pt idx="12">
                  <c:v>373</c:v>
                </c:pt>
                <c:pt idx="13">
                  <c:v>580</c:v>
                </c:pt>
                <c:pt idx="14">
                  <c:v>761</c:v>
                </c:pt>
                <c:pt idx="15">
                  <c:v>135</c:v>
                </c:pt>
                <c:pt idx="16">
                  <c:v>442</c:v>
                </c:pt>
                <c:pt idx="17">
                  <c:v>1136</c:v>
                </c:pt>
                <c:pt idx="18">
                  <c:v>603</c:v>
                </c:pt>
                <c:pt idx="19">
                  <c:v>735</c:v>
                </c:pt>
                <c:pt idx="20">
                  <c:v>620</c:v>
                </c:pt>
                <c:pt idx="21">
                  <c:v>630</c:v>
                </c:pt>
                <c:pt idx="22">
                  <c:v>847</c:v>
                </c:pt>
                <c:pt idx="23">
                  <c:v>290</c:v>
                </c:pt>
                <c:pt idx="24">
                  <c:v>288</c:v>
                </c:pt>
                <c:pt idx="25">
                  <c:v>161</c:v>
                </c:pt>
                <c:pt idx="26">
                  <c:v>367</c:v>
                </c:pt>
                <c:pt idx="27">
                  <c:v>259</c:v>
                </c:pt>
                <c:pt idx="28">
                  <c:v>623</c:v>
                </c:pt>
                <c:pt idx="29">
                  <c:v>839</c:v>
                </c:pt>
                <c:pt idx="30">
                  <c:v>380</c:v>
                </c:pt>
                <c:pt idx="31">
                  <c:v>440</c:v>
                </c:pt>
                <c:pt idx="32">
                  <c:v>205</c:v>
                </c:pt>
                <c:pt idx="33">
                  <c:v>164</c:v>
                </c:pt>
                <c:pt idx="34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FD-4307-B91A-D97CF9437C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домашние и сельскохозяйственные животные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1035599301095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3372888112328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089811617366724E-17"/>
                  <c:y val="-1.1686444056164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8698310489862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636102167863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8698310489862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825489612180201E-3"/>
                  <c:y val="-1.402373286739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9.3491552449313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DFD-4307-B91A-D97CF9437C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Лист1!$A$2:$A$36</c:f>
              <c:strCach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на 1 сентября 2023</c:v>
                </c:pt>
              </c:strCache>
            </c:strRef>
          </c:cat>
          <c:val>
            <c:numRef>
              <c:f>Лист1!$C$2:$C$36</c:f>
              <c:numCache>
                <c:formatCode>General</c:formatCode>
                <c:ptCount val="35"/>
                <c:pt idx="0">
                  <c:v>34</c:v>
                </c:pt>
                <c:pt idx="1">
                  <c:v>65</c:v>
                </c:pt>
                <c:pt idx="2">
                  <c:v>52</c:v>
                </c:pt>
                <c:pt idx="3">
                  <c:v>0</c:v>
                </c:pt>
                <c:pt idx="4">
                  <c:v>48</c:v>
                </c:pt>
                <c:pt idx="5">
                  <c:v>27</c:v>
                </c:pt>
                <c:pt idx="6">
                  <c:v>24</c:v>
                </c:pt>
                <c:pt idx="7">
                  <c:v>59</c:v>
                </c:pt>
                <c:pt idx="8">
                  <c:v>18</c:v>
                </c:pt>
                <c:pt idx="9">
                  <c:v>44</c:v>
                </c:pt>
                <c:pt idx="10">
                  <c:v>45</c:v>
                </c:pt>
                <c:pt idx="11">
                  <c:v>103</c:v>
                </c:pt>
                <c:pt idx="12">
                  <c:v>167</c:v>
                </c:pt>
                <c:pt idx="13">
                  <c:v>229</c:v>
                </c:pt>
                <c:pt idx="14">
                  <c:v>316</c:v>
                </c:pt>
                <c:pt idx="15">
                  <c:v>76</c:v>
                </c:pt>
                <c:pt idx="16">
                  <c:v>149</c:v>
                </c:pt>
                <c:pt idx="17">
                  <c:v>363</c:v>
                </c:pt>
                <c:pt idx="18">
                  <c:v>220</c:v>
                </c:pt>
                <c:pt idx="19">
                  <c:v>229</c:v>
                </c:pt>
                <c:pt idx="20">
                  <c:v>879</c:v>
                </c:pt>
                <c:pt idx="21">
                  <c:v>261</c:v>
                </c:pt>
                <c:pt idx="22">
                  <c:v>391</c:v>
                </c:pt>
                <c:pt idx="23">
                  <c:v>189</c:v>
                </c:pt>
                <c:pt idx="24">
                  <c:v>165</c:v>
                </c:pt>
                <c:pt idx="25">
                  <c:v>77</c:v>
                </c:pt>
                <c:pt idx="26">
                  <c:v>214</c:v>
                </c:pt>
                <c:pt idx="27">
                  <c:v>282</c:v>
                </c:pt>
                <c:pt idx="28">
                  <c:v>157</c:v>
                </c:pt>
                <c:pt idx="29">
                  <c:v>244</c:v>
                </c:pt>
                <c:pt idx="30">
                  <c:v>187</c:v>
                </c:pt>
                <c:pt idx="31">
                  <c:v>312</c:v>
                </c:pt>
                <c:pt idx="32">
                  <c:v>119</c:v>
                </c:pt>
                <c:pt idx="33">
                  <c:v>97</c:v>
                </c:pt>
                <c:pt idx="34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DFD-4307-B91A-D97CF9437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313808"/>
        <c:axId val="195314192"/>
      </c:barChart>
      <c:catAx>
        <c:axId val="19531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314192"/>
        <c:crossesAt val="0"/>
        <c:auto val="1"/>
        <c:lblAlgn val="ctr"/>
        <c:lblOffset val="100"/>
        <c:noMultiLvlLbl val="0"/>
      </c:catAx>
      <c:valAx>
        <c:axId val="19531419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195313808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6.4271406588975025E-2"/>
          <c:y val="0.88235339585979267"/>
          <c:w val="0.72867305883480282"/>
          <c:h val="4.226499113118592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965A5-96DA-4B4D-BFE7-358BF4DD55C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6759-3FA1-41F4-A89A-4E0B40CB5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8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9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3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3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1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96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5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5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98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4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88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0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95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4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8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6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8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1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5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6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D4B4-A1BE-45F1-A4C5-1D7BB8E3452C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A8853-F8D9-42F2-A423-4E4515B2A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0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D4B4-A1BE-45F1-A4C5-1D7BB8E345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A8853-F8D9-42F2-A423-4E4515B2A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6.xml"/><Relationship Id="rId7" Type="http://schemas.openxmlformats.org/officeDocument/2006/relationships/image" Target="../media/image27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3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chart" Target="../charts/char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6.xml"/><Relationship Id="rId7" Type="http://schemas.openxmlformats.org/officeDocument/2006/relationships/image" Target="../media/image20.jp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2.jp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3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4.xml"/><Relationship Id="rId7" Type="http://schemas.openxmlformats.org/officeDocument/2006/relationships/image" Target="../media/image2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" y="0"/>
            <a:ext cx="12192000" cy="6858000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3997" y="1834723"/>
            <a:ext cx="9144000" cy="3828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4341" y="2009794"/>
            <a:ext cx="7562337" cy="1832089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74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Times New Roman" panose="02020603050405020304" pitchFamily="18" charset="0"/>
              </a:rPr>
              <a:t>Борьба с бешенством в Республике Беларусь</a:t>
            </a:r>
            <a:endParaRPr lang="ru-RU" sz="4000" b="1" dirty="0">
              <a:solidFill>
                <a:srgbClr val="1743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Roboto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6179" y="5184529"/>
            <a:ext cx="10250487" cy="1279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b="1" dirty="0" smtClean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Директор Унитарного предприятия «Научно-исследовательский институт Биофарм» 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Александр Ляховский</a:t>
            </a:r>
            <a:endParaRPr lang="ru-RU" b="1" dirty="0">
              <a:solidFill>
                <a:srgbClr val="174379"/>
              </a:solidFill>
              <a:latin typeface="Roboto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г. Витебск</a:t>
            </a:r>
            <a:r>
              <a:rPr lang="ru-RU" b="1" dirty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, 2023 г.</a:t>
            </a:r>
            <a:endParaRPr lang="ru-RU" dirty="0">
              <a:solidFill>
                <a:srgbClr val="174379"/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" y="141526"/>
            <a:ext cx="1380674" cy="13806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892" y="141526"/>
            <a:ext cx="279221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E6C5F5E-A61F-480D-9F98-223CD105C5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B57F4346-C82A-43EB-8E94-1C80A399FF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04586B-C073-4D26-8E50-C58B278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863" y="6552573"/>
            <a:ext cx="2743200" cy="365125"/>
          </a:xfrm>
        </p:spPr>
        <p:txBody>
          <a:bodyPr/>
          <a:lstStyle/>
          <a:p>
            <a:fld id="{88E633B3-D880-4D9D-B1C0-9A9753E140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288324" y="4319466"/>
            <a:ext cx="11532973" cy="230724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222222"/>
                </a:solidFill>
                <a:latin typeface="Roboto"/>
              </a:rPr>
              <a:t>	При разбросе и раскладке приманки важно сохранять меры предосторожности и минимизировать контакт человека с приманкой. </a:t>
            </a:r>
            <a:endParaRPr lang="ru-RU" dirty="0" smtClean="0">
              <a:solidFill>
                <a:srgbClr val="222222"/>
              </a:solidFill>
              <a:latin typeface="Roboto"/>
            </a:endParaRPr>
          </a:p>
          <a:p>
            <a:pPr algn="just"/>
            <a:r>
              <a:rPr lang="ru-RU" dirty="0">
                <a:solidFill>
                  <a:srgbClr val="222222"/>
                </a:solidFill>
                <a:latin typeface="Roboto"/>
              </a:rPr>
              <a:t>	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Один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из самых эффективных способов – разбрасывание приманок с помощью 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авиационной техники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. 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Благодаря этому, за последние 8 лет количество заболеваний снизилось в 3 раза. Следует отметить, что для домашних животных капсулы абсолютно безвредны.</a:t>
            </a:r>
            <a:endParaRPr lang="ru-RU" dirty="0">
              <a:solidFill>
                <a:srgbClr val="222222"/>
              </a:solidFill>
              <a:latin typeface="Robot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674" y="200015"/>
            <a:ext cx="3792133" cy="4287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508" y="200015"/>
            <a:ext cx="3714983" cy="42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6854" y="1688757"/>
            <a:ext cx="7125729" cy="177937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СПАСИБО ЗА ВНИМАНИЕ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!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3514" y="4695568"/>
            <a:ext cx="10214919" cy="121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Директор </a:t>
            </a:r>
            <a:r>
              <a:rPr lang="ru-RU" b="1" dirty="0" smtClean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Унитарного предприятия </a:t>
            </a:r>
            <a:r>
              <a:rPr lang="ru-RU" b="1" dirty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«Научно-исследовательский институт Биофарм» </a:t>
            </a:r>
          </a:p>
          <a:p>
            <a:pPr algn="r">
              <a:defRPr/>
            </a:pPr>
            <a:r>
              <a:rPr lang="ru-RU" b="1" dirty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Александр </a:t>
            </a:r>
            <a:r>
              <a:rPr lang="ru-RU" b="1" dirty="0" smtClean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Ляховский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+ 375 44 703 12 32</a:t>
            </a:r>
            <a:endParaRPr lang="ru-RU" b="1" dirty="0">
              <a:solidFill>
                <a:srgbClr val="174379"/>
              </a:solidFill>
              <a:latin typeface="Roboto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b="1" dirty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. Витебск</a:t>
            </a:r>
            <a:r>
              <a:rPr lang="ru-RU" b="1" dirty="0">
                <a:solidFill>
                  <a:srgbClr val="174379"/>
                </a:solidFill>
                <a:latin typeface="Roboto"/>
                <a:cs typeface="Times New Roman" panose="02020603050405020304" pitchFamily="18" charset="0"/>
              </a:rPr>
              <a:t>, 2023 г.</a:t>
            </a:r>
            <a:endParaRPr lang="ru-RU" dirty="0">
              <a:solidFill>
                <a:srgbClr val="174379"/>
              </a:solidFill>
              <a:latin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" y="112926"/>
            <a:ext cx="1746071" cy="1746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035" y="395955"/>
            <a:ext cx="2792210" cy="701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177252"/>
      </p:ext>
    </p:extLst>
  </p:cSld>
  <p:clrMapOvr>
    <a:masterClrMapping/>
  </p:clrMapOvr>
  <p:transition spd="slow" advTm="7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28" y="5488660"/>
            <a:ext cx="1642371" cy="1196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92" y="2024639"/>
            <a:ext cx="1451947" cy="946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65" y="2497974"/>
            <a:ext cx="1128292" cy="1201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9" y="2159245"/>
            <a:ext cx="1609556" cy="506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76" y="2903030"/>
            <a:ext cx="1754444" cy="3915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41" y="2926078"/>
            <a:ext cx="1430335" cy="143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73" y="3598402"/>
            <a:ext cx="1562383" cy="4572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46" y="4317696"/>
            <a:ext cx="1915739" cy="6274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96" y="3148654"/>
            <a:ext cx="1022117" cy="102211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63" y="4015899"/>
            <a:ext cx="1453860" cy="139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5361" y="5198060"/>
            <a:ext cx="2684839" cy="55236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36652" y="4298613"/>
            <a:ext cx="1854248" cy="4185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25083" y="4858896"/>
            <a:ext cx="1365817" cy="81266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25083" y="5753617"/>
            <a:ext cx="1354155" cy="80444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38246" y="5873148"/>
            <a:ext cx="1363089" cy="8123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" name="Прямоугольник с двумя усеченными противолежащими углами 23"/>
          <p:cNvSpPr/>
          <p:nvPr/>
        </p:nvSpPr>
        <p:spPr>
          <a:xfrm>
            <a:off x="317196" y="1635511"/>
            <a:ext cx="5820055" cy="523953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Первоочередными задачами института  </a:t>
            </a:r>
            <a:r>
              <a:rPr lang="ru-RU" dirty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являются </a:t>
            </a:r>
            <a:r>
              <a:rPr lang="ru-RU" dirty="0" smtClean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совершенствование и </a:t>
            </a:r>
            <a:r>
              <a:rPr lang="ru-RU" b="1" dirty="0" smtClean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разработка</a:t>
            </a:r>
            <a:r>
              <a:rPr lang="ru-RU" dirty="0" smtClean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внедрение инновационных продуктов и технологий, т.е. более современных вакцин и лекарств, которые можно использовать в меньших дозах, в меньшей кратности, с оптимально эффективным способом доставки, с минимумом побочных эффектов, быстрой выводимостью, обеспечивающих долгосрочный эффект.</a:t>
            </a:r>
            <a:r>
              <a:rPr lang="ru-RU" b="1" dirty="0" smtClean="0">
                <a:latin typeface="Roboto"/>
              </a:rPr>
              <a:t>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	В </a:t>
            </a:r>
            <a:r>
              <a:rPr lang="ru-RU" dirty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разработке задействованы ведущие ученые в области биотехнологий Республики Беларусь, Российской Федерации, стран СНГ и </a:t>
            </a:r>
            <a:r>
              <a:rPr lang="ru-RU" dirty="0" smtClean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ЕС. Проводятся изыскания по формированию </a:t>
            </a:r>
            <a:r>
              <a:rPr lang="ru-RU" dirty="0">
                <a:solidFill>
                  <a:schemeClr val="tx1"/>
                </a:solidFill>
                <a:latin typeface="Roboto"/>
                <a:cs typeface="Times New Roman" panose="02020603050405020304" pitchFamily="18" charset="0"/>
              </a:rPr>
              <a:t>собственной коллекции штаммов микроорганизмов.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52168" y="359206"/>
            <a:ext cx="11570165" cy="814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Times New Roman" panose="02020603050405020304" pitchFamily="18" charset="0"/>
              </a:rPr>
              <a:t>ГРУППА КОМПАНИЙ ОАО «БЕЛВИТУНИФАРМ»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Times New Roman" panose="02020603050405020304" pitchFamily="18" charset="0"/>
              </a:rPr>
              <a:t>НАУЧНО-ИССЛЕДОВАТЕЛЬСКИЙ ИНСТИТУТ «БИОФАРМ»</a:t>
            </a:r>
            <a:endParaRPr lang="ru-RU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54346" y="138206"/>
            <a:ext cx="2792210" cy="701101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6014128" y="766368"/>
            <a:ext cx="446493" cy="407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E6C5F5E-A61F-480D-9F98-223CD105C5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B57F4346-C82A-43EB-8E94-1C80A399FF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04586B-C073-4D26-8E50-C58B278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863" y="6552573"/>
            <a:ext cx="2743200" cy="365125"/>
          </a:xfrm>
        </p:spPr>
        <p:txBody>
          <a:bodyPr/>
          <a:lstStyle/>
          <a:p>
            <a:fld id="{88E633B3-D880-4D9D-B1C0-9A9753E140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529993" y="3988761"/>
            <a:ext cx="10890981" cy="318455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222222"/>
                </a:solidFill>
                <a:latin typeface="Roboto"/>
              </a:rPr>
              <a:t>	</a:t>
            </a:r>
          </a:p>
          <a:p>
            <a:pPr algn="just"/>
            <a:r>
              <a:rPr lang="ru-RU" sz="2000" dirty="0">
                <a:solidFill>
                  <a:srgbClr val="222222"/>
                </a:solidFill>
                <a:latin typeface="Roboto"/>
              </a:rPr>
              <a:t>	</a:t>
            </a:r>
            <a:r>
              <a:rPr lang="ru-RU" sz="2000" dirty="0" smtClean="0">
                <a:solidFill>
                  <a:srgbClr val="222222"/>
                </a:solidFill>
                <a:latin typeface="Roboto"/>
              </a:rPr>
              <a:t>Бешенство попадает </a:t>
            </a:r>
            <a:r>
              <a:rPr lang="ru-RU" sz="2000" dirty="0">
                <a:solidFill>
                  <a:srgbClr val="222222"/>
                </a:solidFill>
                <a:latin typeface="Roboto"/>
              </a:rPr>
              <a:t>под действие Дорожной карты ВОЗ по борьбе с забытыми тропическими болезнями на 2021–2030 гг., в которой установлены целевые показатели для поэтапной элиминации регионами ряда приоритетных заболеваний. К числу этих заболеваний отнесено и бешенство. </a:t>
            </a:r>
            <a:endParaRPr lang="ru-RU" sz="2000" dirty="0" smtClean="0">
              <a:solidFill>
                <a:srgbClr val="222222"/>
              </a:solidFill>
              <a:latin typeface="Roboto"/>
            </a:endParaRPr>
          </a:p>
          <a:p>
            <a:pPr algn="just"/>
            <a:r>
              <a:rPr lang="ru-RU" sz="2000" dirty="0">
                <a:solidFill>
                  <a:srgbClr val="222222"/>
                </a:solidFill>
                <a:latin typeface="Roboto"/>
              </a:rPr>
              <a:t>	</a:t>
            </a:r>
            <a:r>
              <a:rPr lang="ru-RU" sz="2000" dirty="0" smtClean="0">
                <a:solidFill>
                  <a:srgbClr val="222222"/>
                </a:solidFill>
                <a:latin typeface="Roboto"/>
              </a:rPr>
              <a:t>С </a:t>
            </a:r>
            <a:r>
              <a:rPr lang="ru-RU" sz="2000" dirty="0">
                <a:solidFill>
                  <a:srgbClr val="222222"/>
                </a:solidFill>
                <a:latin typeface="Roboto"/>
              </a:rPr>
              <a:t>учетом зоонозного характера этой болезни борьба с бешенством должна вестись в рамках тесного межведомственного </a:t>
            </a:r>
            <a:r>
              <a:rPr lang="ru-RU" sz="2000" b="1" dirty="0">
                <a:solidFill>
                  <a:srgbClr val="222222"/>
                </a:solidFill>
                <a:latin typeface="Roboto"/>
              </a:rPr>
              <a:t>взаимодействия на национальном</a:t>
            </a:r>
            <a:r>
              <a:rPr lang="ru-RU" sz="2000" dirty="0">
                <a:solidFill>
                  <a:srgbClr val="222222"/>
                </a:solidFill>
                <a:latin typeface="Roboto"/>
              </a:rPr>
              <a:t>, </a:t>
            </a:r>
            <a:r>
              <a:rPr lang="ru-RU" sz="2000" b="1" dirty="0">
                <a:solidFill>
                  <a:srgbClr val="222222"/>
                </a:solidFill>
                <a:latin typeface="Roboto"/>
              </a:rPr>
              <a:t>региональном и глобальном уровнях</a:t>
            </a:r>
            <a:r>
              <a:rPr lang="ru-RU" sz="2000" dirty="0" smtClean="0">
                <a:solidFill>
                  <a:srgbClr val="222222"/>
                </a:solidFill>
                <a:latin typeface="Roboto"/>
              </a:rPr>
              <a:t>.</a:t>
            </a:r>
          </a:p>
          <a:p>
            <a:pPr algn="just"/>
            <a:endParaRPr lang="ru-RU" dirty="0">
              <a:solidFill>
                <a:srgbClr val="222222"/>
              </a:solidFill>
              <a:latin typeface="Roboto"/>
            </a:endParaRPr>
          </a:p>
          <a:p>
            <a:pPr algn="just"/>
            <a:endParaRPr lang="ru-RU" dirty="0">
              <a:solidFill>
                <a:srgbClr val="222222"/>
              </a:solidFill>
              <a:latin typeface="Roboto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38951" y="1676781"/>
            <a:ext cx="3822356" cy="24795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Roboto"/>
              </a:rPr>
              <a:t>Ежегодно </a:t>
            </a:r>
            <a:r>
              <a:rPr lang="ru-RU" sz="2000" dirty="0">
                <a:solidFill>
                  <a:schemeClr val="tx1"/>
                </a:solidFill>
                <a:latin typeface="Roboto"/>
              </a:rPr>
              <a:t>от бешенства умирают </a:t>
            </a:r>
            <a:r>
              <a:rPr lang="ru-RU" sz="2000" b="1" dirty="0">
                <a:solidFill>
                  <a:schemeClr val="tx1"/>
                </a:solidFill>
                <a:latin typeface="Roboto"/>
              </a:rPr>
              <a:t>59 000 </a:t>
            </a:r>
            <a:r>
              <a:rPr lang="ru-RU" sz="2000" dirty="0">
                <a:solidFill>
                  <a:schemeClr val="tx1"/>
                </a:solidFill>
                <a:latin typeface="Roboto"/>
              </a:rPr>
              <a:t>человек</a:t>
            </a:r>
          </a:p>
        </p:txBody>
      </p:sp>
      <p:sp>
        <p:nvSpPr>
          <p:cNvPr id="7" name="Равно 6"/>
          <p:cNvSpPr/>
          <p:nvPr/>
        </p:nvSpPr>
        <p:spPr>
          <a:xfrm>
            <a:off x="4916590" y="2628251"/>
            <a:ext cx="1878507" cy="576648"/>
          </a:xfrm>
          <a:prstGeom prst="mathEqual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317021" y="1676781"/>
            <a:ext cx="3822356" cy="24795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Roboto"/>
              </a:rPr>
              <a:t>Это один человек каждые девять минут каждого дня, </a:t>
            </a:r>
            <a:r>
              <a:rPr lang="ru-RU" sz="2000" b="1" dirty="0">
                <a:solidFill>
                  <a:prstClr val="black"/>
                </a:solidFill>
                <a:latin typeface="Roboto"/>
              </a:rPr>
              <a:t>40%</a:t>
            </a:r>
            <a:r>
              <a:rPr lang="ru-RU" sz="2000" dirty="0">
                <a:solidFill>
                  <a:prstClr val="black"/>
                </a:solidFill>
                <a:latin typeface="Roboto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Roboto"/>
              </a:rPr>
              <a:t>из которых — дети</a:t>
            </a:r>
            <a:r>
              <a:rPr lang="ru-RU" sz="2000" dirty="0">
                <a:solidFill>
                  <a:prstClr val="black"/>
                </a:solidFill>
                <a:latin typeface="Roboto"/>
              </a:rPr>
              <a:t>, живущие в Азии и Африке</a:t>
            </a:r>
            <a:endParaRPr lang="ru-RU" sz="20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8951" y="432875"/>
            <a:ext cx="10473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Roboto"/>
            </a:endParaRPr>
          </a:p>
          <a:p>
            <a:pPr algn="just"/>
            <a:r>
              <a:rPr lang="en-US" b="1" dirty="0" smtClean="0">
                <a:latin typeface="Roboto"/>
              </a:rPr>
              <a:t>	</a:t>
            </a:r>
            <a:r>
              <a:rPr lang="ru-RU" b="1" dirty="0" smtClean="0">
                <a:latin typeface="Roboto"/>
              </a:rPr>
              <a:t>БЕШЕНСТВО</a:t>
            </a:r>
            <a:r>
              <a:rPr lang="ru-RU" dirty="0" smtClean="0">
                <a:latin typeface="Roboto"/>
              </a:rPr>
              <a:t> </a:t>
            </a:r>
            <a:r>
              <a:rPr lang="ru-RU" dirty="0">
                <a:latin typeface="Roboto"/>
              </a:rPr>
              <a:t>присутствует на всех континентах за исключением Антарктиды, при этом 40% умерших приходится на детей в возрасте младше 15 лет.</a:t>
            </a:r>
          </a:p>
        </p:txBody>
      </p:sp>
    </p:spTree>
    <p:extLst>
      <p:ext uri="{BB962C8B-B14F-4D97-AF65-F5344CB8AC3E}">
        <p14:creationId xmlns:p14="http://schemas.microsoft.com/office/powerpoint/2010/main" val="9088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E6C5F5E-A61F-480D-9F98-223CD105C5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2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B57F4346-C82A-43EB-8E94-1C80A399FF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04586B-C073-4D26-8E50-C58B278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863" y="6552573"/>
            <a:ext cx="2743200" cy="365125"/>
          </a:xfrm>
        </p:spPr>
        <p:txBody>
          <a:bodyPr/>
          <a:lstStyle/>
          <a:p>
            <a:fld id="{88E633B3-D880-4D9D-B1C0-9A9753E140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115330" y="4390766"/>
            <a:ext cx="12076670" cy="280435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222222"/>
                </a:solidFill>
                <a:latin typeface="Roboto"/>
              </a:rPr>
              <a:t>	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Предотвращение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в Республике Беларусь с 2013 года случаев заболевания и гибели людей от бешенства можно рассматривать как результат постоянного скоординированного взаимодействия Министерства здравоохранения Республики Беларусь со всеми заинтересованными министерствами и ведомствами по профилактике бешенства среди людей и животных. </a:t>
            </a:r>
            <a:endParaRPr lang="ru-RU" dirty="0" smtClean="0">
              <a:solidFill>
                <a:srgbClr val="222222"/>
              </a:solidFill>
              <a:latin typeface="Roboto"/>
            </a:endParaRPr>
          </a:p>
          <a:p>
            <a:pPr algn="just"/>
            <a:r>
              <a:rPr lang="ru-RU" dirty="0">
                <a:solidFill>
                  <a:srgbClr val="222222"/>
                </a:solidFill>
                <a:latin typeface="Roboto"/>
              </a:rPr>
              <a:t>	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В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тоже время случаи заболевания бешенством животных продолжают 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регистрироваться как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среди диких, так и, что немаловажно, среди домашних и сельскохозяйственных животных, на территории всех областей республики.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02832194"/>
              </p:ext>
            </p:extLst>
          </p:nvPr>
        </p:nvGraphicFramePr>
        <p:xfrm>
          <a:off x="1569098" y="719322"/>
          <a:ext cx="8723871" cy="429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84124" y="158803"/>
            <a:ext cx="9442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Times New Roman" panose="02020603050405020304" pitchFamily="18" charset="0"/>
              </a:rPr>
              <a:t>ЭПИЗООТИЧЕСКАЯ СИТУАЦИЯ ПО БЕШЕНСТВУ В РЕСПУБЛИКЕ БЕЛАРУСЬ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E6C5F5E-A61F-480D-9F98-223CD105C5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3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B57F4346-C82A-43EB-8E94-1C80A399FF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04586B-C073-4D26-8E50-C58B278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863" y="6552573"/>
            <a:ext cx="2743200" cy="365125"/>
          </a:xfrm>
        </p:spPr>
        <p:txBody>
          <a:bodyPr/>
          <a:lstStyle/>
          <a:p>
            <a:fld id="{88E633B3-D880-4D9D-B1C0-9A9753E140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6376086" y="-53547"/>
            <a:ext cx="5717059" cy="6911547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222222"/>
                </a:solidFill>
                <a:latin typeface="Roboto"/>
              </a:rPr>
              <a:t>	На 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актуальность проблемы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в нашей стране на современном этапе указывают факты стабильно высокой ежегодной обращаемости населения за антирабической медицинской помощью, в том числе вследствие контакта с больными бешенством животными. 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	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Roboto"/>
              </a:rPr>
              <a:t>	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Продолжают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регистрироваться случаи массовых контактов людей с больными бешенством животными с числом пострадавших на один случай массового контакта – 5 и более человек. </a:t>
            </a:r>
            <a:endParaRPr lang="ru-RU" dirty="0" smtClean="0">
              <a:solidFill>
                <a:srgbClr val="222222"/>
              </a:solidFill>
              <a:latin typeface="Roboto"/>
            </a:endParaRPr>
          </a:p>
          <a:p>
            <a:pPr algn="just"/>
            <a:r>
              <a:rPr lang="ru-RU" dirty="0">
                <a:solidFill>
                  <a:srgbClr val="222222"/>
                </a:solidFill>
                <a:latin typeface="Roboto"/>
              </a:rPr>
              <a:t>	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К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сожалению, в структуре обратившихся за антирабической медицинской помощью, остается определенная доля лиц, отказывающихся или самостоятельно прерывающих курс лечебно-профилактической иммунизации.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5" y="247137"/>
            <a:ext cx="5379307" cy="3025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1" y="3563801"/>
            <a:ext cx="5425646" cy="30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E6C5F5E-A61F-480D-9F98-223CD105C5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B57F4346-C82A-43EB-8E94-1C80A399FF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04586B-C073-4D26-8E50-C58B278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863" y="6552573"/>
            <a:ext cx="2743200" cy="365125"/>
          </a:xfrm>
        </p:spPr>
        <p:txBody>
          <a:bodyPr/>
          <a:lstStyle/>
          <a:p>
            <a:fld id="{88E633B3-D880-4D9D-B1C0-9A9753E140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22" y="2457463"/>
            <a:ext cx="4956561" cy="30641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01962" y="307084"/>
            <a:ext cx="8844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Times New Roman" panose="02020603050405020304" pitchFamily="18" charset="0"/>
              </a:rPr>
              <a:t>ВАКЦИНАЦИЯ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Times New Roman" panose="02020603050405020304" pitchFamily="18" charset="0"/>
              </a:rPr>
              <a:t>ДОМАШНИХ И СЕЛЬСКОХОЗЯЙСТВЕННЫХ ЖИВОТНЫХ</a:t>
            </a: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518" y="2028258"/>
            <a:ext cx="6092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222222"/>
                </a:solidFill>
                <a:latin typeface="Roboto"/>
              </a:rPr>
              <a:t>Вакцина 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«БЕЛРАБ» </a:t>
            </a:r>
            <a:r>
              <a:rPr lang="ru-RU" b="1" dirty="0" smtClean="0">
                <a:solidFill>
                  <a:srgbClr val="222222"/>
                </a:solidFill>
                <a:latin typeface="Roboto"/>
              </a:rPr>
              <a:t>антирабическая инактивированная 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из штамма «71 </a:t>
            </a:r>
            <a:r>
              <a:rPr lang="ru-RU" b="1" dirty="0" err="1">
                <a:solidFill>
                  <a:srgbClr val="222222"/>
                </a:solidFill>
                <a:latin typeface="Roboto"/>
              </a:rPr>
              <a:t>БелНИИЭВ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-ВГНКИ</a:t>
            </a:r>
            <a:r>
              <a:rPr lang="ru-RU" b="1" dirty="0" smtClean="0">
                <a:solidFill>
                  <a:srgbClr val="222222"/>
                </a:solidFill>
                <a:latin typeface="Roboto"/>
              </a:rPr>
              <a:t>».</a:t>
            </a:r>
          </a:p>
          <a:p>
            <a:pPr lvl="0" algn="just"/>
            <a:endParaRPr lang="ru-RU" dirty="0">
              <a:solidFill>
                <a:srgbClr val="222222"/>
              </a:solidFill>
              <a:latin typeface="Roboto"/>
            </a:endParaRPr>
          </a:p>
          <a:p>
            <a:pPr lvl="0" algn="just"/>
            <a:r>
              <a:rPr lang="ru-RU" dirty="0" smtClean="0">
                <a:solidFill>
                  <a:srgbClr val="222222"/>
                </a:solidFill>
                <a:latin typeface="Roboto"/>
              </a:rPr>
              <a:t>	Вакцина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предназначена для иммунизации домашних и сельскохозяйственных животных (крупного и мелкого рогатого скота, лошадей, верблюдов, свиней, собак и кошек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). </a:t>
            </a:r>
          </a:p>
          <a:p>
            <a:pPr lvl="0" algn="just"/>
            <a:r>
              <a:rPr lang="ru-RU" dirty="0">
                <a:solidFill>
                  <a:srgbClr val="222222"/>
                </a:solidFill>
                <a:latin typeface="Roboto"/>
              </a:rPr>
              <a:t>	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Данная вакцина поставляется производителем ОАО «</a:t>
            </a:r>
            <a:r>
              <a:rPr lang="ru-RU" dirty="0" err="1" smtClean="0">
                <a:solidFill>
                  <a:srgbClr val="222222"/>
                </a:solidFill>
                <a:latin typeface="Roboto"/>
              </a:rPr>
              <a:t>БелВитунифарм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» в государственный резервный фонд, с использованием которой, системы государственных ветеринарных служб осуществляют профилактическую иммунизацию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домашних и сельскохозяйственных животных 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по всей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Р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еспублике Беларусь. Питомца можно привить бесплатно в ветеринарной станции.</a:t>
            </a:r>
            <a:endParaRPr lang="ru-RU" dirty="0">
              <a:solidFill>
                <a:srgbClr val="222222"/>
              </a:solidFill>
              <a:latin typeface="Robot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518" y="915760"/>
            <a:ext cx="11433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222222"/>
                </a:solidFill>
                <a:latin typeface="Roboto"/>
              </a:rPr>
              <a:t>	Резервуаром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для вируса служат дикие и бродячие животные, преимущественно хищники, некоторые виды грызунов, которые заражают домашних животных и сельскохозяйственный скот. Предприятием ОАО «</a:t>
            </a:r>
            <a:r>
              <a:rPr lang="ru-RU" dirty="0" err="1">
                <a:solidFill>
                  <a:srgbClr val="222222"/>
                </a:solidFill>
                <a:latin typeface="Roboto"/>
              </a:rPr>
              <a:t>БелВитунифарм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» реализуется 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стратегия профилактики бешенства «под ключ». </a:t>
            </a:r>
          </a:p>
        </p:txBody>
      </p:sp>
      <p:sp>
        <p:nvSpPr>
          <p:cNvPr id="7" name="Овал 6"/>
          <p:cNvSpPr/>
          <p:nvPr/>
        </p:nvSpPr>
        <p:spPr>
          <a:xfrm>
            <a:off x="974220" y="2093720"/>
            <a:ext cx="316195" cy="273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Roboto"/>
              </a:rPr>
              <a:t>1</a:t>
            </a:r>
            <a:endParaRPr lang="ru-RU" b="1" dirty="0">
              <a:solidFill>
                <a:schemeClr val="tx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400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E6C5F5E-A61F-480D-9F98-223CD105C5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B57F4346-C82A-43EB-8E94-1C80A399FF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04586B-C073-4D26-8E50-C58B278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863" y="6552573"/>
            <a:ext cx="2743200" cy="365125"/>
          </a:xfrm>
        </p:spPr>
        <p:txBody>
          <a:bodyPr/>
          <a:lstStyle/>
          <a:p>
            <a:fld id="{88E633B3-D880-4D9D-B1C0-9A9753E140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1962" y="307084"/>
            <a:ext cx="8844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Times New Roman" panose="02020603050405020304" pitchFamily="18" charset="0"/>
              </a:rPr>
              <a:t>ВАКЦИНАЦИЯ ДИКИХ ПЛОТОЯДНЫХ ЖИВОТНЫХ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518" y="2028258"/>
            <a:ext cx="60921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222222"/>
                </a:solidFill>
                <a:latin typeface="Roboto"/>
              </a:rPr>
              <a:t>Приманка </a:t>
            </a:r>
            <a:r>
              <a:rPr lang="ru-RU" b="1" dirty="0" err="1" smtClean="0">
                <a:solidFill>
                  <a:srgbClr val="222222"/>
                </a:solidFill>
                <a:latin typeface="Roboto"/>
              </a:rPr>
              <a:t>вакциносодержащая</a:t>
            </a:r>
            <a:r>
              <a:rPr lang="ru-RU" b="1" dirty="0" smtClean="0">
                <a:solidFill>
                  <a:srgbClr val="222222"/>
                </a:solidFill>
                <a:latin typeface="Roboto"/>
              </a:rPr>
              <a:t> антирабическая</a:t>
            </a:r>
            <a:endParaRPr lang="ru-RU" b="1" dirty="0">
              <a:solidFill>
                <a:srgbClr val="222222"/>
              </a:solidFill>
              <a:latin typeface="Roboto"/>
            </a:endParaRPr>
          </a:p>
          <a:p>
            <a:pPr lvl="0" algn="ctr"/>
            <a:r>
              <a:rPr lang="ru-RU" b="1" dirty="0">
                <a:solidFill>
                  <a:srgbClr val="222222"/>
                </a:solidFill>
                <a:latin typeface="Roboto"/>
              </a:rPr>
              <a:t>«</a:t>
            </a:r>
            <a:r>
              <a:rPr lang="ru-RU" b="1" dirty="0" err="1">
                <a:solidFill>
                  <a:srgbClr val="222222"/>
                </a:solidFill>
                <a:latin typeface="Roboto"/>
              </a:rPr>
              <a:t>Рабивит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-ВБФ</a:t>
            </a:r>
            <a:r>
              <a:rPr lang="ru-RU" b="1" dirty="0" smtClean="0">
                <a:solidFill>
                  <a:srgbClr val="222222"/>
                </a:solidFill>
                <a:latin typeface="Roboto"/>
              </a:rPr>
              <a:t>»</a:t>
            </a:r>
            <a:endParaRPr lang="ru-RU" b="1" dirty="0">
              <a:solidFill>
                <a:srgbClr val="222222"/>
              </a:solidFill>
              <a:latin typeface="Roboto"/>
            </a:endParaRPr>
          </a:p>
          <a:p>
            <a:pPr lvl="0" algn="just"/>
            <a:endParaRPr lang="ru-RU" dirty="0">
              <a:solidFill>
                <a:srgbClr val="222222"/>
              </a:solidFill>
              <a:latin typeface="Roboto"/>
            </a:endParaRPr>
          </a:p>
          <a:p>
            <a:pPr algn="just"/>
            <a:r>
              <a:rPr lang="ru-RU" dirty="0" smtClean="0">
                <a:solidFill>
                  <a:srgbClr val="222222"/>
                </a:solidFill>
                <a:latin typeface="Roboto"/>
              </a:rPr>
              <a:t>	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Вакциносодержащая приманка «</a:t>
            </a:r>
            <a:r>
              <a:rPr lang="ru-RU" dirty="0" err="1">
                <a:solidFill>
                  <a:srgbClr val="222222"/>
                </a:solidFill>
                <a:latin typeface="Roboto"/>
              </a:rPr>
              <a:t>Рабивит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-ВБФ» выпускается в виде брикета цилиндрической формы от серого до тёмно-коричневого цвета. Он изготовлен из съедобных для плотоядных животных продуктов со специфическим запахом, который приманивает хищников. Внутри приманки находится блистер с препаратом. В основе вакцины 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штамм вируса бешенства «ERA-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G333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» (США)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. Для индикации </a:t>
            </a:r>
            <a:r>
              <a:rPr lang="ru-RU" dirty="0" err="1">
                <a:solidFill>
                  <a:srgbClr val="222222"/>
                </a:solidFill>
                <a:latin typeface="Roboto"/>
              </a:rPr>
              <a:t>поедаемости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 вакцины в её состав входит биологический маркер - 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тетрациклин.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8518" y="915760"/>
            <a:ext cx="11433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222222"/>
                </a:solidFill>
                <a:latin typeface="Roboto"/>
              </a:rPr>
              <a:t>	Профилактика бешенства среди диких плотоядных животных осуществляется по полному циклу: от производства </a:t>
            </a:r>
            <a:r>
              <a:rPr lang="ru-RU" dirty="0" err="1" smtClean="0">
                <a:solidFill>
                  <a:srgbClr val="222222"/>
                </a:solidFill>
                <a:latin typeface="Roboto"/>
              </a:rPr>
              <a:t>вакциносодержащей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 антирабической приманки до проведения мероприятий по ее разбросу с использованием авиации.</a:t>
            </a:r>
            <a:endParaRPr lang="ru-RU" b="1" dirty="0">
              <a:solidFill>
                <a:srgbClr val="222222"/>
              </a:solidFill>
              <a:latin typeface="Roboto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8518" y="2079533"/>
            <a:ext cx="316195" cy="273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oboto"/>
              </a:rPr>
              <a:t>2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44" y="2078434"/>
            <a:ext cx="5113262" cy="34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E6C5F5E-A61F-480D-9F98-223CD105C5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B57F4346-C82A-43EB-8E94-1C80A399FF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04586B-C073-4D26-8E50-C58B278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863" y="6552573"/>
            <a:ext cx="2743200" cy="365125"/>
          </a:xfrm>
        </p:spPr>
        <p:txBody>
          <a:bodyPr/>
          <a:lstStyle/>
          <a:p>
            <a:fld id="{88E633B3-D880-4D9D-B1C0-9A9753E140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192781" y="535951"/>
            <a:ext cx="4695567" cy="553829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222222"/>
                </a:solidFill>
                <a:latin typeface="Roboto"/>
              </a:rPr>
              <a:t>	Приманки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с вакциной 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разбрасываются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на части территории Беларуси вдоль границ со странами Европейского Союза: 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Литвой, Латвией и 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Польшей. 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Площадь обработанной территории составляет около 56 тыс. км2. </a:t>
            </a:r>
          </a:p>
          <a:p>
            <a:pPr algn="just"/>
            <a:r>
              <a:rPr lang="ru-RU" dirty="0">
                <a:solidFill>
                  <a:srgbClr val="222222"/>
                </a:solidFill>
                <a:latin typeface="Roboto"/>
              </a:rPr>
              <a:t>	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В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соответствии с международными требованиями 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выброс осуществляется с использованием авиации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 и должен быть обеспечен автоматическим учётом общего количества приманок и GPS регистрацией места выброса каждой приманки.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2392" b="2875"/>
          <a:stretch/>
        </p:blipFill>
        <p:spPr>
          <a:xfrm>
            <a:off x="5272754" y="535951"/>
            <a:ext cx="6473229" cy="5742775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 rot="5874823">
            <a:off x="6428015" y="3979651"/>
            <a:ext cx="475623" cy="728617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7419910">
            <a:off x="7503052" y="2602482"/>
            <a:ext cx="475623" cy="728617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8300184">
            <a:off x="8520425" y="1243589"/>
            <a:ext cx="475623" cy="728617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E6C5F5E-A61F-480D-9F98-223CD105C5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4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B57F4346-C82A-43EB-8E94-1C80A399FF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04586B-C073-4D26-8E50-C58B278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863" y="6552573"/>
            <a:ext cx="2743200" cy="365125"/>
          </a:xfrm>
        </p:spPr>
        <p:txBody>
          <a:bodyPr/>
          <a:lstStyle/>
          <a:p>
            <a:fld id="{88E633B3-D880-4D9D-B1C0-9A9753E140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6041877" y="224352"/>
            <a:ext cx="6074814" cy="6552573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222222"/>
                </a:solidFill>
                <a:latin typeface="Roboto"/>
              </a:rPr>
              <a:t>	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Оральная вакцинация происходит следующим </a:t>
            </a:r>
            <a:r>
              <a:rPr lang="ru-RU" b="1" dirty="0" smtClean="0">
                <a:solidFill>
                  <a:srgbClr val="222222"/>
                </a:solidFill>
                <a:latin typeface="Roboto"/>
              </a:rPr>
              <a:t>образом: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222222"/>
                </a:solidFill>
                <a:latin typeface="Roboto"/>
              </a:rPr>
              <a:t>Животное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находит приманку и поедает её. </a:t>
            </a:r>
            <a:endParaRPr lang="ru-RU" dirty="0" smtClean="0">
              <a:solidFill>
                <a:srgbClr val="222222"/>
              </a:solidFill>
              <a:latin typeface="Roboto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222222"/>
                </a:solidFill>
                <a:latin typeface="Roboto"/>
              </a:rPr>
              <a:t>При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надкусывании и пережёвывании происходит нарушение целостности блистера и вирус попадает в ротовую полость, глотку и пищевод, возможно травмирование слизистой оболочки ротовой полости, что дополнительно способствует повышению эффективности вакцинации. </a:t>
            </a:r>
            <a:endParaRPr lang="ru-RU" dirty="0" smtClean="0">
              <a:solidFill>
                <a:srgbClr val="222222"/>
              </a:solidFill>
              <a:latin typeface="Roboto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222222"/>
                </a:solidFill>
                <a:latin typeface="Roboto"/>
              </a:rPr>
              <a:t>Из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разорванного блистера вакцина попадает </a:t>
            </a:r>
            <a:r>
              <a:rPr lang="ru-RU" dirty="0" smtClean="0">
                <a:solidFill>
                  <a:srgbClr val="222222"/>
                </a:solidFill>
                <a:latin typeface="Roboto"/>
              </a:rPr>
              <a:t>в организм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, где вирус репродуцируется, инициируя иммунный ответ. Таким образом вакцина вызывает выработку специфических антител против вируса бешенства. </a:t>
            </a:r>
            <a:endParaRPr lang="ru-RU" dirty="0" smtClean="0">
              <a:solidFill>
                <a:srgbClr val="222222"/>
              </a:solidFill>
              <a:latin typeface="Roboto"/>
            </a:endParaRPr>
          </a:p>
          <a:p>
            <a:pPr algn="just"/>
            <a:r>
              <a:rPr lang="ru-RU" dirty="0" smtClean="0">
                <a:solidFill>
                  <a:srgbClr val="222222"/>
                </a:solidFill>
                <a:latin typeface="Roboto"/>
              </a:rPr>
              <a:t>Иммунитет </a:t>
            </a:r>
            <a:r>
              <a:rPr lang="ru-RU" dirty="0">
                <a:solidFill>
                  <a:srgbClr val="222222"/>
                </a:solidFill>
                <a:latin typeface="Roboto"/>
              </a:rPr>
              <a:t>наступает через 21 день после вакцинации и сохраняется в течение года.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075" y="224352"/>
            <a:ext cx="4867274" cy="2752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075" y="3826297"/>
            <a:ext cx="4867274" cy="2809953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3128962" y="3153781"/>
            <a:ext cx="433388" cy="581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0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APvP_U6wbLLLu8QZdd9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APvP_U6wbLLLu8QZdd9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APvP_U6wbLLLu8QZdd9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APvP_U6wbLLLu8QZdd9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APvP_U6wbLLLu8QZdd9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APvP_U6wbLLLu8QZdd9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APvP_U6wbLLLu8QZdd9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APvP_U6wbLLLu8QZdd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147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Times New Roman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Александр Константинович Ляховский</cp:lastModifiedBy>
  <cp:revision>373</cp:revision>
  <dcterms:created xsi:type="dcterms:W3CDTF">2022-11-24T08:05:01Z</dcterms:created>
  <dcterms:modified xsi:type="dcterms:W3CDTF">2023-09-21T09:15:58Z</dcterms:modified>
</cp:coreProperties>
</file>