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charts/chart1.xml" ContentType="application/vnd.openxmlformats-officedocument.drawingml.chart+xml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 b="def" i="def"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405066"/>
          <c:h val="0.9875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DD0806"/>
            </a:solidFill>
            <a:ln w="3175" cap="flat">
              <a:noFill/>
              <a:prstDash val="solid"/>
              <a:round/>
            </a:ln>
            <a:effectLst/>
            <a:sp3d prstMaterial="matte"/>
          </c:spPr>
          <c:explosion val="25"/>
          <c:dPt>
            <c:idx val="0"/>
            <c:explosion val="25"/>
            <c:spPr>
              <a:solidFill>
                <a:srgbClr val="DD0806"/>
              </a:solidFill>
              <a:ln w="3175" cap="flat">
                <a:noFill/>
                <a:prstDash val="solid"/>
                <a:round/>
              </a:ln>
              <a:effectLst/>
              <a:sp3d prstMaterial="matte"/>
            </c:spPr>
          </c:dPt>
          <c:dPt>
            <c:idx val="1"/>
            <c:explosion val="25"/>
            <c:spPr>
              <a:solidFill>
                <a:srgbClr val="FCF305"/>
              </a:solidFill>
              <a:ln w="3175" cap="flat">
                <a:noFill/>
                <a:prstDash val="solid"/>
                <a:round/>
              </a:ln>
              <a:effectLst/>
              <a:sp3d prstMaterial="matte"/>
            </c:spPr>
          </c:dPt>
          <c:dPt>
            <c:idx val="2"/>
            <c:explosion val="25"/>
            <c:spPr>
              <a:solidFill>
                <a:srgbClr val="92D050"/>
              </a:solidFill>
              <a:ln w="3175" cap="flat">
                <a:noFill/>
                <a:prstDash val="solid"/>
                <a:round/>
              </a:ln>
              <a:effectLst/>
              <a:sp3d prstMaterial="matte"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1841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1841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1841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1841" u="none">
                    <a:solidFill>
                      <a:srgbClr val="FFFFFF"/>
                    </a:solidFill>
                    <a:latin typeface="Arial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1-кратно</c:v>
                </c:pt>
                <c:pt idx="1">
                  <c:v>2-кратно</c:v>
                </c:pt>
                <c:pt idx="2">
                  <c:v>3-кратно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32.000000</c:v>
                </c:pt>
                <c:pt idx="1">
                  <c:v>12.000000</c:v>
                </c:pt>
                <c:pt idx="2">
                  <c:v>6.000000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20396"/>
          <c:y val="0.270564"/>
          <c:w val="0.179604"/>
          <c:h val="0.2192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1" i="0" strike="noStrike" sz="1431" u="none">
              <a:solidFill>
                <a:srgbClr val="FFFFFF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5682"/>
          <c:y val="0.0607781"/>
          <c:w val="0.869966"/>
          <c:h val="0.74605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/>
            </c:strRef>
          </c:tx>
          <c:spPr>
            <a:noFill/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none"/>
            <c:size val="2"/>
            <c:spPr>
              <a:noFill/>
              <a:ln w="12700" cap="flat">
                <a:solidFill>
                  <a:srgbClr val="000080"/>
                </a:solidFill>
                <a:prstDash val="solid"/>
                <a:round/>
              </a:ln>
              <a:effectLst/>
            </c:spPr>
          </c:marker>
          <c:dLbls>
            <c:numFmt formatCode="0.#" sourceLinked="0"/>
            <c:txPr>
              <a:bodyPr/>
              <a:lstStyle/>
              <a:p>
                <a:pPr>
                  <a:defRPr b="0" i="0" strike="noStrike" sz="1312" u="none">
                    <a:solidFill>
                      <a:srgbClr val="000000"/>
                    </a:solidFill>
                    <a:latin typeface="Arial Cyr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3.450000</c:v>
                </c:pt>
                <c:pt idx="1">
                  <c:v>3.000000</c:v>
                </c:pt>
                <c:pt idx="2">
                  <c:v>2.300000</c:v>
                </c:pt>
                <c:pt idx="3">
                  <c:v>1.500000</c:v>
                </c:pt>
                <c:pt idx="4">
                  <c:v>0.800000</c:v>
                </c:pt>
                <c:pt idx="5">
                  <c:v>0.400000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/>
            </c:strRef>
          </c:tx>
          <c:spPr>
            <a:noFill/>
            <a:ln w="12700" cap="flat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  <c:size val="2"/>
            <c:spPr>
              <a:noFill/>
              <a:ln w="12700" cap="flat">
                <a:solidFill>
                  <a:srgbClr val="FF00FF"/>
                </a:solidFill>
                <a:prstDash val="solid"/>
                <a:round/>
              </a:ln>
              <a:effectLst/>
            </c:spPr>
          </c:marker>
          <c:dLbls>
            <c:numFmt formatCode="0.#" sourceLinked="0"/>
            <c:txPr>
              <a:bodyPr/>
              <a:lstStyle/>
              <a:p>
                <a:pPr>
                  <a:defRPr b="0" i="0" strike="noStrike" sz="1312" u="none">
                    <a:solidFill>
                      <a:srgbClr val="000000"/>
                    </a:solidFill>
                    <a:latin typeface="Arial Cyr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strCache>
            </c:strRef>
          </c:cat>
          <c:val>
            <c:numRef>
              <c:f>Sheet1!$B$3:$G$3</c:f>
              <c:numCache>
                <c:ptCount val="6"/>
                <c:pt idx="0">
                  <c:v>0.500000</c:v>
                </c:pt>
                <c:pt idx="1">
                  <c:v>0.500000</c:v>
                </c:pt>
                <c:pt idx="2">
                  <c:v>0.500000</c:v>
                </c:pt>
                <c:pt idx="3">
                  <c:v>0.500000</c:v>
                </c:pt>
                <c:pt idx="4">
                  <c:v>0.500000</c:v>
                </c:pt>
                <c:pt idx="5">
                  <c:v>0.500000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i="0" strike="noStrike" sz="1312" u="none">
                    <a:solidFill>
                      <a:srgbClr val="000000"/>
                    </a:solidFill>
                    <a:latin typeface="Arial Cyr"/>
                  </a:defRPr>
                </a:pPr>
                <a:r>
                  <a:rPr b="0" i="0" strike="noStrike" sz="1312" u="none">
                    <a:solidFill>
                      <a:srgbClr val="000000"/>
                    </a:solidFill>
                    <a:latin typeface="Arial Cyr"/>
                  </a:rPr>
                  <a:t>Месяцы после вакцинации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12" u="none">
                <a:solidFill>
                  <a:srgbClr val="000000"/>
                </a:solidFill>
                <a:latin typeface="Arial Cy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0" i="0" strike="noStrike" sz="1312" u="none">
                    <a:solidFill>
                      <a:srgbClr val="000000"/>
                    </a:solidFill>
                    <a:latin typeface="Arial Cyr"/>
                  </a:defRPr>
                </a:pPr>
                <a:r>
                  <a:rPr b="0" i="0" strike="noStrike" sz="1312" u="none">
                    <a:solidFill>
                      <a:srgbClr val="000000"/>
                    </a:solidFill>
                    <a:latin typeface="Arial Cyr"/>
                  </a:rPr>
                  <a:t>Средний геометрический титр антител в IU\мл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12" u="none">
                <a:solidFill>
                  <a:srgbClr val="000000"/>
                </a:solidFill>
                <a:latin typeface="Arial Cyr"/>
              </a:defRPr>
            </a:pPr>
          </a:p>
        </c:txPr>
        <c:crossAx val="2094734552"/>
        <c:crosses val="autoZero"/>
        <c:crossBetween val="midCat"/>
        <c:majorUnit val="1"/>
        <c:minorUnit val="0.5"/>
      </c:valAx>
      <c:spPr>
        <a:solidFill>
          <a:srgbClr val="CC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216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2160" u="none">
                <a:solidFill>
                  <a:srgbClr val="000000"/>
                </a:solidFill>
                <a:latin typeface="Calibri"/>
              </a:rPr>
              <a:t> собаки</a:t>
            </a:r>
          </a:p>
        </c:rich>
      </c:tx>
      <c:layout>
        <c:manualLayout>
          <c:xMode val="edge"/>
          <c:yMode val="edge"/>
          <c:x val="0.113987"/>
          <c:y val="0"/>
          <c:w val="0.178723"/>
          <c:h val="0.0105823"/>
        </c:manualLayout>
      </c:layout>
      <c:overlay val="1"/>
      <c:spPr>
        <a:noFill/>
        <a:effectLst/>
      </c:spPr>
    </c:title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105823"/>
          <c:w val="0.406697"/>
          <c:h val="0.78552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антирабических антител у собак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  <a:sp3d prstMaterial="matte"/>
          </c:spPr>
          <c:explosion val="0"/>
          <c:dPt>
            <c:idx val="0"/>
            <c:explosion val="0"/>
            <c:spPr>
              <a:solidFill>
                <a:srgbClr val="4F81BD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0"/>
            <c:spPr>
              <a:solidFill>
                <a:srgbClr val="C0504D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титр  &lt;  0,5 МЕ\мл</c:v>
                </c:pt>
                <c:pt idx="1">
                  <c:v>титр   ≥      0,5 МЕ\мл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7.400000</c:v>
                </c:pt>
                <c:pt idx="1">
                  <c:v>92.600000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94805"/>
          <c:y val="0.784985"/>
          <c:w val="0.505195"/>
          <c:h val="0.21501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2160" u="none">
                <a:solidFill>
                  <a:srgbClr val="000000"/>
                </a:solidFill>
                <a:latin typeface="Calibri"/>
              </a:defRPr>
            </a:pPr>
            <a:r>
              <a:rPr b="1" i="0" strike="noStrike" sz="2160" u="none">
                <a:solidFill>
                  <a:srgbClr val="000000"/>
                </a:solidFill>
                <a:latin typeface="Calibri"/>
              </a:rPr>
              <a:t> кошки</a:t>
            </a:r>
          </a:p>
        </c:rich>
      </c:tx>
      <c:layout>
        <c:manualLayout>
          <c:xMode val="edge"/>
          <c:yMode val="edge"/>
          <c:x val="0.288195"/>
          <c:y val="0"/>
          <c:w val="0.42361"/>
          <c:h val="0.0143805"/>
        </c:manualLayout>
      </c:layout>
      <c:overlay val="1"/>
      <c:spPr>
        <a:noFill/>
        <a:effectLst/>
      </c:spPr>
    </c:title>
    <c:autoTitleDeleted val="1"/>
    <c:view3D>
      <c:rotX val="50"/>
      <c:hPercent val="50"/>
      <c:rotY val="0"/>
      <c:depthPercent val="10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143805"/>
          <c:w val="0.99"/>
          <c:h val="0.973119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антирабических антител у собак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  <a:sp3d prstMaterial="matte"/>
          </c:spPr>
          <c:explosion val="0"/>
          <c:dPt>
            <c:idx val="0"/>
            <c:explosion val="0"/>
            <c:spPr>
              <a:solidFill>
                <a:srgbClr val="4F81BD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explosion val="0"/>
            <c:spPr>
              <a:solidFill>
                <a:srgbClr val="C0504D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титр  &lt;  0,5 МЕ\мл</c:v>
                </c:pt>
                <c:pt idx="1">
                  <c:v>титр   ≥      0,5 МЕ\мл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1.900000</c:v>
                </c:pt>
                <c:pt idx="1">
                  <c:v>98.100000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65562"/>
            <a:ext cx="9144000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Прямоугольник"/>
          <p:cNvSpPr/>
          <p:nvPr/>
        </p:nvSpPr>
        <p:spPr>
          <a:xfrm>
            <a:off x="-1" y="2652712"/>
            <a:ext cx="9144002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5000">
                <a:srgbClr val="B4DCFA">
                  <a:alpha val="0"/>
                </a:srgbClr>
              </a:gs>
              <a:gs pos="44999">
                <a:srgbClr val="FFFFFF">
                  <a:alpha val="0"/>
                </a:srgbClr>
              </a:gs>
              <a:gs pos="55000">
                <a:srgbClr val="B4DCFA">
                  <a:alpha val="0"/>
                </a:srgbClr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603375"/>
            <a:ext cx="9144000" cy="510222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65562"/>
            <a:ext cx="9144000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Прямоугольник"/>
          <p:cNvSpPr/>
          <p:nvPr/>
        </p:nvSpPr>
        <p:spPr>
          <a:xfrm>
            <a:off x="-1" y="2652712"/>
            <a:ext cx="9144002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5000">
                <a:srgbClr val="B4DCFA">
                  <a:alpha val="0"/>
                </a:srgbClr>
              </a:gs>
              <a:gs pos="44999">
                <a:srgbClr val="FFFFFF">
                  <a:alpha val="0"/>
                </a:srgbClr>
              </a:gs>
              <a:gs pos="55000">
                <a:srgbClr val="B4DCFA">
                  <a:alpha val="0"/>
                </a:srgbClr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603375"/>
            <a:ext cx="9144000" cy="510222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Текст заголовка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8" name="Уровень текста 1…"/>
          <p:cNvSpPr txBox="1"/>
          <p:nvPr>
            <p:ph type="body" sz="half" idx="1"/>
          </p:nvPr>
        </p:nvSpPr>
        <p:spPr>
          <a:xfrm>
            <a:off x="1143000" y="731837"/>
            <a:ext cx="6400800" cy="3475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65562"/>
            <a:ext cx="9144000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86556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Прямоугольник"/>
          <p:cNvSpPr/>
          <p:nvPr/>
        </p:nvSpPr>
        <p:spPr>
          <a:xfrm>
            <a:off x="-1" y="2652712"/>
            <a:ext cx="9144002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5000">
                <a:srgbClr val="B4DCFA">
                  <a:alpha val="0"/>
                </a:srgbClr>
              </a:gs>
              <a:gs pos="44999">
                <a:srgbClr val="FFFFFF">
                  <a:alpha val="0"/>
                </a:srgbClr>
              </a:gs>
              <a:gs pos="55000">
                <a:srgbClr val="B4DCFA">
                  <a:alpha val="0"/>
                </a:srgbClr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603375"/>
            <a:ext cx="9144000" cy="51022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Текст заголовка"/>
          <p:cNvSpPr txBox="1"/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1" name="Уровень текста 1…"/>
          <p:cNvSpPr txBox="1"/>
          <p:nvPr>
            <p:ph type="body" sz="half" idx="1"/>
          </p:nvPr>
        </p:nvSpPr>
        <p:spPr>
          <a:xfrm>
            <a:off x="1143000" y="731837"/>
            <a:ext cx="6400800" cy="3475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108575"/>
            <a:ext cx="9144000" cy="174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51085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"/>
          <p:cNvSpPr/>
          <p:nvPr/>
        </p:nvSpPr>
        <p:spPr>
          <a:xfrm>
            <a:off x="-1" y="3768724"/>
            <a:ext cx="9144002" cy="228600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5000">
                <a:srgbClr val="B4DCFA">
                  <a:alpha val="0"/>
                </a:srgbClr>
              </a:gs>
              <a:gs pos="44999">
                <a:srgbClr val="FFFFFF">
                  <a:alpha val="0"/>
                </a:srgbClr>
              </a:gs>
              <a:gs pos="55000">
                <a:srgbClr val="B4DCFA">
                  <a:alpha val="0"/>
                </a:srgbClr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603375"/>
            <a:ext cx="9144000" cy="510222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заголовка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Текст заголовка</a:t>
            </a:r>
          </a:p>
        </p:txBody>
      </p:sp>
      <p:sp>
        <p:nvSpPr>
          <p:cNvPr id="7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/>
          <p:nvPr>
            <p:ph type="sldNum" sz="quarter" idx="2"/>
          </p:nvPr>
        </p:nvSpPr>
        <p:spPr>
          <a:xfrm>
            <a:off x="4583033" y="6220142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200">
                <a:solidFill>
                  <a:srgbClr val="7F7F7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</p:sldLayoutIdLst>
  <p:transition xmlns:p14="http://schemas.microsoft.com/office/powerpoint/2010/main" spd="med" advClick="1"/>
  <p:txStyles>
    <p:titleStyle>
      <a:lvl1pPr marL="3190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*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3190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3190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3190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3190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7762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12334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16906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2147887" marR="0" indent="-31908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"/>
        <a:tabLst/>
        <a:defRPr b="1" baseline="0" cap="none" i="0" spc="0" strike="noStrike" sz="4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marR="0" indent="-18256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565943" marR="0" indent="-20081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862894" marR="0" indent="-223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165423" marR="0" indent="-25102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1493383" marR="0" indent="-28688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1950584" marR="0" indent="-286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2407784" marR="0" indent="-286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2864984" marR="0" indent="-286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3322184" marR="0" indent="-286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"/>
        <a:tabLst/>
        <a:defRPr b="0" baseline="0" cap="none" i="0" spc="0" strike="noStrike" sz="2200" u="none"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sa.ho.com.ua/images/Cat.jpg" TargetMode="External"/><Relationship Id="rId3" Type="http://schemas.openxmlformats.org/officeDocument/2006/relationships/image" Target="../media/image25.jpeg"/><Relationship Id="rId4" Type="http://schemas.openxmlformats.org/officeDocument/2006/relationships/image" Target="../media/image5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c.europa.eu/food/animal/liveanimals/pets/approval_en.htm" TargetMode="External"/><Relationship Id="rId3" Type="http://schemas.openxmlformats.org/officeDocument/2006/relationships/hyperlink" Target="mailto:info@dpri.ru" TargetMode="External"/><Relationship Id="rId4" Type="http://schemas.openxmlformats.org/officeDocument/2006/relationships/hyperlink" Target="mailto:mkohnovich@rambler.ru" TargetMode="External"/><Relationship Id="rId5" Type="http://schemas.openxmlformats.org/officeDocument/2006/relationships/image" Target="../media/image5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chart" Target="../charts/chart1.xml"/><Relationship Id="rId4" Type="http://schemas.openxmlformats.org/officeDocument/2006/relationships/image" Target="../media/image5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hyperlink" Target="http://www.zookormushka.ru/upload/iblock/b50/120111025901590aa2.jpg" TargetMode="External"/><Relationship Id="rId6" Type="http://schemas.openxmlformats.org/officeDocument/2006/relationships/image" Target="../media/image37.jpeg"/><Relationship Id="rId7" Type="http://schemas.openxmlformats.org/officeDocument/2006/relationships/hyperlink" Target="http://copypast.ru/uploads/posts/1233070668_cagj8q7cjydg1gnbdb01abbbbdcccbbndg.jpg" TargetMode="External"/><Relationship Id="rId8" Type="http://schemas.openxmlformats.org/officeDocument/2006/relationships/image" Target="../media/image3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hyperlink" Target="http://www.ksa.ho.com.ua/images/Cat.jpg" TargetMode="External"/><Relationship Id="rId5" Type="http://schemas.openxmlformats.org/officeDocument/2006/relationships/image" Target="../media/image3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chart" Target="../charts/char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6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1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40.jpeg"/><Relationship Id="rId4" Type="http://schemas.openxmlformats.org/officeDocument/2006/relationships/image" Target="../media/image6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41.jpeg"/><Relationship Id="rId4" Type="http://schemas.openxmlformats.org/officeDocument/2006/relationships/hyperlink" Target="mailto:info@dpri.ru" TargetMode="External"/><Relationship Id="rId5" Type="http://schemas.openxmlformats.org/officeDocument/2006/relationships/hyperlink" Target="http://www.dpri.ru/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5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7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3" Type="http://schemas.openxmlformats.org/officeDocument/2006/relationships/image" Target="../media/image61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4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\\DB-SRV\Documents\Reklama\CDP\prezentatsia\ano_nii_prezent-3.jpg" descr="\\DB-SRV\Documents\Reklama\CDP\prezentatsia\ano_nii_prezent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г.Санкт-Петербург 2023 ."/>
          <p:cNvSpPr txBox="1"/>
          <p:nvPr/>
        </p:nvSpPr>
        <p:spPr>
          <a:xfrm>
            <a:off x="1161732" y="6170136"/>
            <a:ext cx="7580949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2F3E78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i="1"/>
            </a:lvl1pPr>
          </a:lstStyle>
          <a:p>
            <a:pPr/>
            <a:r>
              <a:t>г.Санкт-Петербург 2023 .</a:t>
            </a:r>
          </a:p>
        </p:txBody>
      </p:sp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337" y="3430587"/>
            <a:ext cx="3995738" cy="249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_bor-ba-s-beshenstvom" descr="_bor-ba-s-beshenstvo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5600" y="3476625"/>
            <a:ext cx="3708400" cy="240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Контроль напряженности иммунитета  у животных, вакцинированных против бешенства.…"/>
          <p:cNvSpPr txBox="1"/>
          <p:nvPr/>
        </p:nvSpPr>
        <p:spPr>
          <a:xfrm>
            <a:off x="441007" y="1844675"/>
            <a:ext cx="8188961" cy="169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</a:p>
          <a:p>
            <a:pPr>
              <a:defRPr b="1" i="1"/>
            </a:pPr>
            <a:r>
              <a:t>Контроль напряженности иммунитета  у животных, вакцинированных против бешенства.</a:t>
            </a:r>
          </a:p>
          <a:p>
            <a:pPr>
              <a:defRPr b="1" i="1"/>
            </a:pPr>
          </a:p>
          <a:p>
            <a:pPr>
              <a:defRPr b="1">
                <a:solidFill>
                  <a:srgbClr val="00B05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                                                        К.б.н.  Лосич Милана Анатольевна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Основные методы контроля бешенства в РФ:…"/>
          <p:cNvSpPr txBox="1"/>
          <p:nvPr/>
        </p:nvSpPr>
        <p:spPr>
          <a:xfrm>
            <a:off x="45719" y="0"/>
            <a:ext cx="9052562" cy="727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900"/>
              </a:spcBef>
              <a:defRPr b="1" sz="1600" u="sng">
                <a:solidFill>
                  <a:srgbClr val="2127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Основные методы контроля бешенства в РФ:</a:t>
            </a:r>
          </a:p>
          <a:p>
            <a:pPr>
              <a:spcBef>
                <a:spcPts val="900"/>
              </a:spcBef>
              <a:buSzPct val="100000"/>
              <a:buChar char="•"/>
              <a:defRPr b="1" sz="1600">
                <a:solidFill>
                  <a:srgbClr val="FF99FF"/>
                </a:solidFill>
              </a:defRPr>
            </a:pPr>
            <a:r>
              <a:t> </a:t>
            </a:r>
            <a:r>
              <a:rPr>
                <a:solidFill>
                  <a:srgbClr val="212745"/>
                </a:solidFill>
              </a:rPr>
              <a:t>Оральная вакцинация диких плотоядных.</a:t>
            </a:r>
            <a:endParaRPr>
              <a:solidFill>
                <a:srgbClr val="212745"/>
              </a:solidFill>
            </a:endParaRPr>
          </a:p>
          <a:p>
            <a:pPr>
              <a:spcBef>
                <a:spcPts val="900"/>
              </a:spcBef>
              <a:buSzPct val="100000"/>
              <a:buChar char="•"/>
              <a:defRPr b="1" sz="1600">
                <a:solidFill>
                  <a:srgbClr val="212745"/>
                </a:solidFill>
              </a:defRPr>
            </a:pPr>
            <a:r>
              <a:t>Повсеместная вакцинация домашних животных.</a:t>
            </a:r>
          </a:p>
          <a:p>
            <a:pPr>
              <a:spcBef>
                <a:spcPts val="900"/>
              </a:spcBef>
              <a:buSzPct val="100000"/>
              <a:buChar char="•"/>
              <a:defRPr b="1" sz="1600">
                <a:solidFill>
                  <a:srgbClr val="212745"/>
                </a:solidFill>
              </a:defRPr>
            </a:pPr>
            <a:r>
              <a:t> Комплекс лабораторных диагностических методов, рекомендованных</a:t>
            </a:r>
            <a:r>
              <a:t> </a:t>
            </a:r>
            <a:r>
              <a:t>ВОЗЖ</a:t>
            </a:r>
            <a:r>
              <a:t> </a:t>
            </a:r>
            <a:r>
              <a:t>(МЭБ):</a:t>
            </a:r>
            <a:r>
              <a:t> </a:t>
            </a:r>
          </a:p>
          <a:p>
            <a:pPr lvl="1" marL="457200" indent="0">
              <a:spcBef>
                <a:spcPts val="1000"/>
              </a:spcBef>
              <a:buSzPct val="100000"/>
              <a:buChar char="✦"/>
              <a:defRPr sz="16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pPr>
            <a:r>
              <a:t> 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Выявление антигена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: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РИФ мазков- отпечатков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-  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«золотой стандарт»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 -FAT 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(Fluorescent antibody test)</a:t>
            </a:r>
            <a:r>
              <a:rPr sz="18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endParaRPr>
              <a:solidFill>
                <a:schemeClr val="accent1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457200" indent="0">
              <a:spcBef>
                <a:spcPts val="1000"/>
              </a:spcBef>
              <a:buSzPct val="100000"/>
              <a:buChar char="✦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Выделение вируса в культуре клеток</a:t>
            </a:r>
            <a:r>
              <a:t> -</a:t>
            </a:r>
            <a:r>
              <a:t> </a:t>
            </a:r>
            <a:r>
              <a:t>(RTCIT) </a:t>
            </a:r>
          </a:p>
          <a:p>
            <a:pPr lvl="1" marL="457200" indent="0">
              <a:spcBef>
                <a:spcPts val="1000"/>
              </a:spcBef>
              <a:buSzPct val="100000"/>
              <a:buChar char="✦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Биопроба на мышах </a:t>
            </a:r>
            <a:r>
              <a:t> (MIT)</a:t>
            </a:r>
          </a:p>
          <a:p>
            <a:pPr lvl="1" marL="457200" indent="0">
              <a:spcBef>
                <a:spcPts val="1000"/>
              </a:spcBef>
              <a:buSzPct val="100000"/>
              <a:buChar char="✦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Детекция вирусного генома-  ПЦР (</a:t>
            </a:r>
            <a:r>
              <a:t>PCR</a:t>
            </a:r>
            <a:r>
              <a:t>) и секвенирование</a:t>
            </a:r>
          </a:p>
          <a:p>
            <a:pPr lvl="1" marL="457200" indent="0">
              <a:spcBef>
                <a:spcPts val="1000"/>
              </a:spcBef>
              <a:buSzPct val="100000"/>
              <a:buChar char="✦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Серологические методы выявления антител:</a:t>
            </a:r>
          </a:p>
          <a:p>
            <a:pPr lvl="2" marL="914400" indent="0">
              <a:spcBef>
                <a:spcPts val="1000"/>
              </a:spcBef>
              <a:buSzPct val="100000"/>
              <a:buChar char="❑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RFFIT</a:t>
            </a:r>
            <a:r>
              <a:rPr b="1" sz="1600">
                <a:solidFill>
                  <a:srgbClr val="000000"/>
                </a:solidFill>
              </a:rPr>
              <a:t>(</a:t>
            </a:r>
            <a:r>
              <a:rPr b="1" sz="1600">
                <a:solidFill>
                  <a:srgbClr val="000000"/>
                </a:solidFill>
              </a:rPr>
              <a:t>Rapid Fluorescent Focus Inhibition test</a:t>
            </a:r>
            <a:r>
              <a:rPr sz="1600">
                <a:solidFill>
                  <a:srgbClr val="000000"/>
                </a:solidFill>
              </a:rPr>
              <a:t>)</a:t>
            </a:r>
            <a:r>
              <a:rPr sz="1600">
                <a:solidFill>
                  <a:srgbClr val="000000"/>
                </a:solidFill>
              </a:rPr>
              <a:t> - тест быстрого торможения фокуса флюоресценции.</a:t>
            </a:r>
            <a:endParaRPr sz="1600"/>
          </a:p>
          <a:p>
            <a:pPr lvl="2" marL="914400" indent="0">
              <a:spcBef>
                <a:spcPts val="1000"/>
              </a:spcBef>
              <a:buSzPct val="100000"/>
              <a:buChar char="❑"/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FAVN </a:t>
            </a:r>
            <a:r>
              <a:rPr b="1" sz="1600">
                <a:solidFill>
                  <a:srgbClr val="000000"/>
                </a:solidFill>
              </a:rPr>
              <a:t>(Fluorescent Antibody Virus Neutralisation test</a:t>
            </a:r>
            <a:r>
              <a:rPr sz="1600">
                <a:solidFill>
                  <a:srgbClr val="000000"/>
                </a:solidFill>
              </a:rPr>
              <a:t>)</a:t>
            </a:r>
            <a:r>
              <a:rPr sz="1600">
                <a:solidFill>
                  <a:srgbClr val="000000"/>
                </a:solidFill>
              </a:rPr>
              <a:t> -  флюоресцентный вируснейтрализующий тест (реакция нейтрализации вируса). Позволяет количественно определить  уровень антирабических антител в МЕ/мл.</a:t>
            </a:r>
            <a:endParaRPr sz="1600"/>
          </a:p>
          <a:p>
            <a:pPr>
              <a:defRPr sz="1600"/>
            </a:pPr>
          </a:p>
          <a:p>
            <a:pPr>
              <a:defRPr sz="1600"/>
            </a:pPr>
            <a:r>
              <a:t>Оба метода предписаны и рекомендованы Всемирной организацией здравоохранения (ВОЗ), а также Всемирной организацией по охране здоровья животных ( МЭБ или </a:t>
            </a:r>
            <a:r>
              <a:t>OIE</a:t>
            </a:r>
            <a:r>
              <a:t> </a:t>
            </a:r>
            <a:r>
              <a:t>)</a:t>
            </a:r>
            <a:r>
              <a:t>.</a:t>
            </a:r>
          </a:p>
          <a:p>
            <a:pPr>
              <a:defRPr sz="1600"/>
            </a:pPr>
          </a:p>
          <a:p>
            <a:pPr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*</a:t>
            </a:r>
            <a:r>
              <a:rPr>
                <a:solidFill>
                  <a:srgbClr val="212745"/>
                </a:solidFill>
              </a:rPr>
              <a:t>М</a:t>
            </a:r>
            <a:r>
              <a:rPr b="1">
                <a:solidFill>
                  <a:srgbClr val="212745"/>
                </a:solidFill>
              </a:rPr>
              <a:t>етод </a:t>
            </a:r>
            <a:r>
              <a:rPr b="1">
                <a:solidFill>
                  <a:srgbClr val="212745"/>
                </a:solidFill>
              </a:rPr>
              <a:t>ELISA</a:t>
            </a:r>
            <a:r>
              <a:rPr b="1">
                <a:solidFill>
                  <a:srgbClr val="212745"/>
                </a:solidFill>
              </a:rPr>
              <a:t> – для определения антител после кампании по оральной вакцинации).</a:t>
            </a:r>
            <a:endParaRPr b="1">
              <a:solidFill>
                <a:srgbClr val="212745"/>
              </a:solidFill>
            </a:endParaRPr>
          </a:p>
          <a:p>
            <a:pPr>
              <a:defRPr>
                <a:solidFill>
                  <a:srgbClr val="2127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Оценка напряженности антирабического иммунитета у  животных осуществляется путем количественного определения уровня вируснейтрализующих антител у вакцинированных животных.…"/>
          <p:cNvSpPr txBox="1"/>
          <p:nvPr>
            <p:ph type="body" sz="half" idx="4294967295"/>
          </p:nvPr>
        </p:nvSpPr>
        <p:spPr>
          <a:xfrm>
            <a:off x="250825" y="981075"/>
            <a:ext cx="8686800" cy="2879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82562" indent="-136525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 </a:t>
            </a:r>
            <a:r>
              <a:rPr b="1" sz="2400">
                <a:latin typeface="+mn-lt"/>
                <a:ea typeface="+mn-ea"/>
                <a:cs typeface="+mn-cs"/>
                <a:sym typeface="Calibri"/>
              </a:rPr>
              <a:t>Оценка напряженности антирабического иммунитета у  животных осуществляется путем количественного определения уровня вируснейтрализующих антител у вакцинированных животных.</a:t>
            </a:r>
            <a:endParaRPr b="1" sz="2400">
              <a:latin typeface="+mn-lt"/>
              <a:ea typeface="+mn-ea"/>
              <a:cs typeface="+mn-cs"/>
              <a:sym typeface="Calibri"/>
            </a:endParaRPr>
          </a:p>
          <a:p>
            <a:pPr marL="182562" indent="-136525">
              <a:lnSpc>
                <a:spcPct val="90000"/>
              </a:lnSpc>
              <a:spcBef>
                <a:spcPts val="400"/>
              </a:spcBef>
              <a:buSzTx/>
              <a:buNone/>
              <a:defRPr b="1" sz="24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182562" indent="-136525">
              <a:lnSpc>
                <a:spcPct val="90000"/>
              </a:lnSpc>
              <a:buSzTx/>
              <a:buNone/>
              <a:defRPr b="1" sz="2400">
                <a:solidFill>
                  <a:srgbClr val="FF669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Протективный уровень антирабических вируснейтрализующих антител в сыворотке крови млекопитающих ≥ 0,50 МЕ/мл</a:t>
            </a:r>
          </a:p>
        </p:txBody>
      </p:sp>
      <p:pic>
        <p:nvPicPr>
          <p:cNvPr id="420" name="Картинка 145 из 1922" descr="Картинка 145 из 192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4797425"/>
            <a:ext cx="2951163" cy="187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raccoon dog.bmp" descr="raccoon dog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175" y="4651375"/>
            <a:ext cx="2663825" cy="2047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LIST OF RABIES TESTING AUTHORISED LABORATORIES: http://ec.europa.eu/food/animal/liveanimals/pets/approval_en.htm…"/>
          <p:cNvSpPr/>
          <p:nvPr/>
        </p:nvSpPr>
        <p:spPr>
          <a:xfrm>
            <a:off x="1116012" y="2653920"/>
            <a:ext cx="6659563" cy="38202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FF33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LIST OF RABIES TESTING AUTHORISED LABORATORIES: </a:t>
            </a:r>
            <a:r>
              <a:rPr sz="2800"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2" invalidUrl="" action="" tgtFrame="" tooltip="" history="1" highlightClick="0" endSnd="0"/>
              </a:rPr>
              <a:t>http://ec.europa.eu/food/animal/liveanimals/pets/approval_en.htm</a:t>
            </a:r>
            <a:endParaRPr sz="2800"/>
          </a:p>
          <a:p>
            <a:pPr algn="ctr">
              <a:lnSpc>
                <a:spcPct val="90000"/>
              </a:lnSpc>
              <a:spcBef>
                <a:spcPts val="400"/>
              </a:spcBef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Diagnostic and Prevention research Institute for Human and Animal diseases (DPRI) </a:t>
            </a:r>
          </a:p>
          <a:p>
            <a:pPr algn="ctr">
              <a:spcBef>
                <a:spcPts val="1000"/>
              </a:spcBef>
              <a:defRPr b="1">
                <a:solidFill>
                  <a:srgbClr val="CC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Tel/Fax: 007</a:t>
            </a:r>
            <a:r>
              <a:t> </a:t>
            </a:r>
            <a:r>
              <a:t>(495)</a:t>
            </a:r>
            <a:r>
              <a:t> </a:t>
            </a:r>
            <a:r>
              <a:t>726-54-71 </a:t>
            </a:r>
            <a:r>
              <a:rPr sz="1600"/>
              <a:t>; </a:t>
            </a:r>
            <a:r>
              <a:rPr sz="1600">
                <a:latin typeface="Trebuchet MS"/>
                <a:ea typeface="Trebuchet MS"/>
                <a:cs typeface="Trebuchet MS"/>
                <a:sym typeface="Trebuchet MS"/>
              </a:rPr>
              <a:t>007</a:t>
            </a:r>
            <a:r>
              <a:rPr sz="1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1600">
                <a:latin typeface="Trebuchet MS"/>
                <a:ea typeface="Trebuchet MS"/>
                <a:cs typeface="Trebuchet MS"/>
                <a:sym typeface="Trebuchet MS"/>
              </a:rPr>
              <a:t>(495)</a:t>
            </a:r>
            <a:r>
              <a:rPr sz="1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1600">
                <a:latin typeface="Trebuchet MS"/>
                <a:ea typeface="Trebuchet MS"/>
                <a:cs typeface="Trebuchet MS"/>
                <a:sym typeface="Trebuchet MS"/>
              </a:rPr>
              <a:t>726-54-70</a:t>
            </a:r>
            <a:endParaRPr sz="1600"/>
          </a:p>
          <a:p>
            <a:pPr algn="ctr">
              <a:spcBef>
                <a:spcPts val="1000"/>
              </a:spcBef>
              <a:defRPr b="1">
                <a:solidFill>
                  <a:srgbClr val="CC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Date of approval: </a:t>
            </a:r>
            <a:br/>
            <a:r>
              <a:t>30/01/2006 </a:t>
            </a:r>
          </a:p>
          <a:p>
            <a:pPr algn="ctr">
              <a:spcBef>
                <a:spcPts val="1000"/>
              </a:spcBef>
              <a:defRPr b="1">
                <a:solidFill>
                  <a:srgbClr val="CC66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123098</a:t>
            </a:r>
            <a:r>
              <a:t>,</a:t>
            </a:r>
            <a:r>
              <a:t> Moscow</a:t>
            </a:r>
            <a:r>
              <a:t>, </a:t>
            </a:r>
            <a:r>
              <a:t>Gamalei str. 16 bld. </a:t>
            </a:r>
            <a:r>
              <a:t>2 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3" invalidUrl="" action="" tgtFrame="" tooltip="" history="1" highlightClick="0" endSnd="0"/>
              </a:rPr>
              <a:t>info@dpri.ru</a:t>
            </a:r>
            <a:r>
              <a:t> ; 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4" invalidUrl="" action="" tgtFrame="" tooltip="" history="1" highlightClick="0" endSnd="0"/>
              </a:rPr>
              <a:t>mkohnovich@rambler.ru</a:t>
            </a:r>
          </a:p>
        </p:txBody>
      </p:sp>
      <p:pic>
        <p:nvPicPr>
          <p:cNvPr id="42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83515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Лаборатория АНО НИИ ДПБ является аккредитованной OIE Nancy Laboratory for Rabies and Wildlife ANSES (France) на проведение серологических исследований и имеет право выдавать Международные антирабические сертификаты."/>
          <p:cNvSpPr txBox="1"/>
          <p:nvPr/>
        </p:nvSpPr>
        <p:spPr>
          <a:xfrm>
            <a:off x="46037" y="754359"/>
            <a:ext cx="8297864" cy="149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>
              <a:defRPr sz="2400">
                <a:solidFill>
                  <a:srgbClr val="2127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Лаборатория АНО НИИ ДПБ является аккредитованной </a:t>
            </a:r>
            <a:r>
              <a:rPr b="1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OIE Nancy Laboratory for Rabies and Wildlife ANSES (France)</a:t>
            </a:r>
            <a:r>
              <a:t> на проведение серологических исследований и имеет право выдавать Международные антирабические сертификаты.</a:t>
            </a:r>
            <a:r>
              <a:rPr b="1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\\DB-SRV\Documents\Reklama\CDP\prezentatsia\ano_nii_prezent-2.jpg" descr="\\DB-SRV\Documents\Reklama\CDP\prezentatsia\ano_nii_prezent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44000" cy="688498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Антитела и антирабический иммунитет"/>
          <p:cNvSpPr txBox="1"/>
          <p:nvPr/>
        </p:nvSpPr>
        <p:spPr>
          <a:xfrm>
            <a:off x="296544" y="307746"/>
            <a:ext cx="5236212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b="1" sz="20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Антитела и антирабический иммунитет</a:t>
            </a:r>
          </a:p>
        </p:txBody>
      </p:sp>
      <p:sp>
        <p:nvSpPr>
          <p:cNvPr id="429" name="Оценка напряженности антирабического иммунитета у собак и кошек в Российской Федерации"/>
          <p:cNvSpPr txBox="1"/>
          <p:nvPr/>
        </p:nvSpPr>
        <p:spPr>
          <a:xfrm>
            <a:off x="296862" y="1316334"/>
            <a:ext cx="8477251" cy="76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>
              <a:defRPr sz="2400">
                <a:solidFill>
                  <a:srgbClr val="56C7A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Оценка напряженности антирабического иммунитета у собак и кошек в Российской Федерации</a:t>
            </a:r>
          </a:p>
        </p:txBody>
      </p:sp>
      <p:grpSp>
        <p:nvGrpSpPr>
          <p:cNvPr id="432" name="Сгруппировать"/>
          <p:cNvGrpSpPr/>
          <p:nvPr/>
        </p:nvGrpSpPr>
        <p:grpSpPr>
          <a:xfrm>
            <a:off x="755650" y="2349499"/>
            <a:ext cx="7308850" cy="3322639"/>
            <a:chOff x="0" y="0"/>
            <a:chExt cx="7308850" cy="3322637"/>
          </a:xfrm>
        </p:grpSpPr>
        <p:sp>
          <p:nvSpPr>
            <p:cNvPr id="430" name="Прямоугольник"/>
            <p:cNvSpPr/>
            <p:nvPr/>
          </p:nvSpPr>
          <p:spPr>
            <a:xfrm>
              <a:off x="0" y="0"/>
              <a:ext cx="7308850" cy="3322638"/>
            </a:xfrm>
            <a:prstGeom prst="rect">
              <a:avLst/>
            </a:prstGeom>
            <a:solidFill>
              <a:srgbClr val="99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400"/>
                </a:spcBef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31" name="Период исследований: 2006 – 2022гг.…"/>
            <p:cNvSpPr txBox="1"/>
            <p:nvPr/>
          </p:nvSpPr>
          <p:spPr>
            <a:xfrm>
              <a:off x="45719" y="0"/>
              <a:ext cx="7217412" cy="2158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  <a:buClr>
                  <a:srgbClr val="FF3300"/>
                </a:buClr>
                <a:buSzPct val="100000"/>
                <a:buChar char="❖"/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Период исследований: 2006 – 2022гг.</a:t>
              </a:r>
            </a:p>
            <a:p>
              <a:pPr marL="342900" indent="-342900">
                <a:spcBef>
                  <a:spcPts val="500"/>
                </a:spcBef>
                <a:buClr>
                  <a:srgbClr val="FF3300"/>
                </a:buClr>
                <a:buSzPct val="100000"/>
                <a:buChar char="❖"/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Метод исследования:  </a:t>
              </a:r>
              <a:r>
                <a:t>FAVN</a:t>
              </a:r>
              <a:r>
                <a:t> </a:t>
              </a:r>
            </a:p>
            <a:p>
              <a:pPr marL="342900" indent="-342900">
                <a:spcBef>
                  <a:spcPts val="500"/>
                </a:spcBef>
                <a:buClr>
                  <a:srgbClr val="FF3300"/>
                </a:buClr>
                <a:buSzPct val="100000"/>
                <a:buChar char="❖"/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Количество испытуемых животных: 1500</a:t>
              </a:r>
            </a:p>
            <a:p>
              <a:pPr marL="342900" indent="-342900">
                <a:spcBef>
                  <a:spcPts val="500"/>
                </a:spcBef>
                <a:buClr>
                  <a:srgbClr val="FF3300"/>
                </a:buClr>
                <a:buSzPct val="100000"/>
                <a:buChar char="❑"/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Собаки </a:t>
              </a:r>
              <a:r>
                <a:rPr sz="1800"/>
                <a:t>–</a:t>
              </a:r>
              <a:r>
                <a:t> 1000</a:t>
              </a:r>
            </a:p>
            <a:p>
              <a:pPr marL="342900" indent="-342900">
                <a:spcBef>
                  <a:spcPts val="500"/>
                </a:spcBef>
                <a:buClr>
                  <a:srgbClr val="FF3300"/>
                </a:buClr>
                <a:buSzPct val="100000"/>
                <a:buChar char="❑"/>
                <a:defRPr sz="2400">
                  <a:solidFill>
                    <a:srgbClr val="CC0066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Кошки </a:t>
              </a:r>
              <a:r>
                <a:rPr sz="1800"/>
                <a:t>–</a:t>
              </a:r>
              <a:r>
                <a:t> 500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\\DB-SRV\Documents\Reklama\CDP\prezentatsia\ano_nii_prezent-2.jpg" descr="\\DB-SRV\Documents\Reklama\CDP\prezentatsia\ano_nii_prezent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44000" cy="6884988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Антитела и антирабический иммунитет"/>
          <p:cNvSpPr txBox="1"/>
          <p:nvPr/>
        </p:nvSpPr>
        <p:spPr>
          <a:xfrm>
            <a:off x="296544" y="307746"/>
            <a:ext cx="5236212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b="1" sz="20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Антитела и антирабический иммунитет</a:t>
            </a:r>
          </a:p>
        </p:txBody>
      </p:sp>
      <p:sp>
        <p:nvSpPr>
          <p:cNvPr id="436" name="Факторы влияющие на  напряженность поствакцинального иммунитета у животных:…"/>
          <p:cNvSpPr txBox="1"/>
          <p:nvPr/>
        </p:nvSpPr>
        <p:spPr>
          <a:xfrm>
            <a:off x="514032" y="1125537"/>
            <a:ext cx="8188961" cy="3572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2F3E78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127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  <a:r>
              <a:t>Факторы влияющие на  напряженность поствакцинального иммунитета у животных:</a:t>
            </a:r>
          </a:p>
          <a:p>
            <a:pPr>
              <a:defRPr sz="2400">
                <a:solidFill>
                  <a:srgbClr val="2127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150000"/>
              </a:lnSpc>
              <a:buSzPct val="100000"/>
              <a:buChar char="❑"/>
              <a:defRPr sz="2400">
                <a:solidFill>
                  <a:srgbClr val="56C7A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Кратность вакцинации </a:t>
            </a:r>
          </a:p>
          <a:p>
            <a:pPr>
              <a:lnSpc>
                <a:spcPct val="150000"/>
              </a:lnSpc>
              <a:buSzPct val="100000"/>
              <a:buChar char="❑"/>
              <a:defRPr sz="2400">
                <a:solidFill>
                  <a:srgbClr val="56C7A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Видовые особенности</a:t>
            </a:r>
          </a:p>
          <a:p>
            <a:pPr>
              <a:lnSpc>
                <a:spcPct val="150000"/>
              </a:lnSpc>
              <a:buSzPct val="100000"/>
              <a:buChar char="❑"/>
              <a:defRPr sz="2400">
                <a:solidFill>
                  <a:srgbClr val="56C7A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Порода</a:t>
            </a:r>
          </a:p>
          <a:p>
            <a:pPr>
              <a:lnSpc>
                <a:spcPct val="150000"/>
              </a:lnSpc>
              <a:buSzPct val="100000"/>
              <a:buChar char="❑"/>
              <a:defRPr sz="2400">
                <a:solidFill>
                  <a:srgbClr val="56C7AA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Индивидуальные особенности иммунной системы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4D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350"/>
            <a:ext cx="8229600" cy="13604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9" name="Трехмерная круговая диаграмма"/>
          <p:cNvGraphicFramePr/>
          <p:nvPr/>
        </p:nvGraphicFramePr>
        <p:xfrm>
          <a:off x="1818286" y="2750714"/>
          <a:ext cx="7071118" cy="30466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44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800" y="6362700"/>
            <a:ext cx="19812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4D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55587"/>
            <a:ext cx="7991475" cy="6340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925" y="908050"/>
            <a:ext cx="7845425" cy="576103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Породы собак, у которых после 2-х и многокр. вакцинации титр антител меньше 0,50 МЕ\мл"/>
          <p:cNvSpPr txBox="1"/>
          <p:nvPr/>
        </p:nvSpPr>
        <p:spPr>
          <a:xfrm>
            <a:off x="1161732" y="188912"/>
            <a:ext cx="7036436" cy="540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Породы собак, у которых после 2-х и многокр. вакцинации титр антител меньше 0,50 МЕ\мл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C:\Users\1\Desktop\йорк.jpg" descr="C:\Users\1\Desktop\йорк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12" y="979487"/>
            <a:ext cx="1889126" cy="141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C:\Users\1\Desktop\американ.спаниель.jpg" descr="C:\Users\1\Desktop\американ.спаниель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962" y="1703387"/>
            <a:ext cx="1881188" cy="1446213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Йоркширский терьер"/>
          <p:cNvSpPr txBox="1"/>
          <p:nvPr/>
        </p:nvSpPr>
        <p:spPr>
          <a:xfrm>
            <a:off x="77470" y="2395537"/>
            <a:ext cx="23175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Йоркширский терьер</a:t>
            </a:r>
          </a:p>
        </p:txBody>
      </p:sp>
      <p:sp>
        <p:nvSpPr>
          <p:cNvPr id="450" name="Американ. спаниель"/>
          <p:cNvSpPr txBox="1"/>
          <p:nvPr/>
        </p:nvSpPr>
        <p:spPr>
          <a:xfrm>
            <a:off x="3055619" y="3355975"/>
            <a:ext cx="223934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Американ. спаниель</a:t>
            </a:r>
          </a:p>
        </p:txBody>
      </p:sp>
      <p:pic>
        <p:nvPicPr>
          <p:cNvPr id="451" name="C:\Users\1\Desktop\West-Highland-White-Terrier.jpg" descr="C:\Users\1\Desktop\West-Highland-White-Terrie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5087" y="1208087"/>
            <a:ext cx="1860551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Западный высокогорн.белый терьер"/>
          <p:cNvSpPr txBox="1"/>
          <p:nvPr/>
        </p:nvSpPr>
        <p:spPr>
          <a:xfrm>
            <a:off x="5652769" y="3249612"/>
            <a:ext cx="308038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Западный высокогорн.белый терьер</a:t>
            </a:r>
          </a:p>
        </p:txBody>
      </p:sp>
      <p:pic>
        <p:nvPicPr>
          <p:cNvPr id="453" name="C:\Users\1\Desktop\мопс.jpg" descr="C:\Users\1\Desktop\мопс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412" y="2870200"/>
            <a:ext cx="1787526" cy="145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Породы собак, у которых после 2-х и многокр. вакцинации титр антител меньше 0,50 МЕ\мл"/>
          <p:cNvSpPr txBox="1"/>
          <p:nvPr/>
        </p:nvSpPr>
        <p:spPr>
          <a:xfrm>
            <a:off x="1436369" y="192087"/>
            <a:ext cx="6101399" cy="95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Породы собак, у которых после 2-х и многокр. вакцинации титр антител меньше 0,50 МЕ\мл</a:t>
            </a:r>
          </a:p>
        </p:txBody>
      </p:sp>
      <p:sp>
        <p:nvSpPr>
          <p:cNvPr id="455" name="Мопс"/>
          <p:cNvSpPr txBox="1"/>
          <p:nvPr/>
        </p:nvSpPr>
        <p:spPr>
          <a:xfrm>
            <a:off x="825182" y="4352925"/>
            <a:ext cx="63869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Мопс</a:t>
            </a:r>
          </a:p>
        </p:txBody>
      </p:sp>
      <p:pic>
        <p:nvPicPr>
          <p:cNvPr id="456" name="C:\Users\1\Desktop\немецкая овчарка.jpg" descr="C:\Users\1\Desktop\немецкая овчарка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9925" y="4098925"/>
            <a:ext cx="1920875" cy="2028825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Немецкая овчарка"/>
          <p:cNvSpPr txBox="1"/>
          <p:nvPr/>
        </p:nvSpPr>
        <p:spPr>
          <a:xfrm>
            <a:off x="3155632" y="6081712"/>
            <a:ext cx="20501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Немецкая овчарка</a:t>
            </a:r>
          </a:p>
        </p:txBody>
      </p:sp>
      <p:pic>
        <p:nvPicPr>
          <p:cNvPr id="458" name="C:\Users\1\Desktop\шпиц.jpg" descr="C:\Users\1\Desktop\шпиц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19850" y="3903662"/>
            <a:ext cx="2327275" cy="174625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Шпиц"/>
          <p:cNvSpPr txBox="1"/>
          <p:nvPr/>
        </p:nvSpPr>
        <p:spPr>
          <a:xfrm>
            <a:off x="7238682" y="5897562"/>
            <a:ext cx="70812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Шпиц</a:t>
            </a:r>
          </a:p>
        </p:txBody>
      </p:sp>
      <p:pic>
        <p:nvPicPr>
          <p:cNvPr id="460" name="C:\Users\1\Desktop\голден ретривер.jpg" descr="C:\Users\1\Desktop\голден ретривер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2087" y="4776787"/>
            <a:ext cx="2133601" cy="130968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Золотистый ретривер"/>
          <p:cNvSpPr txBox="1"/>
          <p:nvPr/>
        </p:nvSpPr>
        <p:spPr>
          <a:xfrm>
            <a:off x="163194" y="6127750"/>
            <a:ext cx="238255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Золотистый ретривер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Породы собак, у которых даже после однократной иммунизации титр антирабических антител достигал значений больше или равно 0,50 МЕ/мл"/>
          <p:cNvSpPr txBox="1"/>
          <p:nvPr/>
        </p:nvSpPr>
        <p:spPr>
          <a:xfrm>
            <a:off x="225107" y="333375"/>
            <a:ext cx="7325361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Породы собак, у которых даже после однократной иммунизации титр антирабических антител достигал значений больше или равно 0,50 МЕ/мл</a:t>
            </a:r>
          </a:p>
        </p:txBody>
      </p:sp>
      <p:sp>
        <p:nvSpPr>
          <p:cNvPr id="464" name="Метис"/>
          <p:cNvSpPr txBox="1"/>
          <p:nvPr/>
        </p:nvSpPr>
        <p:spPr>
          <a:xfrm>
            <a:off x="1853882" y="3524250"/>
            <a:ext cx="74160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Метис</a:t>
            </a:r>
          </a:p>
        </p:txBody>
      </p:sp>
      <p:sp>
        <p:nvSpPr>
          <p:cNvPr id="465" name="Пудель"/>
          <p:cNvSpPr txBox="1"/>
          <p:nvPr/>
        </p:nvSpPr>
        <p:spPr>
          <a:xfrm>
            <a:off x="1571307" y="5999162"/>
            <a:ext cx="8616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Пудель</a:t>
            </a:r>
          </a:p>
        </p:txBody>
      </p:sp>
      <p:sp>
        <p:nvSpPr>
          <p:cNvPr id="466" name="Джек-рассел-терьер"/>
          <p:cNvSpPr txBox="1"/>
          <p:nvPr/>
        </p:nvSpPr>
        <p:spPr>
          <a:xfrm>
            <a:off x="5902007" y="3128962"/>
            <a:ext cx="22467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Джек-рассел-терьер</a:t>
            </a:r>
          </a:p>
        </p:txBody>
      </p:sp>
      <p:sp>
        <p:nvSpPr>
          <p:cNvPr id="467" name="бульдог"/>
          <p:cNvSpPr txBox="1"/>
          <p:nvPr/>
        </p:nvSpPr>
        <p:spPr>
          <a:xfrm>
            <a:off x="7210107" y="5429250"/>
            <a:ext cx="1419861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бульдог</a:t>
            </a:r>
          </a:p>
        </p:txBody>
      </p:sp>
      <p:pic>
        <p:nvPicPr>
          <p:cNvPr id="468" name="C:\Users\1\Desktop\метис.jpg" descr="C:\Users\1\Desktop\мети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" y="1244600"/>
            <a:ext cx="1963738" cy="225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C:\Users\1\Desktop\джек рассел.jpg" descr="C:\Users\1\Desktop\джек рассел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7912" y="1062037"/>
            <a:ext cx="1552576" cy="2100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C:\Users\1\Desktop\пудель.jpg" descr="C:\Users\1\Desktop\пудель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25" y="4365625"/>
            <a:ext cx="2262188" cy="149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120111025901590aa2" descr="120111025901590aa2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08400" y="1243012"/>
            <a:ext cx="1624013" cy="236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1233070668_cagj8q7cjydg1gnbdb01abbbbdcccbbndg" descr="1233070668_cagj8q7cjydg1gnbdb01abbbbdcccbbnd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45062" y="4365625"/>
            <a:ext cx="2133601" cy="199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268287"/>
            <a:ext cx="8667750" cy="140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05105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http://www.doctorfm.ru/sites/default/files/beshenstvo.jpg" descr="http://www.doctorfm.ru/sites/default/files/beshenstvo.jpg"/>
          <p:cNvPicPr>
            <a:picLocks noChangeAspect="1"/>
          </p:cNvPicPr>
          <p:nvPr/>
        </p:nvPicPr>
        <p:blipFill>
          <a:blip r:embed="rId4">
            <a:extLst/>
          </a:blip>
          <a:srcRect l="0" t="0" r="29411" b="0"/>
          <a:stretch>
            <a:fillRect/>
          </a:stretch>
        </p:blipFill>
        <p:spPr>
          <a:xfrm>
            <a:off x="271462" y="2349500"/>
            <a:ext cx="2139951" cy="136683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Вирус бешенства"/>
          <p:cNvSpPr txBox="1"/>
          <p:nvPr/>
        </p:nvSpPr>
        <p:spPr>
          <a:xfrm>
            <a:off x="2411412" y="1738312"/>
            <a:ext cx="5349876" cy="349707"/>
          </a:xfrm>
          <a:prstGeom prst="rect">
            <a:avLst/>
          </a:prstGeom>
          <a:ln>
            <a:solidFill>
              <a:srgbClr val="FF33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2000">
                <a:solidFill>
                  <a:srgbClr val="FF33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Вирус бешенства</a:t>
            </a:r>
          </a:p>
        </p:txBody>
      </p:sp>
      <p:sp>
        <p:nvSpPr>
          <p:cNvPr id="78" name="Семейство                    Rhabdoviridae…"/>
          <p:cNvSpPr txBox="1"/>
          <p:nvPr/>
        </p:nvSpPr>
        <p:spPr>
          <a:xfrm>
            <a:off x="2673032" y="2205037"/>
            <a:ext cx="6174424" cy="1560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b="1" sz="1600">
                <a:latin typeface="+mn-lt"/>
                <a:ea typeface="+mn-ea"/>
                <a:cs typeface="+mn-cs"/>
                <a:sym typeface="Calibri"/>
              </a:defRPr>
            </a:pPr>
            <a:r>
              <a:t>Семейство                   </a:t>
            </a:r>
            <a:r>
              <a:rPr i="1"/>
              <a:t> </a:t>
            </a:r>
            <a:r>
              <a:rPr i="1"/>
              <a:t>Rhabdoviridae </a:t>
            </a:r>
            <a:r>
              <a:t>                   </a:t>
            </a:r>
          </a:p>
          <a:p>
            <a:pPr>
              <a:spcBef>
                <a:spcPts val="900"/>
              </a:spcBef>
              <a:defRPr b="1" sz="1600">
                <a:latin typeface="+mn-lt"/>
                <a:ea typeface="+mn-ea"/>
                <a:cs typeface="+mn-cs"/>
                <a:sym typeface="Calibri"/>
              </a:defRPr>
            </a:pPr>
            <a:r>
              <a:t>Род</a:t>
            </a:r>
            <a:r>
              <a:t>                        </a:t>
            </a:r>
            <a:r>
              <a:t>        </a:t>
            </a:r>
            <a:r>
              <a:rPr i="1"/>
              <a:t>Lyssavirus</a:t>
            </a:r>
            <a:r>
              <a:rPr i="1"/>
              <a:t> </a:t>
            </a:r>
            <a:r>
              <a:t> (от  греч. </a:t>
            </a:r>
            <a:r>
              <a:t>Lyssa</a:t>
            </a:r>
            <a:r>
              <a:t>  - бешенство)</a:t>
            </a:r>
          </a:p>
          <a:p>
            <a:pPr>
              <a:spcBef>
                <a:spcPts val="900"/>
              </a:spcBef>
              <a:defRPr b="1" sz="16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Вирус бешенства </a:t>
            </a:r>
            <a:r>
              <a:rPr>
                <a:solidFill>
                  <a:srgbClr val="000000"/>
                </a:solidFill>
              </a:rPr>
              <a:t>единственный из царства </a:t>
            </a:r>
            <a:r>
              <a:rPr>
                <a:solidFill>
                  <a:srgbClr val="000000"/>
                </a:solidFill>
              </a:rPr>
              <a:t>VIRA</a:t>
            </a:r>
            <a:r>
              <a:rPr>
                <a:solidFill>
                  <a:srgbClr val="000000"/>
                </a:solidFill>
              </a:rPr>
              <a:t>, порядка </a:t>
            </a:r>
            <a:r>
              <a:rPr>
                <a:solidFill>
                  <a:srgbClr val="000000"/>
                </a:solidFill>
              </a:rPr>
              <a:t>Mononegavirales</a:t>
            </a:r>
            <a:r>
              <a:rPr>
                <a:solidFill>
                  <a:srgbClr val="000000"/>
                </a:solidFill>
              </a:rPr>
              <a:t>, который поражает всех теплокровных животных, в том числе человека, с летальностью 100%.</a:t>
            </a:r>
          </a:p>
        </p:txBody>
      </p:sp>
      <p:pic>
        <p:nvPicPr>
          <p:cNvPr id="79" name="positif virus sur cellule rage 3" descr="positif virus sur cellule r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462" y="4022725"/>
            <a:ext cx="4013201" cy="2605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ositif virus sur cellule rage 7" descr="positif virus sur cellule rag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3800" y="3968750"/>
            <a:ext cx="3384550" cy="272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8820150" cy="14017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75" name="Таблица"/>
          <p:cNvGraphicFramePr/>
          <p:nvPr/>
        </p:nvGraphicFramePr>
        <p:xfrm>
          <a:off x="250825" y="1700212"/>
          <a:ext cx="8642350" cy="48244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51000"/>
                <a:gridCol w="2359025"/>
                <a:gridCol w="2722562"/>
                <a:gridCol w="1909762"/>
              </a:tblGrid>
              <a:tr h="16049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Номер сыворотки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После 1-кратной вакцинации МЕ/мл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Через 6 нед. после 1-кратной вакцинации </a:t>
                      </a:r>
                    </a:p>
                    <a:p>
                      <a:pPr algn="l">
                        <a:def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МЕ/мл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После 2-й вакцинации</a:t>
                      </a:r>
                    </a:p>
                    <a:p>
                      <a:pPr algn="l">
                        <a:def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МЕ/мл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498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№1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0,50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0,50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81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№2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2,03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1,15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3,06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498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№3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0,50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1,15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81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№4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1,51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0,50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2,03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498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№5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0,38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81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№6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0,13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0,13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</a:p>
                  </a:txBody>
                  <a:tcPr marL="45719" marR="45719" marT="45719" marB="4571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" y="2636837"/>
            <a:ext cx="4895850" cy="4105276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Напряжённость и длительность антирабического иммунитета у кошек"/>
          <p:cNvSpPr txBox="1"/>
          <p:nvPr/>
        </p:nvSpPr>
        <p:spPr>
          <a:xfrm>
            <a:off x="369569" y="188912"/>
            <a:ext cx="81889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31489F"/>
                </a:solidFill>
              </a:defRPr>
            </a:lvl1pPr>
          </a:lstStyle>
          <a:p>
            <a:pPr/>
            <a:r>
              <a:t>Напряжённость и длительность антирабического иммунитета у кошек</a:t>
            </a:r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3787" y="742950"/>
            <a:ext cx="5314951" cy="359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Картинка 145 из 1922" descr="Картинка 145 из 1922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575" y="741362"/>
            <a:ext cx="2646363" cy="167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\\DB-SRV\Documents\Reklama\CDP\prezentatsia\ano_nii_prezent-2.jpg" descr="\\DB-SRV\Documents\Reklama\CDP\prezentatsia\ano_nii_prezent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44000" cy="68849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5" name="Сгруппировать"/>
          <p:cNvGrpSpPr/>
          <p:nvPr/>
        </p:nvGrpSpPr>
        <p:grpSpPr>
          <a:xfrm>
            <a:off x="826200" y="972283"/>
            <a:ext cx="6901144" cy="3343309"/>
            <a:chOff x="-798337" y="-203199"/>
            <a:chExt cx="6901143" cy="3343308"/>
          </a:xfrm>
        </p:grpSpPr>
        <p:graphicFrame>
          <p:nvGraphicFramePr>
            <p:cNvPr id="483" name="Двухмерная линейная диаграмма"/>
            <p:cNvGraphicFramePr/>
            <p:nvPr/>
          </p:nvGraphicFramePr>
          <p:xfrm>
            <a:off x="-798338" y="-203200"/>
            <a:ext cx="6901144" cy="334330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484" name="Протективный уровень антител"/>
            <p:cNvSpPr txBox="1"/>
            <p:nvPr/>
          </p:nvSpPr>
          <p:spPr>
            <a:xfrm>
              <a:off x="189656" y="1904266"/>
              <a:ext cx="469328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900"/>
                </a:spcBef>
                <a:defRPr sz="1600">
                  <a:solidFill>
                    <a:srgbClr val="56C7AA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Протективный уровень антител</a:t>
              </a:r>
            </a:p>
          </p:txBody>
        </p:sp>
      </p:grpSp>
      <p:sp>
        <p:nvSpPr>
          <p:cNvPr id="486" name="Контроль уровня антител к вирусу бешенства + ежегодная вакцинация = антирабический иммунитет"/>
          <p:cNvSpPr txBox="1"/>
          <p:nvPr/>
        </p:nvSpPr>
        <p:spPr>
          <a:xfrm>
            <a:off x="656907" y="4581525"/>
            <a:ext cx="8046086" cy="7607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2F3E78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E2190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Контроль уровня антител к вирусу бешенства + ежегодная вакцинация = антирабический иммунитет</a:t>
            </a:r>
          </a:p>
        </p:txBody>
      </p:sp>
      <p:sp>
        <p:nvSpPr>
          <p:cNvPr id="487" name="Продолжительность антирабического иммунитета. динамика содержания антирабических антител у вакцинированных щенков, «Рабикс»"/>
          <p:cNvSpPr txBox="1"/>
          <p:nvPr/>
        </p:nvSpPr>
        <p:spPr>
          <a:xfrm>
            <a:off x="3644582" y="1125537"/>
            <a:ext cx="5453699" cy="8689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2F3E78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Продолжительность антирабического иммунитета.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динамика содержания антирабических антител у вакцинированных щенков, «Рабикс»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В неблагополучных по бешенству территориях вакцинировать щенков на 1-и году жизни в возрасте 12 недель и повторно - через 2-4 недели после первой вакцинации. Ревакцинацию у собак рекомендуют проводить через 1 год.…"/>
          <p:cNvSpPr txBox="1"/>
          <p:nvPr/>
        </p:nvSpPr>
        <p:spPr>
          <a:xfrm>
            <a:off x="450532" y="1916112"/>
            <a:ext cx="8333424" cy="471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b="1"/>
              <a:t>В неблагополучных по бешенству территориях </a:t>
            </a:r>
            <a:r>
              <a:t>вакцинировать щенков на 1-и году жизни в возрасте 12 недель и повторно - через 2-4 недели после первой вакцинации. Ревакцинацию у собак рекомендуют проводить через 1 год. </a:t>
            </a: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У кошек, в силу особенностей формирования видового антирабического иммунитета, WSAVA рекомендует проводить однократную вакцинацию в возрасте 12 недель и ревакцинацию через 1 год .</a:t>
            </a: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85750" indent="-285750" algn="just">
              <a:buSzPct val="100000"/>
              <a:buChar char="✓"/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На данный момент существуют тенденции к сокращению кратности вакцинации против бешенства у животных старше 1 года. Однако увеличение сроков между вакцинацией и ревакцинацией не всегда оправдано, поскольку не все животные в этом возрасте  синтезируют вируснейтрализующие антитела на протективном уровне. Увеличение срока ревакцинации возможно лишь в случае лабораторного исследования животных .</a:t>
            </a:r>
          </a:p>
        </p:txBody>
      </p:sp>
      <p:sp>
        <p:nvSpPr>
          <p:cNvPr id="490" name="WSAVA рекомендует"/>
          <p:cNvSpPr txBox="1"/>
          <p:nvPr/>
        </p:nvSpPr>
        <p:spPr>
          <a:xfrm>
            <a:off x="1088707" y="712787"/>
            <a:ext cx="480599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7030A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WSAVA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 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рекомендует</a:t>
            </a:r>
            <a:endParaRPr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</a:endParaRPr>
          </a:p>
        </p:txBody>
      </p:sp>
      <p:pic>
        <p:nvPicPr>
          <p:cNvPr id="4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787" y="255587"/>
            <a:ext cx="2663826" cy="1660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" y="0"/>
            <a:ext cx="1571625" cy="404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875" y="201612"/>
            <a:ext cx="8539163" cy="1603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571625" cy="40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212" y="1773237"/>
            <a:ext cx="4681538" cy="381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1637" y="1914525"/>
            <a:ext cx="4567238" cy="338931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Уровень антител не достигал протективного значения  у 106 собак (12%), из которых 74 (70%) – до 1 года и однократно привитые, 32 (30%) – старше 1 года."/>
          <p:cNvSpPr txBox="1"/>
          <p:nvPr/>
        </p:nvSpPr>
        <p:spPr>
          <a:xfrm>
            <a:off x="4936807" y="4581525"/>
            <a:ext cx="3910649" cy="153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1600"/>
            </a:pPr>
            <a:r>
              <a:t>Уровень антител не достигал протективного значения  у 106 собак (</a:t>
            </a:r>
            <a:r>
              <a:rPr b="1"/>
              <a:t>12%</a:t>
            </a:r>
            <a:r>
              <a:t>), из которых 74 (</a:t>
            </a:r>
            <a:r>
              <a:rPr b="1"/>
              <a:t>70%</a:t>
            </a:r>
            <a:r>
              <a:t>) – до 1 года и однократно привитые, 32 (</a:t>
            </a:r>
            <a:r>
              <a:rPr b="1"/>
              <a:t>30%</a:t>
            </a:r>
            <a:r>
              <a:t>) – старше 1 года.</a:t>
            </a:r>
          </a:p>
        </p:txBody>
      </p:sp>
      <p:sp>
        <p:nvSpPr>
          <p:cNvPr id="499" name="У кошек титр антирабических антител не достигал протективного значения у 6 животных, что составило 1-1,5%. Во всех 6-ти случаях животные находились в возрасте до 1 года и были однократно привиты на момент исследования."/>
          <p:cNvSpPr txBox="1"/>
          <p:nvPr/>
        </p:nvSpPr>
        <p:spPr>
          <a:xfrm>
            <a:off x="225107" y="4621212"/>
            <a:ext cx="4156711" cy="15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У кошек титр антирабических антител не достигал протективного значения у 6 животных, что составило </a:t>
            </a:r>
            <a:r>
              <a:rPr b="1"/>
              <a:t>1-1,5%</a:t>
            </a:r>
            <a:r>
              <a:t>. Во всех 6-ти случаях животные находились в возрасте до 1 года и были однократно привиты на момент исследования.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4D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Сгруппировать"/>
          <p:cNvGrpSpPr/>
          <p:nvPr/>
        </p:nvGrpSpPr>
        <p:grpSpPr>
          <a:xfrm>
            <a:off x="939482" y="2729538"/>
            <a:ext cx="6744790" cy="2483178"/>
            <a:chOff x="0" y="0"/>
            <a:chExt cx="6744789" cy="2483176"/>
          </a:xfrm>
        </p:grpSpPr>
        <p:graphicFrame>
          <p:nvGraphicFramePr>
            <p:cNvPr id="501" name="собаки"/>
            <p:cNvGraphicFramePr/>
            <p:nvPr/>
          </p:nvGraphicFramePr>
          <p:xfrm>
            <a:off x="107883" y="40439"/>
            <a:ext cx="5002624" cy="2315020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graphicFrame>
          <p:nvGraphicFramePr>
            <p:cNvPr id="502" name="кошки"/>
            <p:cNvGraphicFramePr/>
            <p:nvPr/>
          </p:nvGraphicFramePr>
          <p:xfrm>
            <a:off x="4754943" y="0"/>
            <a:ext cx="1989847" cy="1833155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503" name="n= 17693"/>
            <p:cNvSpPr txBox="1"/>
            <p:nvPr/>
          </p:nvSpPr>
          <p:spPr>
            <a:xfrm>
              <a:off x="0" y="2112336"/>
              <a:ext cx="133731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n= 17693 </a:t>
              </a:r>
            </a:p>
          </p:txBody>
        </p:sp>
        <p:sp>
          <p:nvSpPr>
            <p:cNvPr id="504" name="n= 5778"/>
            <p:cNvSpPr txBox="1"/>
            <p:nvPr/>
          </p:nvSpPr>
          <p:spPr>
            <a:xfrm>
              <a:off x="5286375" y="1969461"/>
              <a:ext cx="133731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n= 5778 </a:t>
              </a:r>
            </a:p>
          </p:txBody>
        </p:sp>
      </p:grpSp>
      <p:sp>
        <p:nvSpPr>
          <p:cNvPr id="506" name="Статистические данные эффективности  антирабической вакцинации кошек и собак*"/>
          <p:cNvSpPr txBox="1"/>
          <p:nvPr/>
        </p:nvSpPr>
        <p:spPr>
          <a:xfrm>
            <a:off x="656907" y="333375"/>
            <a:ext cx="7757161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/>
            <a:r>
              <a:t>Статистические данные эффективности  антирабической вакцинации кошек и собак*</a:t>
            </a:r>
          </a:p>
        </p:txBody>
      </p:sp>
      <p:sp>
        <p:nvSpPr>
          <p:cNvPr id="507" name="*данные любезно предоставлены референтной лабораторией по бешенству ANSES (Франция)"/>
          <p:cNvSpPr txBox="1"/>
          <p:nvPr/>
        </p:nvSpPr>
        <p:spPr>
          <a:xfrm>
            <a:off x="441007" y="5876925"/>
            <a:ext cx="8657273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*данные любезно предоставлены референтной лабораторией по бешенству </a:t>
            </a:r>
            <a:r>
              <a:t>ANSES (</a:t>
            </a:r>
            <a:r>
              <a:t>Франция)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-103188"/>
            <a:ext cx="8229600" cy="13160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10" name="Таблица"/>
          <p:cNvGraphicFramePr/>
          <p:nvPr/>
        </p:nvGraphicFramePr>
        <p:xfrm>
          <a:off x="755650" y="981075"/>
          <a:ext cx="3673475" cy="57610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08125"/>
                <a:gridCol w="2165350"/>
              </a:tblGrid>
              <a:tr h="762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№ 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Титр вируснейтрализующих антител, МЕ\мл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2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3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4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5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0,66</a:t>
                      </a:r>
                    </a:p>
                  </a:txBody>
                  <a:tcPr marL="0" marR="0" marT="0" marB="0" anchor="ctr" anchorCtr="0" horzOverflow="overflow">
                    <a:solidFill>
                      <a:srgbClr val="92D050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6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7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8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9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10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1,15</a:t>
                      </a:r>
                    </a:p>
                  </a:txBody>
                  <a:tcPr marL="0" marR="0" marT="0" marB="0" anchor="ctr" anchorCtr="0" horzOverflow="overflow">
                    <a:solidFill>
                      <a:srgbClr val="92D050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11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0,38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12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13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0,87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92D050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14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1,51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15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16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17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18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19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20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0,22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EBF5"/>
                    </a:solidFill>
                  </a:tcPr>
                </a:tc>
              </a:tr>
              <a:tr h="2270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21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0,07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0D3E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Пациент 22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0,50</a:t>
                      </a:r>
                    </a:p>
                  </a:txBody>
                  <a:tcPr marL="0" marR="0" marT="0" marB="0" anchor="ctr" anchorCtr="0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" y="396875"/>
            <a:ext cx="865188" cy="1865313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?"/>
          <p:cNvSpPr txBox="1"/>
          <p:nvPr/>
        </p:nvSpPr>
        <p:spPr>
          <a:xfrm>
            <a:off x="45719" y="2767012"/>
            <a:ext cx="845187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513" name="Схемы профилактической и лечебно-профилактической вакцинации различаются. Профилактическая вакцинация показана лицам, подвергающимся повышенному риску инфицирования в связи с трудовой деятельностью, либо по эпидемическим показаниям. Профилактическая вакц"/>
          <p:cNvSpPr txBox="1"/>
          <p:nvPr/>
        </p:nvSpPr>
        <p:spPr>
          <a:xfrm>
            <a:off x="4689157" y="1412875"/>
            <a:ext cx="4264661" cy="515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Схемы профилактической и лечебно-профилактической вакцинации различаются. Профилактическая вакцинация показана лицам, подвергающимся повышенному риску инфицирования в связи </a:t>
            </a:r>
            <a:r>
              <a:rPr b="1"/>
              <a:t>с трудовой деятельностью, либо по эпидемическим показаниям</a:t>
            </a:r>
            <a:r>
              <a:t>. Профилактическая вакцинация, согласно действующей инструкции, проводится 3-кратно на 0-й, 7-й и 30-й день, затем предусмотрена ревакцинация через год (однократно), и впоследствии – однократная ревакцинация каждые 3 года. </a:t>
            </a:r>
          </a:p>
          <a:p>
            <a:pPr algn="just"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Лечебно-профилактическая вакцинация, как правило, проводится по схеме на 0-й, 3-й, 7-й, 14-й, 30-й и 90-й день, назначается лицам после контакта с животным с неизвестной историей здоровья, и в зависимости от характера повреждений принимается решение о назначении антирабического иммуноглобулина</a:t>
            </a:r>
            <a:r>
              <a:rPr sz="18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337" y="622300"/>
            <a:ext cx="3309938" cy="107315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Во-первых, установлена прямая зависимость уровня антирабических антител в сыворотках крови собак и кошек от кратности вакцинации.…"/>
          <p:cNvSpPr txBox="1"/>
          <p:nvPr>
            <p:ph type="body" idx="4294967295"/>
          </p:nvPr>
        </p:nvSpPr>
        <p:spPr>
          <a:xfrm>
            <a:off x="-12700" y="1700212"/>
            <a:ext cx="8893175" cy="5113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Во-первых, установлена прямая зависимость уровня антирабических антител в сыворотках крови собак и кошек от кратности вакцинации.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Во-вторых, у собак существуют породные особенности, оказывающие влияние на уровень антирабических антител, который  неодинаков при сопоставимых условиях содержания животных и использовании аналогичных вакцин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И, в-третьих, в отличие от собак, у подавляющего большинства кошек (98,4%) даже после однократной иммунизации (в том числе, у животных в возрасте до 1 года) содержание антирабических антител превышало протективный уровень. 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Приведенные факторы, оказывающие влияние на формирование антирабического иммунитета, должны учиты­ваться при вакцинации собак и кошек, для чего рекомендуется проводить оценку содержания вируснейтрализующих антител у всех вакцинированных животных, особенно  из не­благополучных по бешенству территорий.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Необходимо проводить профилактическую вакцинацию людям, входящим в группы профессионального риска!</a:t>
            </a:r>
          </a:p>
        </p:txBody>
      </p:sp>
      <p:pic>
        <p:nvPicPr>
          <p:cNvPr id="517" name="Боксёр" descr="Боксё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" y="4762"/>
            <a:ext cx="1512888" cy="151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6262" y="0"/>
            <a:ext cx="2217738" cy="836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700"/>
            <a:ext cx="6791325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131-3181_IMG" descr="131-3181_IM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1862" y="604837"/>
            <a:ext cx="3030538" cy="302895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Тел.   8 (495) 726-54-71,8(495)  726-54-70,…"/>
          <p:cNvSpPr txBox="1"/>
          <p:nvPr>
            <p:ph type="body" sz="quarter" idx="4294967295"/>
          </p:nvPr>
        </p:nvSpPr>
        <p:spPr>
          <a:xfrm>
            <a:off x="0" y="1295400"/>
            <a:ext cx="6011863" cy="14128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82562" indent="-136525">
              <a:lnSpc>
                <a:spcPct val="70000"/>
              </a:lnSpc>
              <a:spcBef>
                <a:spcPts val="400"/>
              </a:spcBef>
              <a:buSzTx/>
              <a:buNone/>
              <a:defRPr sz="1700"/>
            </a:pPr>
            <a:r>
              <a:t>Тел.   8 (495) 726-54-71,8(495)  726-54-70,</a:t>
            </a:r>
          </a:p>
          <a:p>
            <a:pPr marL="182562" indent="-136525">
              <a:lnSpc>
                <a:spcPct val="70000"/>
              </a:lnSpc>
              <a:spcBef>
                <a:spcPts val="400"/>
              </a:spcBef>
              <a:buSzTx/>
              <a:buNone/>
              <a:defRPr sz="1700"/>
            </a:pPr>
            <a:r>
              <a:t>		8 (926)307-17-83</a:t>
            </a:r>
          </a:p>
          <a:p>
            <a:pPr marL="182562" indent="-136525">
              <a:lnSpc>
                <a:spcPct val="70000"/>
              </a:lnSpc>
              <a:spcBef>
                <a:spcPts val="400"/>
              </a:spcBef>
              <a:buSzTx/>
              <a:buNone/>
              <a:defRPr sz="1700"/>
            </a:pPr>
            <a:r>
              <a:t>E-mail</a:t>
            </a:r>
            <a:r>
              <a:t>: 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4" invalidUrl="" action="" tgtFrame="" tooltip="" history="1" highlightClick="0" endSnd="0"/>
              </a:rPr>
              <a:t>info@dpri.ru</a:t>
            </a:r>
          </a:p>
          <a:p>
            <a:pPr marL="182562" indent="-136525">
              <a:lnSpc>
                <a:spcPct val="70000"/>
              </a:lnSpc>
              <a:spcBef>
                <a:spcPts val="400"/>
              </a:spcBef>
              <a:buSzTx/>
              <a:buNone/>
              <a:defRPr sz="1700"/>
            </a:pPr>
            <a:r>
              <a:t>На сайте: 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5" invalidUrl="" action="" tgtFrame="" tooltip="" history="1" highlightClick="0" endSnd="0"/>
              </a:rPr>
              <a:t>http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5" invalidUrl="" action="" tgtFrame="" tooltip="" history="1" highlightClick="0" endSnd="0"/>
              </a:rPr>
              <a:t>://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5" invalidUrl="" action="" tgtFrame="" tooltip="" history="1" highlightClick="0" endSnd="0"/>
              </a:rPr>
              <a:t>www.dpri.ru</a:t>
            </a: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5" invalidUrl="" action="" tgtFrame="" tooltip="" history="1" highlightClick="0" endSnd="0"/>
              </a:rPr>
              <a:t>/</a:t>
            </a:r>
          </a:p>
          <a:p>
            <a:pPr marL="182562" indent="-136525">
              <a:lnSpc>
                <a:spcPct val="70000"/>
              </a:lnSpc>
              <a:spcBef>
                <a:spcPts val="400"/>
              </a:spcBef>
              <a:buSzTx/>
              <a:buNone/>
              <a:defRPr b="1" sz="1700">
                <a:solidFill>
                  <a:srgbClr val="31489F"/>
                </a:solidFill>
              </a:defRPr>
            </a:pPr>
            <a:r>
              <a:t>http</a:t>
            </a:r>
            <a:r>
              <a:t>://</a:t>
            </a:r>
            <a:r>
              <a:t>dpri.ru</a:t>
            </a:r>
            <a:r>
              <a:t>/</a:t>
            </a:r>
            <a:r>
              <a:t>test-titr-antitel.php</a:t>
            </a:r>
          </a:p>
        </p:txBody>
      </p:sp>
      <p:sp>
        <p:nvSpPr>
          <p:cNvPr id="523" name="Документы: -Копия загранпаспорта владельца,…"/>
          <p:cNvSpPr txBox="1"/>
          <p:nvPr/>
        </p:nvSpPr>
        <p:spPr>
          <a:xfrm>
            <a:off x="225107" y="2708275"/>
            <a:ext cx="5596574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Документы:</a:t>
            </a:r>
            <a:br/>
            <a:r>
              <a:t>-Копия загранпаспорта владельца, </a:t>
            </a:r>
          </a:p>
          <a:p>
            <a:pPr/>
          </a:p>
          <a:p>
            <a:pPr/>
            <a:r>
              <a:t>-Копия паспорта животного, где должны быть указаны номер чипа, кличка на английском языке, дата рождения, вид, пол, данные о вакцинации против бешенства (дата, название, серия вакцины), дата взятия крови</a:t>
            </a:r>
          </a:p>
          <a:p>
            <a:pPr/>
          </a:p>
          <a:p>
            <a:pPr/>
            <a:r>
              <a:t>-животное должно быть сначала чипировано, а затем вакцинировано против бешенства.</a:t>
            </a:r>
          </a:p>
          <a:p>
            <a:pPr/>
          </a:p>
          <a:p>
            <a:pPr/>
            <a:r>
              <a:t>-кровь берется  не раньше, чем через 30 дней после последней вакцинации против бешенства.</a:t>
            </a:r>
          </a:p>
          <a:p>
            <a:pPr>
              <a:defRPr i="1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http://pwet.fr/var/plain/storage/images/photos/galeries/le_revermont/le_plateau_de_vergongeat_sous_la_neige/163060-1-fre-FR/le_plateau_de_vergongeat_sous_la_neige.jpg" descr="http://pwet.fr/var/plain/storage/images/photos/galeries/le_revermont/le_plateau_de_vergongeat_sous_la_neige/163060-1-fre-FR/le_plateau_de_vergongeat_sous_la_neige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402"/>
          <a:stretch>
            <a:fillRect/>
          </a:stretch>
        </p:blipFill>
        <p:spPr>
          <a:xfrm>
            <a:off x="0" y="214312"/>
            <a:ext cx="9144000" cy="621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33375"/>
            <a:ext cx="8929688" cy="610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" y="5194300"/>
            <a:ext cx="8356600" cy="1425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00" y="241300"/>
            <a:ext cx="3706813" cy="2401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"/>
          <p:cNvSpPr/>
          <p:nvPr/>
        </p:nvSpPr>
        <p:spPr>
          <a:xfrm>
            <a:off x="-1" y="322262"/>
            <a:ext cx="9144002" cy="25384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5750"/>
            <a:ext cx="2305050" cy="66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-55563"/>
            <a:ext cx="6145213" cy="4635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" name="Сгруппировать"/>
          <p:cNvGrpSpPr/>
          <p:nvPr/>
        </p:nvGrpSpPr>
        <p:grpSpPr>
          <a:xfrm>
            <a:off x="5026025" y="5662612"/>
            <a:ext cx="4173538" cy="1195388"/>
            <a:chOff x="0" y="0"/>
            <a:chExt cx="4173537" cy="1195387"/>
          </a:xfrm>
        </p:grpSpPr>
        <p:sp>
          <p:nvSpPr>
            <p:cNvPr id="85" name="Прямоугольник"/>
            <p:cNvSpPr/>
            <p:nvPr/>
          </p:nvSpPr>
          <p:spPr>
            <a:xfrm>
              <a:off x="0" y="0"/>
              <a:ext cx="4173538" cy="1195388"/>
            </a:xfrm>
            <a:prstGeom prst="rect">
              <a:avLst/>
            </a:pr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Laboratory of Weibridge"/>
            <p:cNvSpPr txBox="1"/>
            <p:nvPr/>
          </p:nvSpPr>
          <p:spPr>
            <a:xfrm>
              <a:off x="45719" y="418623"/>
              <a:ext cx="4082099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Laboratory of Weibridge</a:t>
              </a:r>
            </a:p>
          </p:txBody>
        </p:sp>
      </p:grpSp>
      <p:sp>
        <p:nvSpPr>
          <p:cNvPr id="88" name="Прямоугольник"/>
          <p:cNvSpPr/>
          <p:nvPr/>
        </p:nvSpPr>
        <p:spPr>
          <a:xfrm>
            <a:off x="5487987" y="2908300"/>
            <a:ext cx="3656013" cy="2754313"/>
          </a:xfrm>
          <a:prstGeom prst="rect">
            <a:avLst/>
          </a:prstGeom>
          <a:solidFill>
            <a:srgbClr val="E5A5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Прямоугольник"/>
          <p:cNvSpPr/>
          <p:nvPr/>
        </p:nvSpPr>
        <p:spPr>
          <a:xfrm>
            <a:off x="4800600" y="5351462"/>
            <a:ext cx="4476750" cy="311151"/>
          </a:xfrm>
          <a:prstGeom prst="rect">
            <a:avLst/>
          </a:prstGeom>
          <a:solidFill>
            <a:srgbClr val="E5A5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Прямоугольник"/>
          <p:cNvSpPr/>
          <p:nvPr/>
        </p:nvSpPr>
        <p:spPr>
          <a:xfrm>
            <a:off x="4606925" y="561975"/>
            <a:ext cx="676275" cy="365125"/>
          </a:xfrm>
          <a:prstGeom prst="rect">
            <a:avLst/>
          </a:prstGeom>
          <a:solidFill>
            <a:srgbClr val="FDB29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1" name="Прямоугольник"/>
          <p:cNvSpPr/>
          <p:nvPr/>
        </p:nvSpPr>
        <p:spPr>
          <a:xfrm>
            <a:off x="4827587" y="4870450"/>
            <a:ext cx="841376" cy="4603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2" name="Прямоугольник"/>
          <p:cNvSpPr/>
          <p:nvPr/>
        </p:nvSpPr>
        <p:spPr>
          <a:xfrm>
            <a:off x="2338387" y="3684587"/>
            <a:ext cx="1003301" cy="420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3" name="Прямоугольник"/>
          <p:cNvSpPr/>
          <p:nvPr/>
        </p:nvSpPr>
        <p:spPr>
          <a:xfrm>
            <a:off x="1081087" y="2884487"/>
            <a:ext cx="1838326" cy="420688"/>
          </a:xfrm>
          <a:prstGeom prst="rect">
            <a:avLst/>
          </a:prstGeom>
          <a:solidFill>
            <a:srgbClr val="FFFF8B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4" name="Прямоугольник"/>
          <p:cNvSpPr/>
          <p:nvPr/>
        </p:nvSpPr>
        <p:spPr>
          <a:xfrm>
            <a:off x="2306637" y="2447925"/>
            <a:ext cx="1004888" cy="365125"/>
          </a:xfrm>
          <a:prstGeom prst="rect">
            <a:avLst/>
          </a:prstGeom>
          <a:solidFill>
            <a:srgbClr val="FDB29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5" name="Прямоугольник"/>
          <p:cNvSpPr/>
          <p:nvPr/>
        </p:nvSpPr>
        <p:spPr>
          <a:xfrm>
            <a:off x="2306637" y="1831975"/>
            <a:ext cx="1484314" cy="417513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6" name="Duvenhage…"/>
          <p:cNvSpPr txBox="1"/>
          <p:nvPr/>
        </p:nvSpPr>
        <p:spPr>
          <a:xfrm>
            <a:off x="2378075" y="3714750"/>
            <a:ext cx="766441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Duvenhage 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Virus</a:t>
            </a:r>
          </a:p>
        </p:txBody>
      </p:sp>
      <p:pic>
        <p:nvPicPr>
          <p:cNvPr id="97" name="Bat" descr="Ba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65425" y="3922712"/>
            <a:ext cx="312738" cy="119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2775" y="3708400"/>
            <a:ext cx="131763" cy="37147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Линия"/>
          <p:cNvSpPr/>
          <p:nvPr/>
        </p:nvSpPr>
        <p:spPr>
          <a:xfrm flipH="1" flipV="1">
            <a:off x="5564187" y="3243262"/>
            <a:ext cx="52388" cy="762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Линия"/>
          <p:cNvSpPr/>
          <p:nvPr/>
        </p:nvSpPr>
        <p:spPr>
          <a:xfrm flipH="1">
            <a:off x="5060950" y="3243262"/>
            <a:ext cx="503238" cy="15859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Линия"/>
          <p:cNvSpPr/>
          <p:nvPr/>
        </p:nvSpPr>
        <p:spPr>
          <a:xfrm flipH="1" flipV="1">
            <a:off x="5487987" y="3136900"/>
            <a:ext cx="76201" cy="1063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Линия"/>
          <p:cNvSpPr/>
          <p:nvPr/>
        </p:nvSpPr>
        <p:spPr>
          <a:xfrm flipH="1">
            <a:off x="5008562" y="3136900"/>
            <a:ext cx="479426" cy="1060450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Линия"/>
          <p:cNvSpPr/>
          <p:nvPr/>
        </p:nvSpPr>
        <p:spPr>
          <a:xfrm flipH="1">
            <a:off x="4762499" y="4197350"/>
            <a:ext cx="246064" cy="685800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Линия"/>
          <p:cNvSpPr/>
          <p:nvPr/>
        </p:nvSpPr>
        <p:spPr>
          <a:xfrm flipH="1">
            <a:off x="4591049" y="4197350"/>
            <a:ext cx="417514" cy="6207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Линия"/>
          <p:cNvSpPr/>
          <p:nvPr/>
        </p:nvSpPr>
        <p:spPr>
          <a:xfrm flipH="1" flipV="1">
            <a:off x="5370512" y="2773362"/>
            <a:ext cx="117476" cy="36353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Линия"/>
          <p:cNvSpPr/>
          <p:nvPr/>
        </p:nvSpPr>
        <p:spPr>
          <a:xfrm flipH="1">
            <a:off x="5189537" y="2773362"/>
            <a:ext cx="180976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Линия"/>
          <p:cNvSpPr/>
          <p:nvPr/>
        </p:nvSpPr>
        <p:spPr>
          <a:xfrm flipH="1">
            <a:off x="4751387" y="2773362"/>
            <a:ext cx="438151" cy="2238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Линия"/>
          <p:cNvSpPr/>
          <p:nvPr/>
        </p:nvSpPr>
        <p:spPr>
          <a:xfrm flipH="1">
            <a:off x="4538662" y="2997200"/>
            <a:ext cx="212726" cy="968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Линия"/>
          <p:cNvSpPr/>
          <p:nvPr/>
        </p:nvSpPr>
        <p:spPr>
          <a:xfrm flipH="1">
            <a:off x="3394075" y="3094037"/>
            <a:ext cx="1144588" cy="6207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Линия"/>
          <p:cNvSpPr/>
          <p:nvPr/>
        </p:nvSpPr>
        <p:spPr>
          <a:xfrm flipH="1" flipV="1">
            <a:off x="3267075" y="2986087"/>
            <a:ext cx="1271588" cy="1079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Линия"/>
          <p:cNvSpPr/>
          <p:nvPr/>
        </p:nvSpPr>
        <p:spPr>
          <a:xfrm flipH="1">
            <a:off x="3021012" y="2986087"/>
            <a:ext cx="246063" cy="22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Линия"/>
          <p:cNvSpPr/>
          <p:nvPr/>
        </p:nvSpPr>
        <p:spPr>
          <a:xfrm flipH="1" flipV="1">
            <a:off x="2957512" y="2911474"/>
            <a:ext cx="309564" cy="746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Линия"/>
          <p:cNvSpPr/>
          <p:nvPr/>
        </p:nvSpPr>
        <p:spPr>
          <a:xfrm flipH="1" flipV="1">
            <a:off x="3394075" y="2665412"/>
            <a:ext cx="1357313" cy="3317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Линия"/>
          <p:cNvSpPr/>
          <p:nvPr/>
        </p:nvSpPr>
        <p:spPr>
          <a:xfrm flipH="1" flipV="1">
            <a:off x="5040312" y="2697162"/>
            <a:ext cx="149226" cy="762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Линия"/>
          <p:cNvSpPr/>
          <p:nvPr/>
        </p:nvSpPr>
        <p:spPr>
          <a:xfrm flipH="1" flipV="1">
            <a:off x="3843337" y="2268537"/>
            <a:ext cx="1196976" cy="4286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Линия"/>
          <p:cNvSpPr/>
          <p:nvPr/>
        </p:nvSpPr>
        <p:spPr>
          <a:xfrm flipH="1" flipV="1">
            <a:off x="4933950" y="2525712"/>
            <a:ext cx="106363" cy="1714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Линия"/>
          <p:cNvSpPr/>
          <p:nvPr/>
        </p:nvSpPr>
        <p:spPr>
          <a:xfrm flipH="1" flipV="1">
            <a:off x="4891087" y="2462212"/>
            <a:ext cx="42863" cy="635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Линия"/>
          <p:cNvSpPr/>
          <p:nvPr/>
        </p:nvSpPr>
        <p:spPr>
          <a:xfrm flipH="1" flipV="1">
            <a:off x="3971925" y="1508125"/>
            <a:ext cx="919163" cy="9540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Линия"/>
          <p:cNvSpPr/>
          <p:nvPr/>
        </p:nvSpPr>
        <p:spPr>
          <a:xfrm flipH="1" flipV="1">
            <a:off x="3736974" y="1327150"/>
            <a:ext cx="234951" cy="180975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Линия"/>
          <p:cNvSpPr/>
          <p:nvPr/>
        </p:nvSpPr>
        <p:spPr>
          <a:xfrm flipH="1" flipV="1">
            <a:off x="3832225" y="1316037"/>
            <a:ext cx="139700" cy="1920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Линия"/>
          <p:cNvSpPr/>
          <p:nvPr/>
        </p:nvSpPr>
        <p:spPr>
          <a:xfrm flipV="1">
            <a:off x="5370512" y="1979612"/>
            <a:ext cx="641351" cy="7937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Линия"/>
          <p:cNvSpPr/>
          <p:nvPr/>
        </p:nvSpPr>
        <p:spPr>
          <a:xfrm flipH="1" flipV="1">
            <a:off x="5584824" y="1219199"/>
            <a:ext cx="427039" cy="7604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Линия"/>
          <p:cNvSpPr/>
          <p:nvPr/>
        </p:nvSpPr>
        <p:spPr>
          <a:xfrm flipV="1">
            <a:off x="6011862" y="1916112"/>
            <a:ext cx="74614" cy="635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Линия"/>
          <p:cNvSpPr/>
          <p:nvPr/>
        </p:nvSpPr>
        <p:spPr>
          <a:xfrm flipH="1" flipV="1">
            <a:off x="6011862" y="1358900"/>
            <a:ext cx="74613" cy="5572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Линия"/>
          <p:cNvSpPr/>
          <p:nvPr/>
        </p:nvSpPr>
        <p:spPr>
          <a:xfrm flipH="1" flipV="1">
            <a:off x="5905500" y="950912"/>
            <a:ext cx="106363" cy="4079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Линия"/>
          <p:cNvSpPr/>
          <p:nvPr/>
        </p:nvSpPr>
        <p:spPr>
          <a:xfrm flipV="1">
            <a:off x="6011862" y="822324"/>
            <a:ext cx="1" cy="536577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Линия"/>
          <p:cNvSpPr/>
          <p:nvPr/>
        </p:nvSpPr>
        <p:spPr>
          <a:xfrm flipV="1">
            <a:off x="6086475" y="1830387"/>
            <a:ext cx="160338" cy="857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Линия"/>
          <p:cNvSpPr/>
          <p:nvPr/>
        </p:nvSpPr>
        <p:spPr>
          <a:xfrm flipV="1">
            <a:off x="6246812" y="1219199"/>
            <a:ext cx="117476" cy="6111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Линия"/>
          <p:cNvSpPr/>
          <p:nvPr/>
        </p:nvSpPr>
        <p:spPr>
          <a:xfrm>
            <a:off x="6246018" y="1830387"/>
            <a:ext cx="127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Линия"/>
          <p:cNvSpPr/>
          <p:nvPr/>
        </p:nvSpPr>
        <p:spPr>
          <a:xfrm flipV="1">
            <a:off x="6257925" y="1604962"/>
            <a:ext cx="160338" cy="2254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Линия"/>
          <p:cNvSpPr/>
          <p:nvPr/>
        </p:nvSpPr>
        <p:spPr>
          <a:xfrm flipV="1">
            <a:off x="6418262" y="1476375"/>
            <a:ext cx="74614" cy="1285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Линия"/>
          <p:cNvSpPr/>
          <p:nvPr/>
        </p:nvSpPr>
        <p:spPr>
          <a:xfrm flipV="1">
            <a:off x="6492875" y="1316037"/>
            <a:ext cx="96838" cy="1603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Линия"/>
          <p:cNvSpPr/>
          <p:nvPr/>
        </p:nvSpPr>
        <p:spPr>
          <a:xfrm flipV="1">
            <a:off x="6492875" y="1358899"/>
            <a:ext cx="149226" cy="1174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Линия"/>
          <p:cNvSpPr/>
          <p:nvPr/>
        </p:nvSpPr>
        <p:spPr>
          <a:xfrm flipV="1">
            <a:off x="6418262" y="1379537"/>
            <a:ext cx="246064" cy="2254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Линия"/>
          <p:cNvSpPr/>
          <p:nvPr/>
        </p:nvSpPr>
        <p:spPr>
          <a:xfrm>
            <a:off x="6257925" y="1830387"/>
            <a:ext cx="85725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Линия"/>
          <p:cNvSpPr/>
          <p:nvPr/>
        </p:nvSpPr>
        <p:spPr>
          <a:xfrm flipV="1">
            <a:off x="6343650" y="1476375"/>
            <a:ext cx="608013" cy="3540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Линия"/>
          <p:cNvSpPr/>
          <p:nvPr/>
        </p:nvSpPr>
        <p:spPr>
          <a:xfrm>
            <a:off x="6343650" y="1830387"/>
            <a:ext cx="106363" cy="95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Линия"/>
          <p:cNvSpPr/>
          <p:nvPr/>
        </p:nvSpPr>
        <p:spPr>
          <a:xfrm>
            <a:off x="6450012" y="1839912"/>
            <a:ext cx="53976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Линия"/>
          <p:cNvSpPr/>
          <p:nvPr/>
        </p:nvSpPr>
        <p:spPr>
          <a:xfrm flipV="1">
            <a:off x="6503987" y="1787525"/>
            <a:ext cx="404814" cy="523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Линия"/>
          <p:cNvSpPr/>
          <p:nvPr/>
        </p:nvSpPr>
        <p:spPr>
          <a:xfrm>
            <a:off x="6503307" y="1839118"/>
            <a:ext cx="10886" cy="127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Линия"/>
          <p:cNvSpPr/>
          <p:nvPr/>
        </p:nvSpPr>
        <p:spPr>
          <a:xfrm>
            <a:off x="6513512" y="1851025"/>
            <a:ext cx="22226" cy="111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Линия"/>
          <p:cNvSpPr/>
          <p:nvPr/>
        </p:nvSpPr>
        <p:spPr>
          <a:xfrm>
            <a:off x="6535737" y="1862137"/>
            <a:ext cx="298451" cy="1603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Линия"/>
          <p:cNvSpPr/>
          <p:nvPr/>
        </p:nvSpPr>
        <p:spPr>
          <a:xfrm>
            <a:off x="6535737" y="1862137"/>
            <a:ext cx="234951" cy="2682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Линия"/>
          <p:cNvSpPr/>
          <p:nvPr/>
        </p:nvSpPr>
        <p:spPr>
          <a:xfrm>
            <a:off x="6513512" y="1851025"/>
            <a:ext cx="150813" cy="1825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Линия"/>
          <p:cNvSpPr/>
          <p:nvPr/>
        </p:nvSpPr>
        <p:spPr>
          <a:xfrm>
            <a:off x="6450012" y="1839912"/>
            <a:ext cx="85726" cy="22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Линия"/>
          <p:cNvSpPr/>
          <p:nvPr/>
        </p:nvSpPr>
        <p:spPr>
          <a:xfrm flipV="1">
            <a:off x="6535737" y="1830387"/>
            <a:ext cx="309564" cy="317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Линия"/>
          <p:cNvSpPr/>
          <p:nvPr/>
        </p:nvSpPr>
        <p:spPr>
          <a:xfrm>
            <a:off x="6535737" y="1862137"/>
            <a:ext cx="203201" cy="539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Линия"/>
          <p:cNvSpPr/>
          <p:nvPr/>
        </p:nvSpPr>
        <p:spPr>
          <a:xfrm>
            <a:off x="5616575" y="3319462"/>
            <a:ext cx="107950" cy="1174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Линия"/>
          <p:cNvSpPr/>
          <p:nvPr/>
        </p:nvSpPr>
        <p:spPr>
          <a:xfrm>
            <a:off x="5724525" y="3436937"/>
            <a:ext cx="127000" cy="1285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Линия"/>
          <p:cNvSpPr/>
          <p:nvPr/>
        </p:nvSpPr>
        <p:spPr>
          <a:xfrm>
            <a:off x="5851525" y="3565525"/>
            <a:ext cx="160338" cy="1285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Линия"/>
          <p:cNvSpPr/>
          <p:nvPr/>
        </p:nvSpPr>
        <p:spPr>
          <a:xfrm>
            <a:off x="6011862" y="3694112"/>
            <a:ext cx="758826" cy="5461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Линия"/>
          <p:cNvSpPr/>
          <p:nvPr/>
        </p:nvSpPr>
        <p:spPr>
          <a:xfrm>
            <a:off x="6770687" y="4240212"/>
            <a:ext cx="255589" cy="9683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Линия"/>
          <p:cNvSpPr/>
          <p:nvPr/>
        </p:nvSpPr>
        <p:spPr>
          <a:xfrm>
            <a:off x="6770687" y="4240212"/>
            <a:ext cx="160338" cy="149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Линия"/>
          <p:cNvSpPr/>
          <p:nvPr/>
        </p:nvSpPr>
        <p:spPr>
          <a:xfrm>
            <a:off x="6011862" y="3694112"/>
            <a:ext cx="427039" cy="11239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Линия"/>
          <p:cNvSpPr/>
          <p:nvPr/>
        </p:nvSpPr>
        <p:spPr>
          <a:xfrm>
            <a:off x="5851525" y="3565525"/>
            <a:ext cx="234951" cy="12207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Линия"/>
          <p:cNvSpPr/>
          <p:nvPr/>
        </p:nvSpPr>
        <p:spPr>
          <a:xfrm>
            <a:off x="5781675" y="3498849"/>
            <a:ext cx="41275" cy="1285877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Линия"/>
          <p:cNvSpPr/>
          <p:nvPr/>
        </p:nvSpPr>
        <p:spPr>
          <a:xfrm>
            <a:off x="5616575" y="3319462"/>
            <a:ext cx="225426" cy="236696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Australian Bat…"/>
          <p:cNvSpPr txBox="1"/>
          <p:nvPr/>
        </p:nvSpPr>
        <p:spPr>
          <a:xfrm>
            <a:off x="2355850" y="1857375"/>
            <a:ext cx="989013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Australian Bat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Lyssavirus</a:t>
            </a:r>
          </a:p>
        </p:txBody>
      </p:sp>
      <p:sp>
        <p:nvSpPr>
          <p:cNvPr id="159" name="West Caucasian…"/>
          <p:cNvSpPr/>
          <p:nvPr/>
        </p:nvSpPr>
        <p:spPr>
          <a:xfrm>
            <a:off x="4830762" y="6264275"/>
            <a:ext cx="1058863" cy="366415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West Caucasian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Bat Virus</a:t>
            </a:r>
          </a:p>
        </p:txBody>
      </p:sp>
      <p:sp>
        <p:nvSpPr>
          <p:cNvPr id="160" name="A"/>
          <p:cNvSpPr txBox="1"/>
          <p:nvPr/>
        </p:nvSpPr>
        <p:spPr>
          <a:xfrm>
            <a:off x="5788025" y="4722812"/>
            <a:ext cx="127000" cy="18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61" name="B"/>
          <p:cNvSpPr txBox="1"/>
          <p:nvPr/>
        </p:nvSpPr>
        <p:spPr>
          <a:xfrm>
            <a:off x="6407150" y="4840287"/>
            <a:ext cx="127000" cy="18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2" name="C"/>
          <p:cNvSpPr txBox="1"/>
          <p:nvPr/>
        </p:nvSpPr>
        <p:spPr>
          <a:xfrm>
            <a:off x="6956425" y="4348162"/>
            <a:ext cx="127000" cy="18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63" name="D"/>
          <p:cNvSpPr txBox="1"/>
          <p:nvPr/>
        </p:nvSpPr>
        <p:spPr>
          <a:xfrm>
            <a:off x="6054725" y="4797425"/>
            <a:ext cx="129903" cy="18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164" name="79"/>
          <p:cNvSpPr txBox="1"/>
          <p:nvPr/>
        </p:nvSpPr>
        <p:spPr>
          <a:xfrm>
            <a:off x="4184650" y="3105150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79</a:t>
            </a:r>
          </a:p>
        </p:txBody>
      </p:sp>
      <p:sp>
        <p:nvSpPr>
          <p:cNvPr id="165" name="100"/>
          <p:cNvSpPr txBox="1"/>
          <p:nvPr/>
        </p:nvSpPr>
        <p:spPr>
          <a:xfrm>
            <a:off x="5553075" y="3114675"/>
            <a:ext cx="167184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6" name="100"/>
          <p:cNvSpPr txBox="1"/>
          <p:nvPr/>
        </p:nvSpPr>
        <p:spPr>
          <a:xfrm>
            <a:off x="5053012" y="4140200"/>
            <a:ext cx="16718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7" name="100"/>
          <p:cNvSpPr txBox="1"/>
          <p:nvPr/>
        </p:nvSpPr>
        <p:spPr>
          <a:xfrm>
            <a:off x="6097587" y="3844925"/>
            <a:ext cx="16718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8" name="100"/>
          <p:cNvSpPr txBox="1"/>
          <p:nvPr/>
        </p:nvSpPr>
        <p:spPr>
          <a:xfrm>
            <a:off x="6578600" y="4219575"/>
            <a:ext cx="167184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9" name="100"/>
          <p:cNvSpPr txBox="1"/>
          <p:nvPr/>
        </p:nvSpPr>
        <p:spPr>
          <a:xfrm>
            <a:off x="3819525" y="1550987"/>
            <a:ext cx="1671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70" name="100"/>
          <p:cNvSpPr txBox="1"/>
          <p:nvPr/>
        </p:nvSpPr>
        <p:spPr>
          <a:xfrm>
            <a:off x="3298825" y="2857500"/>
            <a:ext cx="167184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71" name="100"/>
          <p:cNvSpPr txBox="1"/>
          <p:nvPr/>
        </p:nvSpPr>
        <p:spPr>
          <a:xfrm>
            <a:off x="3432175" y="3475037"/>
            <a:ext cx="1671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72" name="86"/>
          <p:cNvSpPr txBox="1"/>
          <p:nvPr/>
        </p:nvSpPr>
        <p:spPr>
          <a:xfrm>
            <a:off x="4687887" y="2859087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86</a:t>
            </a:r>
          </a:p>
        </p:txBody>
      </p:sp>
      <p:sp>
        <p:nvSpPr>
          <p:cNvPr id="173" name="81"/>
          <p:cNvSpPr txBox="1"/>
          <p:nvPr/>
        </p:nvSpPr>
        <p:spPr>
          <a:xfrm>
            <a:off x="5295900" y="2613025"/>
            <a:ext cx="127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81</a:t>
            </a:r>
          </a:p>
        </p:txBody>
      </p:sp>
      <p:sp>
        <p:nvSpPr>
          <p:cNvPr id="174" name="Линия"/>
          <p:cNvSpPr/>
          <p:nvPr/>
        </p:nvSpPr>
        <p:spPr>
          <a:xfrm flipH="1" flipV="1">
            <a:off x="5564187" y="3243262"/>
            <a:ext cx="52388" cy="762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Линия"/>
          <p:cNvSpPr/>
          <p:nvPr/>
        </p:nvSpPr>
        <p:spPr>
          <a:xfrm flipH="1">
            <a:off x="5060950" y="3243262"/>
            <a:ext cx="503238" cy="15859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Линия"/>
          <p:cNvSpPr/>
          <p:nvPr/>
        </p:nvSpPr>
        <p:spPr>
          <a:xfrm flipH="1" flipV="1">
            <a:off x="5487987" y="3136900"/>
            <a:ext cx="76201" cy="1063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Линия"/>
          <p:cNvSpPr/>
          <p:nvPr/>
        </p:nvSpPr>
        <p:spPr>
          <a:xfrm flipH="1">
            <a:off x="5008562" y="3136900"/>
            <a:ext cx="479426" cy="1060450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Линия"/>
          <p:cNvSpPr/>
          <p:nvPr/>
        </p:nvSpPr>
        <p:spPr>
          <a:xfrm flipH="1">
            <a:off x="4762499" y="4197350"/>
            <a:ext cx="246064" cy="685800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Линия"/>
          <p:cNvSpPr/>
          <p:nvPr/>
        </p:nvSpPr>
        <p:spPr>
          <a:xfrm flipH="1">
            <a:off x="4591049" y="4197350"/>
            <a:ext cx="417514" cy="6207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Линия"/>
          <p:cNvSpPr/>
          <p:nvPr/>
        </p:nvSpPr>
        <p:spPr>
          <a:xfrm flipH="1" flipV="1">
            <a:off x="5370512" y="2773362"/>
            <a:ext cx="117476" cy="36353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Линия"/>
          <p:cNvSpPr/>
          <p:nvPr/>
        </p:nvSpPr>
        <p:spPr>
          <a:xfrm flipH="1">
            <a:off x="5189537" y="2773362"/>
            <a:ext cx="180976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Линия"/>
          <p:cNvSpPr/>
          <p:nvPr/>
        </p:nvSpPr>
        <p:spPr>
          <a:xfrm flipH="1">
            <a:off x="4751387" y="2773362"/>
            <a:ext cx="438151" cy="2238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Линия"/>
          <p:cNvSpPr/>
          <p:nvPr/>
        </p:nvSpPr>
        <p:spPr>
          <a:xfrm flipH="1">
            <a:off x="4538662" y="2997200"/>
            <a:ext cx="212726" cy="968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Линия"/>
          <p:cNvSpPr/>
          <p:nvPr/>
        </p:nvSpPr>
        <p:spPr>
          <a:xfrm flipH="1">
            <a:off x="3394075" y="3094037"/>
            <a:ext cx="1144588" cy="6207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Линия"/>
          <p:cNvSpPr/>
          <p:nvPr/>
        </p:nvSpPr>
        <p:spPr>
          <a:xfrm flipH="1" flipV="1">
            <a:off x="3267075" y="2986087"/>
            <a:ext cx="1271588" cy="1079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Линия"/>
          <p:cNvSpPr/>
          <p:nvPr/>
        </p:nvSpPr>
        <p:spPr>
          <a:xfrm flipH="1">
            <a:off x="3021012" y="2986087"/>
            <a:ext cx="246063" cy="22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Линия"/>
          <p:cNvSpPr/>
          <p:nvPr/>
        </p:nvSpPr>
        <p:spPr>
          <a:xfrm flipH="1" flipV="1">
            <a:off x="2957512" y="2911474"/>
            <a:ext cx="309564" cy="746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Линия"/>
          <p:cNvSpPr/>
          <p:nvPr/>
        </p:nvSpPr>
        <p:spPr>
          <a:xfrm flipH="1" flipV="1">
            <a:off x="3394075" y="2665412"/>
            <a:ext cx="1357313" cy="3317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Линия"/>
          <p:cNvSpPr/>
          <p:nvPr/>
        </p:nvSpPr>
        <p:spPr>
          <a:xfrm flipH="1" flipV="1">
            <a:off x="5040312" y="2697162"/>
            <a:ext cx="149226" cy="762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Линия"/>
          <p:cNvSpPr/>
          <p:nvPr/>
        </p:nvSpPr>
        <p:spPr>
          <a:xfrm flipH="1" flipV="1">
            <a:off x="3843337" y="2268537"/>
            <a:ext cx="1196976" cy="4286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Линия"/>
          <p:cNvSpPr/>
          <p:nvPr/>
        </p:nvSpPr>
        <p:spPr>
          <a:xfrm flipH="1" flipV="1">
            <a:off x="4933950" y="2525712"/>
            <a:ext cx="106363" cy="1714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Линия"/>
          <p:cNvSpPr/>
          <p:nvPr/>
        </p:nvSpPr>
        <p:spPr>
          <a:xfrm flipH="1" flipV="1">
            <a:off x="4891087" y="2462212"/>
            <a:ext cx="42863" cy="635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Линия"/>
          <p:cNvSpPr/>
          <p:nvPr/>
        </p:nvSpPr>
        <p:spPr>
          <a:xfrm flipH="1" flipV="1">
            <a:off x="3971925" y="1508125"/>
            <a:ext cx="919163" cy="9540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Линия"/>
          <p:cNvSpPr/>
          <p:nvPr/>
        </p:nvSpPr>
        <p:spPr>
          <a:xfrm flipH="1" flipV="1">
            <a:off x="3736974" y="1327150"/>
            <a:ext cx="234951" cy="180975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Линия"/>
          <p:cNvSpPr/>
          <p:nvPr/>
        </p:nvSpPr>
        <p:spPr>
          <a:xfrm flipH="1" flipV="1">
            <a:off x="3832225" y="1316037"/>
            <a:ext cx="139700" cy="1920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Линия"/>
          <p:cNvSpPr/>
          <p:nvPr/>
        </p:nvSpPr>
        <p:spPr>
          <a:xfrm flipH="1" flipV="1">
            <a:off x="4237037" y="1035050"/>
            <a:ext cx="654051" cy="14271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Линия"/>
          <p:cNvSpPr/>
          <p:nvPr/>
        </p:nvSpPr>
        <p:spPr>
          <a:xfrm flipH="1" flipV="1">
            <a:off x="4648199" y="990599"/>
            <a:ext cx="276226" cy="154146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Линия"/>
          <p:cNvSpPr/>
          <p:nvPr/>
        </p:nvSpPr>
        <p:spPr>
          <a:xfrm flipH="1" flipV="1">
            <a:off x="5584824" y="1219199"/>
            <a:ext cx="427039" cy="76041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Линия"/>
          <p:cNvSpPr/>
          <p:nvPr/>
        </p:nvSpPr>
        <p:spPr>
          <a:xfrm flipV="1">
            <a:off x="6011862" y="1916112"/>
            <a:ext cx="74614" cy="635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Линия"/>
          <p:cNvSpPr/>
          <p:nvPr/>
        </p:nvSpPr>
        <p:spPr>
          <a:xfrm flipH="1" flipV="1">
            <a:off x="6011862" y="1358900"/>
            <a:ext cx="74613" cy="5572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Линия"/>
          <p:cNvSpPr/>
          <p:nvPr/>
        </p:nvSpPr>
        <p:spPr>
          <a:xfrm flipH="1" flipV="1">
            <a:off x="5905500" y="950912"/>
            <a:ext cx="106363" cy="4079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Линия"/>
          <p:cNvSpPr/>
          <p:nvPr/>
        </p:nvSpPr>
        <p:spPr>
          <a:xfrm flipV="1">
            <a:off x="6011862" y="822324"/>
            <a:ext cx="1" cy="536577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Линия"/>
          <p:cNvSpPr/>
          <p:nvPr/>
        </p:nvSpPr>
        <p:spPr>
          <a:xfrm flipV="1">
            <a:off x="6086475" y="1830387"/>
            <a:ext cx="160338" cy="857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Линия"/>
          <p:cNvSpPr/>
          <p:nvPr/>
        </p:nvSpPr>
        <p:spPr>
          <a:xfrm flipV="1">
            <a:off x="6246812" y="1219199"/>
            <a:ext cx="117476" cy="6111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Линия"/>
          <p:cNvSpPr/>
          <p:nvPr/>
        </p:nvSpPr>
        <p:spPr>
          <a:xfrm>
            <a:off x="6246018" y="1830387"/>
            <a:ext cx="127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Линия"/>
          <p:cNvSpPr/>
          <p:nvPr/>
        </p:nvSpPr>
        <p:spPr>
          <a:xfrm flipV="1">
            <a:off x="6257925" y="1604962"/>
            <a:ext cx="160338" cy="2254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Линия"/>
          <p:cNvSpPr/>
          <p:nvPr/>
        </p:nvSpPr>
        <p:spPr>
          <a:xfrm flipV="1">
            <a:off x="6418262" y="1476375"/>
            <a:ext cx="74614" cy="1285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Линия"/>
          <p:cNvSpPr/>
          <p:nvPr/>
        </p:nvSpPr>
        <p:spPr>
          <a:xfrm flipV="1">
            <a:off x="6492875" y="1316037"/>
            <a:ext cx="96838" cy="1603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Линия"/>
          <p:cNvSpPr/>
          <p:nvPr/>
        </p:nvSpPr>
        <p:spPr>
          <a:xfrm flipV="1">
            <a:off x="6492875" y="1358899"/>
            <a:ext cx="149226" cy="1174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Линия"/>
          <p:cNvSpPr/>
          <p:nvPr/>
        </p:nvSpPr>
        <p:spPr>
          <a:xfrm flipV="1">
            <a:off x="6418262" y="1379537"/>
            <a:ext cx="246064" cy="2254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Линия"/>
          <p:cNvSpPr/>
          <p:nvPr/>
        </p:nvSpPr>
        <p:spPr>
          <a:xfrm>
            <a:off x="6257925" y="1830387"/>
            <a:ext cx="85725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Линия"/>
          <p:cNvSpPr/>
          <p:nvPr/>
        </p:nvSpPr>
        <p:spPr>
          <a:xfrm flipV="1">
            <a:off x="6343650" y="1476375"/>
            <a:ext cx="608013" cy="3540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Линия"/>
          <p:cNvSpPr/>
          <p:nvPr/>
        </p:nvSpPr>
        <p:spPr>
          <a:xfrm>
            <a:off x="6343650" y="1830387"/>
            <a:ext cx="106363" cy="95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Линия"/>
          <p:cNvSpPr/>
          <p:nvPr/>
        </p:nvSpPr>
        <p:spPr>
          <a:xfrm>
            <a:off x="6450012" y="1839912"/>
            <a:ext cx="53976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Линия"/>
          <p:cNvSpPr/>
          <p:nvPr/>
        </p:nvSpPr>
        <p:spPr>
          <a:xfrm flipV="1">
            <a:off x="6503987" y="1787525"/>
            <a:ext cx="404814" cy="523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Линия"/>
          <p:cNvSpPr/>
          <p:nvPr/>
        </p:nvSpPr>
        <p:spPr>
          <a:xfrm>
            <a:off x="6503307" y="1839118"/>
            <a:ext cx="10886" cy="127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Линия"/>
          <p:cNvSpPr/>
          <p:nvPr/>
        </p:nvSpPr>
        <p:spPr>
          <a:xfrm>
            <a:off x="6513512" y="1851025"/>
            <a:ext cx="22226" cy="1111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Линия"/>
          <p:cNvSpPr/>
          <p:nvPr/>
        </p:nvSpPr>
        <p:spPr>
          <a:xfrm>
            <a:off x="6535737" y="1862137"/>
            <a:ext cx="298451" cy="16033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Линия"/>
          <p:cNvSpPr/>
          <p:nvPr/>
        </p:nvSpPr>
        <p:spPr>
          <a:xfrm>
            <a:off x="6535737" y="1862137"/>
            <a:ext cx="234951" cy="26828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Линия"/>
          <p:cNvSpPr/>
          <p:nvPr/>
        </p:nvSpPr>
        <p:spPr>
          <a:xfrm>
            <a:off x="6513512" y="1851025"/>
            <a:ext cx="150813" cy="1825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1" name="Линия"/>
          <p:cNvSpPr/>
          <p:nvPr/>
        </p:nvSpPr>
        <p:spPr>
          <a:xfrm>
            <a:off x="6450012" y="1839912"/>
            <a:ext cx="85726" cy="22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Линия"/>
          <p:cNvSpPr/>
          <p:nvPr/>
        </p:nvSpPr>
        <p:spPr>
          <a:xfrm flipV="1">
            <a:off x="6535737" y="1830387"/>
            <a:ext cx="309564" cy="317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3" name="Линия"/>
          <p:cNvSpPr/>
          <p:nvPr/>
        </p:nvSpPr>
        <p:spPr>
          <a:xfrm>
            <a:off x="6535737" y="1862137"/>
            <a:ext cx="203201" cy="539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4" name="Линия"/>
          <p:cNvSpPr/>
          <p:nvPr/>
        </p:nvSpPr>
        <p:spPr>
          <a:xfrm>
            <a:off x="5616575" y="3319462"/>
            <a:ext cx="107950" cy="1174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Линия"/>
          <p:cNvSpPr/>
          <p:nvPr/>
        </p:nvSpPr>
        <p:spPr>
          <a:xfrm>
            <a:off x="5724525" y="3436937"/>
            <a:ext cx="127000" cy="1285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Линия"/>
          <p:cNvSpPr/>
          <p:nvPr/>
        </p:nvSpPr>
        <p:spPr>
          <a:xfrm>
            <a:off x="6011862" y="3694112"/>
            <a:ext cx="758826" cy="5461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Линия"/>
          <p:cNvSpPr/>
          <p:nvPr/>
        </p:nvSpPr>
        <p:spPr>
          <a:xfrm>
            <a:off x="6770687" y="4240212"/>
            <a:ext cx="255589" cy="9683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8" name="Линия"/>
          <p:cNvSpPr/>
          <p:nvPr/>
        </p:nvSpPr>
        <p:spPr>
          <a:xfrm>
            <a:off x="6770687" y="4240212"/>
            <a:ext cx="160338" cy="14922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9" name="Линия"/>
          <p:cNvSpPr/>
          <p:nvPr/>
        </p:nvSpPr>
        <p:spPr>
          <a:xfrm>
            <a:off x="6011862" y="3694112"/>
            <a:ext cx="427039" cy="112395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Линия"/>
          <p:cNvSpPr/>
          <p:nvPr/>
        </p:nvSpPr>
        <p:spPr>
          <a:xfrm>
            <a:off x="5851525" y="3565525"/>
            <a:ext cx="234951" cy="1220788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Линия"/>
          <p:cNvSpPr/>
          <p:nvPr/>
        </p:nvSpPr>
        <p:spPr>
          <a:xfrm>
            <a:off x="5781675" y="3475037"/>
            <a:ext cx="41275" cy="1285876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Линия"/>
          <p:cNvSpPr/>
          <p:nvPr/>
        </p:nvSpPr>
        <p:spPr>
          <a:xfrm>
            <a:off x="5616575" y="3319462"/>
            <a:ext cx="225426" cy="2366964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Aravan…"/>
          <p:cNvSpPr txBox="1"/>
          <p:nvPr/>
        </p:nvSpPr>
        <p:spPr>
          <a:xfrm>
            <a:off x="4638675" y="555625"/>
            <a:ext cx="471463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Aravan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Virus</a:t>
            </a:r>
          </a:p>
        </p:txBody>
      </p:sp>
      <p:sp>
        <p:nvSpPr>
          <p:cNvPr id="234" name="Irkut…"/>
          <p:cNvSpPr txBox="1"/>
          <p:nvPr/>
        </p:nvSpPr>
        <p:spPr>
          <a:xfrm>
            <a:off x="2380778" y="2447925"/>
            <a:ext cx="334319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Irkut</a:t>
            </a:r>
          </a:p>
          <a:p>
            <a:pPr algn="ctr"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Virus</a:t>
            </a:r>
          </a:p>
        </p:txBody>
      </p:sp>
      <p:sp>
        <p:nvSpPr>
          <p:cNvPr id="235" name="Shimoni Bat…"/>
          <p:cNvSpPr txBox="1"/>
          <p:nvPr/>
        </p:nvSpPr>
        <p:spPr>
          <a:xfrm>
            <a:off x="4865687" y="4914900"/>
            <a:ext cx="809676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Shimoni Bat 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Virus</a:t>
            </a:r>
          </a:p>
        </p:txBody>
      </p:sp>
      <p:pic>
        <p:nvPicPr>
          <p:cNvPr id="236" name="Bat" descr="Bat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49862" y="5132387"/>
            <a:ext cx="307976" cy="117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Bat" descr="Bat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75225" y="765175"/>
            <a:ext cx="273050" cy="10477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Прямоугольник"/>
          <p:cNvSpPr/>
          <p:nvPr/>
        </p:nvSpPr>
        <p:spPr>
          <a:xfrm>
            <a:off x="3892550" y="593725"/>
            <a:ext cx="679450" cy="371475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9" name="Khujand Virus"/>
          <p:cNvSpPr txBox="1"/>
          <p:nvPr/>
        </p:nvSpPr>
        <p:spPr>
          <a:xfrm>
            <a:off x="3929062" y="590550"/>
            <a:ext cx="617538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Khujand Virus</a:t>
            </a:r>
          </a:p>
        </p:txBody>
      </p:sp>
      <p:pic>
        <p:nvPicPr>
          <p:cNvPr id="240" name="Bat" descr="Ba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21162" y="774700"/>
            <a:ext cx="323851" cy="12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Bat" descr="Bat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36937" y="1985962"/>
            <a:ext cx="331788" cy="12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Bat" descr="Bat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530475" y="2935287"/>
            <a:ext cx="374650" cy="14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95650" y="1857375"/>
            <a:ext cx="123825" cy="35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Прямоугольник"/>
          <p:cNvSpPr/>
          <p:nvPr/>
        </p:nvSpPr>
        <p:spPr>
          <a:xfrm>
            <a:off x="2157412" y="1243012"/>
            <a:ext cx="1533526" cy="381001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45" name="European Bat…"/>
          <p:cNvSpPr txBox="1"/>
          <p:nvPr/>
        </p:nvSpPr>
        <p:spPr>
          <a:xfrm>
            <a:off x="2182812" y="1243012"/>
            <a:ext cx="869951" cy="34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European Bat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 Lyssavirus-2</a:t>
            </a:r>
          </a:p>
        </p:txBody>
      </p:sp>
      <p:pic>
        <p:nvPicPr>
          <p:cNvPr id="246" name="Bat" descr="Bat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79775" y="1395412"/>
            <a:ext cx="387350" cy="14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6900" y="1270000"/>
            <a:ext cx="115888" cy="32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2637" y="2903537"/>
            <a:ext cx="130176" cy="35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Bat" descr="Bat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48300" y="6454775"/>
            <a:ext cx="374650" cy="142875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Прямоугольник"/>
          <p:cNvSpPr/>
          <p:nvPr/>
        </p:nvSpPr>
        <p:spPr>
          <a:xfrm>
            <a:off x="6657975" y="4687887"/>
            <a:ext cx="1014413" cy="887413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51" name="Lagos Bat Virus…"/>
          <p:cNvSpPr txBox="1"/>
          <p:nvPr/>
        </p:nvSpPr>
        <p:spPr>
          <a:xfrm>
            <a:off x="6642100" y="4692650"/>
            <a:ext cx="1036638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Lagos Bat Virus</a:t>
            </a:r>
          </a:p>
          <a:p>
            <a:pPr algn="ctr"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(Lineage A-D)</a:t>
            </a:r>
          </a:p>
        </p:txBody>
      </p:sp>
      <p:pic>
        <p:nvPicPr>
          <p:cNvPr id="252" name="Bat" descr="Bat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42162" y="5378450"/>
            <a:ext cx="381001" cy="1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cat" descr="cat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838950" y="5273675"/>
            <a:ext cx="239713" cy="26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dog" descr="do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231062" y="5076825"/>
            <a:ext cx="250826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mongoose_banded_silhouette" descr="mongoose_banded_silhouett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75450" y="4984750"/>
            <a:ext cx="417513" cy="417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heep" descr="sheep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640012" y="3086100"/>
            <a:ext cx="265113" cy="195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Сгруппировать"/>
          <p:cNvGrpSpPr/>
          <p:nvPr/>
        </p:nvGrpSpPr>
        <p:grpSpPr>
          <a:xfrm>
            <a:off x="2197100" y="3143250"/>
            <a:ext cx="363538" cy="125413"/>
            <a:chOff x="0" y="0"/>
            <a:chExt cx="363537" cy="125412"/>
          </a:xfrm>
        </p:grpSpPr>
        <p:sp>
          <p:nvSpPr>
            <p:cNvPr id="257" name="Прямоугольник"/>
            <p:cNvSpPr/>
            <p:nvPr/>
          </p:nvSpPr>
          <p:spPr>
            <a:xfrm>
              <a:off x="0" y="0"/>
              <a:ext cx="363538" cy="125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58" name="image.png" descr="image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363538" cy="125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Прямоугольник"/>
          <p:cNvSpPr/>
          <p:nvPr/>
        </p:nvSpPr>
        <p:spPr>
          <a:xfrm>
            <a:off x="3341687" y="4870450"/>
            <a:ext cx="1355726" cy="460375"/>
          </a:xfrm>
          <a:prstGeom prst="rect">
            <a:avLst/>
          </a:prstGeom>
          <a:solidFill>
            <a:srgbClr val="FDB29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 rot="21421965">
            <a:off x="3875087" y="5126037"/>
            <a:ext cx="417513" cy="16033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Mokola…"/>
          <p:cNvSpPr txBox="1"/>
          <p:nvPr/>
        </p:nvSpPr>
        <p:spPr>
          <a:xfrm>
            <a:off x="3389312" y="4918075"/>
            <a:ext cx="527721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Mokola 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Virus</a:t>
            </a:r>
          </a:p>
        </p:txBody>
      </p:sp>
      <p:pic>
        <p:nvPicPr>
          <p:cNvPr id="263" name="image.png" descr="imag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890962" y="4956175"/>
            <a:ext cx="346076" cy="13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og" descr="do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197350" y="4945062"/>
            <a:ext cx="203200" cy="21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1675" y="4886325"/>
            <a:ext cx="146050" cy="41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cat" descr="cat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279900" y="5106987"/>
            <a:ext cx="217488" cy="18573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Линия"/>
          <p:cNvSpPr/>
          <p:nvPr/>
        </p:nvSpPr>
        <p:spPr>
          <a:xfrm flipV="1">
            <a:off x="5473700" y="2860675"/>
            <a:ext cx="3651251" cy="17463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Линия"/>
          <p:cNvSpPr/>
          <p:nvPr/>
        </p:nvSpPr>
        <p:spPr>
          <a:xfrm flipV="1">
            <a:off x="-19051" y="2879724"/>
            <a:ext cx="5492752" cy="4038601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69" name="European Bat…"/>
          <p:cNvSpPr txBox="1"/>
          <p:nvPr/>
        </p:nvSpPr>
        <p:spPr>
          <a:xfrm>
            <a:off x="1128712" y="2916237"/>
            <a:ext cx="869951" cy="34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European Bat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 Lyssavirus-1</a:t>
            </a:r>
          </a:p>
        </p:txBody>
      </p:sp>
      <p:sp>
        <p:nvSpPr>
          <p:cNvPr id="270" name="Phylogroup I"/>
          <p:cNvSpPr txBox="1"/>
          <p:nvPr/>
        </p:nvSpPr>
        <p:spPr>
          <a:xfrm rot="19452819">
            <a:off x="1132085" y="5172879"/>
            <a:ext cx="129938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Phylogroup I</a:t>
            </a:r>
          </a:p>
        </p:txBody>
      </p:sp>
      <p:sp>
        <p:nvSpPr>
          <p:cNvPr id="271" name="Phylogroup II"/>
          <p:cNvSpPr txBox="1"/>
          <p:nvPr/>
        </p:nvSpPr>
        <p:spPr>
          <a:xfrm rot="19452819">
            <a:off x="1322527" y="5445747"/>
            <a:ext cx="13603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Phylogroup II</a:t>
            </a:r>
          </a:p>
        </p:txBody>
      </p:sp>
      <p:grpSp>
        <p:nvGrpSpPr>
          <p:cNvPr id="285" name="Сгруппировать"/>
          <p:cNvGrpSpPr/>
          <p:nvPr/>
        </p:nvGrpSpPr>
        <p:grpSpPr>
          <a:xfrm>
            <a:off x="6081712" y="577850"/>
            <a:ext cx="1801813" cy="552450"/>
            <a:chOff x="0" y="0"/>
            <a:chExt cx="1801812" cy="552450"/>
          </a:xfrm>
        </p:grpSpPr>
        <p:sp>
          <p:nvSpPr>
            <p:cNvPr id="272" name="Прямоугольник"/>
            <p:cNvSpPr/>
            <p:nvPr/>
          </p:nvSpPr>
          <p:spPr>
            <a:xfrm>
              <a:off x="14287" y="0"/>
              <a:ext cx="1787526" cy="552450"/>
            </a:xfrm>
            <a:prstGeom prst="rect">
              <a:avLst/>
            </a:prstGeom>
            <a:solidFill>
              <a:srgbClr val="81FFFF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73" name="Rabies…"/>
            <p:cNvSpPr txBox="1"/>
            <p:nvPr/>
          </p:nvSpPr>
          <p:spPr>
            <a:xfrm>
              <a:off x="0" y="90487"/>
              <a:ext cx="515938" cy="347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b="1" i="1" sz="1200">
                  <a:latin typeface="+mn-lt"/>
                  <a:ea typeface="+mn-ea"/>
                  <a:cs typeface="+mn-cs"/>
                  <a:sym typeface="Calibri"/>
                </a:defRPr>
              </a:pPr>
              <a:r>
                <a:t>Rabies</a:t>
              </a:r>
            </a:p>
            <a:p>
              <a:pPr algn="ctr">
                <a:defRPr b="1" i="1" sz="1200">
                  <a:latin typeface="+mn-lt"/>
                  <a:ea typeface="+mn-ea"/>
                  <a:cs typeface="+mn-cs"/>
                  <a:sym typeface="Calibri"/>
                </a:defRPr>
              </a:pPr>
              <a:r>
                <a:t>Virus</a:t>
              </a:r>
            </a:p>
          </p:txBody>
        </p:sp>
        <p:pic>
          <p:nvPicPr>
            <p:cNvPr id="274" name="Bat" descr="Bat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4987" y="192087"/>
              <a:ext cx="314326" cy="119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Cow" descr="Cow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52525" y="14287"/>
              <a:ext cx="387350" cy="257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dog" descr="dog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1537" y="265112"/>
              <a:ext cx="214313" cy="257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man" descr="ma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89087" y="50800"/>
              <a:ext cx="155576" cy="439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horse" descr="horse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6925" y="19050"/>
              <a:ext cx="338138" cy="2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fox_bateared_silhouette" descr="fox_bateared_silhouette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46100" y="249237"/>
              <a:ext cx="288925" cy="288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2" name="Сгруппировать"/>
            <p:cNvGrpSpPr/>
            <p:nvPr/>
          </p:nvGrpSpPr>
          <p:grpSpPr>
            <a:xfrm>
              <a:off x="1144587" y="273050"/>
              <a:ext cx="212726" cy="236538"/>
              <a:chOff x="0" y="0"/>
              <a:chExt cx="212725" cy="236537"/>
            </a:xfrm>
          </p:grpSpPr>
          <p:sp>
            <p:nvSpPr>
              <p:cNvPr id="280" name="Прямоугольник"/>
              <p:cNvSpPr/>
              <p:nvPr/>
            </p:nvSpPr>
            <p:spPr>
              <a:xfrm>
                <a:off x="0" y="0"/>
                <a:ext cx="212725" cy="2365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281" name="image.png" descr="image.png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0" y="0"/>
                <a:ext cx="212725" cy="2365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83" name="image.png" descr="image.png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0862" y="31750"/>
              <a:ext cx="242888" cy="122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cat" descr="cat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43025" y="274637"/>
              <a:ext cx="217488" cy="236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Phylogroup I"/>
          <p:cNvSpPr txBox="1"/>
          <p:nvPr/>
        </p:nvSpPr>
        <p:spPr>
          <a:xfrm>
            <a:off x="6991032" y="2509837"/>
            <a:ext cx="129938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Phylogroup I</a:t>
            </a:r>
          </a:p>
        </p:txBody>
      </p:sp>
      <p:sp>
        <p:nvSpPr>
          <p:cNvPr id="287" name="Phylogroup II"/>
          <p:cNvSpPr txBox="1"/>
          <p:nvPr/>
        </p:nvSpPr>
        <p:spPr>
          <a:xfrm>
            <a:off x="6991032" y="2840037"/>
            <a:ext cx="136032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Phylogroup II</a:t>
            </a:r>
          </a:p>
        </p:txBody>
      </p:sp>
      <p:sp>
        <p:nvSpPr>
          <p:cNvPr id="288" name="Origin:Widespread throughout the world, esp. in Asia and Africa"/>
          <p:cNvSpPr txBox="1"/>
          <p:nvPr/>
        </p:nvSpPr>
        <p:spPr>
          <a:xfrm>
            <a:off x="6040437" y="285750"/>
            <a:ext cx="1914526" cy="30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Origin:Widespread throughout the world, esp. in Asia and Africa </a:t>
            </a:r>
          </a:p>
        </p:txBody>
      </p:sp>
      <p:sp>
        <p:nvSpPr>
          <p:cNvPr id="289" name="Линия"/>
          <p:cNvSpPr/>
          <p:nvPr/>
        </p:nvSpPr>
        <p:spPr>
          <a:xfrm flipV="1">
            <a:off x="4279900" y="5643562"/>
            <a:ext cx="1311276" cy="10048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Phylogroup III"/>
          <p:cNvSpPr txBox="1"/>
          <p:nvPr/>
        </p:nvSpPr>
        <p:spPr>
          <a:xfrm>
            <a:off x="6997382" y="5641975"/>
            <a:ext cx="14212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Phylogroup III</a:t>
            </a:r>
          </a:p>
        </p:txBody>
      </p:sp>
      <p:sp>
        <p:nvSpPr>
          <p:cNvPr id="291" name="Линия"/>
          <p:cNvSpPr/>
          <p:nvPr/>
        </p:nvSpPr>
        <p:spPr>
          <a:xfrm>
            <a:off x="6675437" y="3663950"/>
            <a:ext cx="1122363" cy="0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0.1"/>
          <p:cNvSpPr txBox="1"/>
          <p:nvPr/>
        </p:nvSpPr>
        <p:spPr>
          <a:xfrm>
            <a:off x="7161212" y="3513137"/>
            <a:ext cx="175358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0.1</a:t>
            </a:r>
          </a:p>
        </p:txBody>
      </p:sp>
      <p:sp>
        <p:nvSpPr>
          <p:cNvPr id="293" name="Линия"/>
          <p:cNvSpPr/>
          <p:nvPr/>
        </p:nvSpPr>
        <p:spPr>
          <a:xfrm>
            <a:off x="6675437" y="3663950"/>
            <a:ext cx="11223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Линия"/>
          <p:cNvSpPr/>
          <p:nvPr/>
        </p:nvSpPr>
        <p:spPr>
          <a:xfrm>
            <a:off x="6678612" y="3590924"/>
            <a:ext cx="1" cy="142877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Линия"/>
          <p:cNvSpPr/>
          <p:nvPr/>
        </p:nvSpPr>
        <p:spPr>
          <a:xfrm>
            <a:off x="7793037" y="3590924"/>
            <a:ext cx="1" cy="142877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Линия"/>
          <p:cNvSpPr/>
          <p:nvPr/>
        </p:nvSpPr>
        <p:spPr>
          <a:xfrm flipV="1">
            <a:off x="5573712" y="5645150"/>
            <a:ext cx="3703638" cy="2063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297" name="Origin:Eurasia"/>
          <p:cNvSpPr txBox="1"/>
          <p:nvPr/>
        </p:nvSpPr>
        <p:spPr>
          <a:xfrm>
            <a:off x="4591050" y="393700"/>
            <a:ext cx="811213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Origin:Eurasia</a:t>
            </a:r>
          </a:p>
        </p:txBody>
      </p:sp>
      <p:sp>
        <p:nvSpPr>
          <p:cNvPr id="298" name="Origin:Eurasia"/>
          <p:cNvSpPr txBox="1"/>
          <p:nvPr/>
        </p:nvSpPr>
        <p:spPr>
          <a:xfrm>
            <a:off x="3825875" y="428625"/>
            <a:ext cx="811213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Origin:Eurasia</a:t>
            </a:r>
          </a:p>
        </p:txBody>
      </p:sp>
      <p:sp>
        <p:nvSpPr>
          <p:cNvPr id="299" name="Origin:Europe"/>
          <p:cNvSpPr txBox="1"/>
          <p:nvPr/>
        </p:nvSpPr>
        <p:spPr>
          <a:xfrm>
            <a:off x="2165350" y="1085850"/>
            <a:ext cx="811213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Origin:Europe</a:t>
            </a:r>
          </a:p>
        </p:txBody>
      </p:sp>
      <p:sp>
        <p:nvSpPr>
          <p:cNvPr id="300" name="Origin:Australia"/>
          <p:cNvSpPr txBox="1"/>
          <p:nvPr/>
        </p:nvSpPr>
        <p:spPr>
          <a:xfrm>
            <a:off x="2295525" y="1677987"/>
            <a:ext cx="857250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Origin:Australia</a:t>
            </a:r>
          </a:p>
        </p:txBody>
      </p:sp>
      <p:sp>
        <p:nvSpPr>
          <p:cNvPr id="301" name="Origin:Eurasia"/>
          <p:cNvSpPr txBox="1"/>
          <p:nvPr/>
        </p:nvSpPr>
        <p:spPr>
          <a:xfrm>
            <a:off x="2324100" y="2297112"/>
            <a:ext cx="857250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Origin:Eurasia</a:t>
            </a:r>
          </a:p>
        </p:txBody>
      </p:sp>
      <p:sp>
        <p:nvSpPr>
          <p:cNvPr id="302" name="Origin:Europe"/>
          <p:cNvSpPr txBox="1"/>
          <p:nvPr/>
        </p:nvSpPr>
        <p:spPr>
          <a:xfrm>
            <a:off x="1095375" y="2725737"/>
            <a:ext cx="857250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Origin:Europe</a:t>
            </a:r>
          </a:p>
        </p:txBody>
      </p:sp>
      <p:sp>
        <p:nvSpPr>
          <p:cNvPr id="303" name="Origin:Africa"/>
          <p:cNvSpPr txBox="1"/>
          <p:nvPr/>
        </p:nvSpPr>
        <p:spPr>
          <a:xfrm>
            <a:off x="2352675" y="3525837"/>
            <a:ext cx="1103313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Origin:Africa</a:t>
            </a:r>
          </a:p>
        </p:txBody>
      </p:sp>
      <p:sp>
        <p:nvSpPr>
          <p:cNvPr id="304" name="Origin:Africa"/>
          <p:cNvSpPr txBox="1"/>
          <p:nvPr/>
        </p:nvSpPr>
        <p:spPr>
          <a:xfrm>
            <a:off x="3590925" y="4716462"/>
            <a:ext cx="1222375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Origin:Africa</a:t>
            </a:r>
          </a:p>
        </p:txBody>
      </p:sp>
      <p:sp>
        <p:nvSpPr>
          <p:cNvPr id="305" name="Origin:Africa"/>
          <p:cNvSpPr txBox="1"/>
          <p:nvPr/>
        </p:nvSpPr>
        <p:spPr>
          <a:xfrm>
            <a:off x="4829175" y="4716462"/>
            <a:ext cx="787400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Origin:Africa</a:t>
            </a:r>
          </a:p>
        </p:txBody>
      </p:sp>
      <p:sp>
        <p:nvSpPr>
          <p:cNvPr id="306" name="Origin:Eurasia"/>
          <p:cNvSpPr txBox="1"/>
          <p:nvPr/>
        </p:nvSpPr>
        <p:spPr>
          <a:xfrm>
            <a:off x="5106987" y="6103937"/>
            <a:ext cx="787401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Origin:Eurasia</a:t>
            </a:r>
          </a:p>
        </p:txBody>
      </p:sp>
      <p:sp>
        <p:nvSpPr>
          <p:cNvPr id="307" name="Origin:Africa"/>
          <p:cNvSpPr txBox="1"/>
          <p:nvPr/>
        </p:nvSpPr>
        <p:spPr>
          <a:xfrm>
            <a:off x="6648450" y="4535487"/>
            <a:ext cx="776288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Origin:Africa</a:t>
            </a:r>
          </a:p>
        </p:txBody>
      </p:sp>
      <p:pic>
        <p:nvPicPr>
          <p:cNvPr id="308" name="man" descr="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0987" y="2466975"/>
            <a:ext cx="115888" cy="32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Bat" descr="Bat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952750" y="2578100"/>
            <a:ext cx="314325" cy="119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cat" descr="cat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2247900" y="2935287"/>
            <a:ext cx="215900" cy="18573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Линия"/>
          <p:cNvSpPr/>
          <p:nvPr/>
        </p:nvSpPr>
        <p:spPr>
          <a:xfrm flipH="1" flipV="1">
            <a:off x="3971925" y="1130300"/>
            <a:ext cx="544513" cy="944563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Прямоугольник"/>
          <p:cNvSpPr/>
          <p:nvPr/>
        </p:nvSpPr>
        <p:spPr>
          <a:xfrm>
            <a:off x="2730500" y="731837"/>
            <a:ext cx="1128713" cy="374651"/>
          </a:xfrm>
          <a:prstGeom prst="rect">
            <a:avLst/>
          </a:prstGeom>
          <a:solidFill>
            <a:srgbClr val="FF66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33399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13" name="Bokeloh Bat…"/>
          <p:cNvSpPr txBox="1"/>
          <p:nvPr/>
        </p:nvSpPr>
        <p:spPr>
          <a:xfrm>
            <a:off x="2784475" y="733425"/>
            <a:ext cx="862013" cy="34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Bokeloh Bat 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Lyssavirus</a:t>
            </a:r>
          </a:p>
        </p:txBody>
      </p:sp>
      <p:pic>
        <p:nvPicPr>
          <p:cNvPr id="314" name="Bat" descr="Bat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455987" y="909637"/>
            <a:ext cx="387351" cy="14763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Origin:Europe"/>
          <p:cNvSpPr txBox="1"/>
          <p:nvPr/>
        </p:nvSpPr>
        <p:spPr>
          <a:xfrm>
            <a:off x="2752725" y="569912"/>
            <a:ext cx="811213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Origin:Europe</a:t>
            </a:r>
          </a:p>
        </p:txBody>
      </p:sp>
      <p:sp>
        <p:nvSpPr>
          <p:cNvPr id="316" name="Order: Mononegavirales…"/>
          <p:cNvSpPr txBox="1"/>
          <p:nvPr/>
        </p:nvSpPr>
        <p:spPr>
          <a:xfrm>
            <a:off x="45719" y="4114800"/>
            <a:ext cx="2117091" cy="80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Order: </a:t>
            </a:r>
            <a:r>
              <a:rPr i="1"/>
              <a:t>Mononegavirales</a:t>
            </a:r>
            <a:endParaRPr i="1"/>
          </a:p>
          <a:p>
            <a:pPr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Family: </a:t>
            </a:r>
            <a:r>
              <a:rPr i="1"/>
              <a:t>Rhabdoviridae</a:t>
            </a:r>
            <a:endParaRPr i="1"/>
          </a:p>
          <a:p>
            <a:pPr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Genus: </a:t>
            </a:r>
            <a:r>
              <a:rPr i="1"/>
              <a:t>Lyssavirus</a:t>
            </a:r>
          </a:p>
        </p:txBody>
      </p:sp>
      <p:sp>
        <p:nvSpPr>
          <p:cNvPr id="317" name="Линия"/>
          <p:cNvSpPr/>
          <p:nvPr/>
        </p:nvSpPr>
        <p:spPr>
          <a:xfrm flipH="1">
            <a:off x="5781675" y="5684837"/>
            <a:ext cx="53975" cy="34448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18" name="mongoose_banded_silhouette" descr="mongoose_banded_silhouette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7156450" y="6181725"/>
            <a:ext cx="398463" cy="61912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Ikoma…"/>
          <p:cNvSpPr/>
          <p:nvPr/>
        </p:nvSpPr>
        <p:spPr>
          <a:xfrm>
            <a:off x="6450012" y="6283325"/>
            <a:ext cx="1190626" cy="366415"/>
          </a:xfrm>
          <a:prstGeom prst="rect">
            <a:avLst/>
          </a:prstGeom>
          <a:solidFill>
            <a:srgbClr val="FF7C80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 Ikoma </a:t>
            </a:r>
          </a:p>
          <a:p>
            <a:pPr>
              <a:defRPr b="1" i="1" sz="1200">
                <a:latin typeface="+mn-lt"/>
                <a:ea typeface="+mn-ea"/>
                <a:cs typeface="+mn-cs"/>
                <a:sym typeface="Calibri"/>
              </a:defRPr>
            </a:pPr>
            <a:r>
              <a:t> Lyssavirus</a:t>
            </a:r>
          </a:p>
        </p:txBody>
      </p:sp>
      <p:sp>
        <p:nvSpPr>
          <p:cNvPr id="320" name="Линия"/>
          <p:cNvSpPr/>
          <p:nvPr/>
        </p:nvSpPr>
        <p:spPr>
          <a:xfrm>
            <a:off x="5821362" y="5699125"/>
            <a:ext cx="261939" cy="114776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Линия"/>
          <p:cNvSpPr/>
          <p:nvPr/>
        </p:nvSpPr>
        <p:spPr>
          <a:xfrm>
            <a:off x="6049962" y="5943600"/>
            <a:ext cx="160338" cy="723900"/>
          </a:xfrm>
          <a:prstGeom prst="line">
            <a:avLst/>
          </a:prstGeom>
          <a:ln w="60325">
            <a:solidFill>
              <a:srgbClr val="000000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Lleida Bat Lyssavirus?"/>
          <p:cNvSpPr/>
          <p:nvPr/>
        </p:nvSpPr>
        <p:spPr>
          <a:xfrm>
            <a:off x="7821612" y="6283325"/>
            <a:ext cx="1190626" cy="366415"/>
          </a:xfrm>
          <a:prstGeom prst="rect">
            <a:avLst/>
          </a:prstGeom>
          <a:solidFill>
            <a:srgbClr val="33CC33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Lleida Bat Lyssavirus?</a:t>
            </a:r>
          </a:p>
        </p:txBody>
      </p:sp>
      <p:pic>
        <p:nvPicPr>
          <p:cNvPr id="323" name="Bat" descr="Bat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604250" y="6381750"/>
            <a:ext cx="381000" cy="14446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Origin:Africa"/>
          <p:cNvSpPr txBox="1"/>
          <p:nvPr/>
        </p:nvSpPr>
        <p:spPr>
          <a:xfrm>
            <a:off x="6451600" y="6110287"/>
            <a:ext cx="787400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Origin:Africa</a:t>
            </a:r>
          </a:p>
        </p:txBody>
      </p:sp>
      <p:sp>
        <p:nvSpPr>
          <p:cNvPr id="325" name="Origin:European"/>
          <p:cNvSpPr txBox="1"/>
          <p:nvPr/>
        </p:nvSpPr>
        <p:spPr>
          <a:xfrm>
            <a:off x="7821612" y="6103937"/>
            <a:ext cx="1163638" cy="137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Origin:European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WP_20160907_13_07_58_Pro" descr="WP_20160907_13_07_58_Pr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912" y="2481262"/>
            <a:ext cx="5068888" cy="300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20160907_131006" descr="20160907_131006"/>
          <p:cNvPicPr>
            <a:picLocks noChangeAspect="1"/>
          </p:cNvPicPr>
          <p:nvPr/>
        </p:nvPicPr>
        <p:blipFill>
          <a:blip r:embed="rId3">
            <a:extLst/>
          </a:blip>
          <a:srcRect l="0" t="18557" r="0" b="0"/>
          <a:stretch>
            <a:fillRect/>
          </a:stretch>
        </p:blipFill>
        <p:spPr>
          <a:xfrm>
            <a:off x="5562600" y="2362199"/>
            <a:ext cx="2832100" cy="381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6175" y="692150"/>
            <a:ext cx="4092575" cy="2792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6175" y="3617912"/>
            <a:ext cx="4187825" cy="3240088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- Определение уровня антител проводили через 21 день после вакцинации и в течение 36 месяцев после вакцинации через каждые 6 месяцев.…"/>
          <p:cNvSpPr txBox="1"/>
          <p:nvPr/>
        </p:nvSpPr>
        <p:spPr>
          <a:xfrm>
            <a:off x="93344" y="1109662"/>
            <a:ext cx="4817112" cy="564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1600"/>
            </a:pPr>
            <a:r>
              <a:t>- Определение уровня антител проводили через 21 день после вакцинации и в течение 36 месяцев после вакцинации через каждые 6 месяцев.</a:t>
            </a:r>
          </a:p>
          <a:p>
            <a:pPr algn="just">
              <a:defRPr b="1" sz="1600"/>
            </a:pPr>
            <a:r>
              <a:t>- Установлено, что однократное введение препарата вызывало у всех животных выработку антирабических антител в титрах выше минимального защитного уровня – 0,5 МЕ/мл. У  26 кошек (93%)  уровень антител через 21 день составил 3,46 - ≥18,15 МЕ/мл. </a:t>
            </a:r>
          </a:p>
          <a:p>
            <a:pPr algn="just">
              <a:defRPr b="1" sz="1600"/>
            </a:pPr>
            <a:r>
              <a:t>- Животные с уровнями антител после первой вакцинации 0,87 и 1,99 МЕ/мл соответственно, были вакцинированы вторично через 21 день после первой вакцинации. У обоих животных через 21 день после второй вакцинации уровень антирабических антител превысил 18,15 МЕ/мл. </a:t>
            </a:r>
          </a:p>
          <a:p>
            <a:pPr algn="just">
              <a:defRPr b="1" sz="1600"/>
            </a:pPr>
            <a:r>
              <a:t>- Изучение динамики изменения уровня антител показало, что через 36 месяцев после вакцинации у всех животных отмечался уровень антирабических антител превышающий минимальный необходимый  для защиты. </a:t>
            </a:r>
          </a:p>
        </p:txBody>
      </p:sp>
      <p:sp>
        <p:nvSpPr>
          <p:cNvPr id="536" name="Результаты исследования методом FAVN уровня антирабических антител у 28 домашних кошек после однократной и двукратной вакцинации вакциной  «РАБИФЕЛ»"/>
          <p:cNvSpPr txBox="1"/>
          <p:nvPr/>
        </p:nvSpPr>
        <p:spPr>
          <a:xfrm>
            <a:off x="69532" y="-4763"/>
            <a:ext cx="902874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/>
            </a:lvl1pPr>
          </a:lstStyle>
          <a:p>
            <a:pPr/>
            <a:r>
              <a:t>Результаты исследования методом FAVN уровня антирабических антител у 28 домашних кошек после однократной и двукратной вакцинации вакциной  «РАБИФЕЛ»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Методы лабораторных исследований, а также критерии качества антирабических вакцин: безопасность, стабильность, эффективность"/>
          <p:cNvSpPr txBox="1"/>
          <p:nvPr/>
        </p:nvSpPr>
        <p:spPr>
          <a:xfrm>
            <a:off x="572769" y="60325"/>
            <a:ext cx="7998462" cy="1272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Методы лабораторных исследований, а также критерии качества антирабических вакцин: безопасность, стабильность, эффективность</a:t>
            </a:r>
          </a:p>
        </p:txBody>
      </p:sp>
      <p:pic>
        <p:nvPicPr>
          <p:cNvPr id="539" name="F:\Repercom\Transfert-Provisoire\Nath\OMS.jpg" descr="F:\Repercom\Transfert-Provisoire\Nath\OM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1143000"/>
            <a:ext cx="830263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F:\Repercom\Transfert-Provisoire\Nath\flc1.jpg" descr="F:\Repercom\Transfert-Provisoire\Nath\flc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412" y="3962400"/>
            <a:ext cx="804863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abies Vaccine (Live, oral)  for foxes European Pharmacopoeia 2005, p 792"/>
          <p:cNvSpPr txBox="1"/>
          <p:nvPr/>
        </p:nvSpPr>
        <p:spPr>
          <a:xfrm>
            <a:off x="633412" y="5245100"/>
            <a:ext cx="773113" cy="862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>
                <a:latin typeface="Tahoma"/>
                <a:ea typeface="Tahoma"/>
                <a:cs typeface="Tahoma"/>
                <a:sym typeface="Tahoma"/>
              </a:defRPr>
            </a:pPr>
            <a:r>
              <a:t>Rabies Vaccine (Live, oral) </a:t>
            </a:r>
            <a:br/>
            <a:r>
              <a:t>for foxes</a:t>
            </a:r>
            <a:br/>
            <a:r>
              <a:t>European Pharmacopoeia 2005, p 792</a:t>
            </a:r>
          </a:p>
        </p:txBody>
      </p:sp>
      <p:sp>
        <p:nvSpPr>
          <p:cNvPr id="542" name="Вакцины против бешенства лис, Vaccinum rabiei perorale vivum ad vulpem, European Pharmacopoeia 2007, p 952-953."/>
          <p:cNvSpPr txBox="1"/>
          <p:nvPr/>
        </p:nvSpPr>
        <p:spPr>
          <a:xfrm>
            <a:off x="1733232" y="5434012"/>
            <a:ext cx="680307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Вакцины против бешенства лис</a:t>
            </a:r>
            <a:r>
              <a:rPr>
                <a:solidFill>
                  <a:srgbClr val="919ACA"/>
                </a:solidFill>
              </a:rPr>
              <a:t>, Vaccinum rabiei perorale vivum ad vulpem, European Pharmacopoeia </a:t>
            </a:r>
            <a:r>
              <a:rPr b="1">
                <a:solidFill>
                  <a:srgbClr val="919ACA"/>
                </a:solidFill>
              </a:rPr>
              <a:t>2007</a:t>
            </a:r>
            <a:r>
              <a:rPr>
                <a:solidFill>
                  <a:srgbClr val="919ACA"/>
                </a:solidFill>
              </a:rPr>
              <a:t>, p 952-953.</a:t>
            </a:r>
          </a:p>
        </p:txBody>
      </p:sp>
      <p:sp>
        <p:nvSpPr>
          <p:cNvPr id="543" name="Пероральная вакцинация лисиц против бешенства, доклад Научного комитета по охране здоровья животных. 2002, 55 стр."/>
          <p:cNvSpPr txBox="1"/>
          <p:nvPr/>
        </p:nvSpPr>
        <p:spPr>
          <a:xfrm>
            <a:off x="1733232" y="4068762"/>
            <a:ext cx="6803074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Пероральная вакцинация лисиц против бешенства, доклад Научного комитета по охране здоровья животных. 2002, 55 стр.</a:t>
            </a:r>
          </a:p>
        </p:txBody>
      </p:sp>
      <p:pic>
        <p:nvPicPr>
          <p:cNvPr id="544" name="F:\SAAFI\SACED\Nathalie S\couverture OIE.png" descr="F:\SAAFI\SACED\Nathalie S\couverture O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762" y="2590800"/>
            <a:ext cx="808038" cy="1247775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Глава Бешенство (2.1.13) МЭБ Руководство OIE, 2008,"/>
          <p:cNvSpPr txBox="1"/>
          <p:nvPr/>
        </p:nvSpPr>
        <p:spPr>
          <a:xfrm>
            <a:off x="1733232" y="3016250"/>
            <a:ext cx="6516525" cy="96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Глава Бешенство (2.1.13) МЭБ Руководство</a:t>
            </a:r>
            <a:r>
              <a:t> </a:t>
            </a:r>
            <a:r>
              <a:t>OIE</a:t>
            </a:r>
            <a:r>
              <a:t>, 2008, </a:t>
            </a:r>
          </a:p>
          <a:p>
            <a:pPr>
              <a:defRPr sz="2000"/>
            </a:pPr>
          </a:p>
        </p:txBody>
      </p:sp>
      <p:sp>
        <p:nvSpPr>
          <p:cNvPr id="546" name="Консультации экспертов ВОЗ по бешенству, OMS Женева, Серия технических докладов ВОЗ, 2005, N ° 931, 87 стр."/>
          <p:cNvSpPr txBox="1"/>
          <p:nvPr/>
        </p:nvSpPr>
        <p:spPr>
          <a:xfrm>
            <a:off x="1664969" y="1341437"/>
            <a:ext cx="682212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Консультации экспертов ВОЗ по бешенству, OMS Женева, Серия технических докладов ВОЗ, 2005, N ° 931, 87 стр.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12" y="85725"/>
            <a:ext cx="8839201" cy="1724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571625" cy="404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850" y="4651375"/>
            <a:ext cx="3189288" cy="212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8862" y="4797425"/>
            <a:ext cx="2752726" cy="183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94425" y="1377950"/>
            <a:ext cx="2752725" cy="206533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Согласно рекомендациям по вакцинации, кошек, инфицированных FIV, FeLv и другими хроническими заболеваниями (сахарный диабет, гипертиреоидизм), вакцинировать против бешенства можно в том случае, если риск заражения бешенством превышает риск появления осло"/>
          <p:cNvSpPr txBox="1"/>
          <p:nvPr/>
        </p:nvSpPr>
        <p:spPr>
          <a:xfrm>
            <a:off x="45720" y="1349374"/>
            <a:ext cx="6068060" cy="233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Согласно рекомендациям по вакцинации, кошек, инфицированных </a:t>
            </a:r>
            <a:r>
              <a:rPr b="1"/>
              <a:t>FIV</a:t>
            </a:r>
            <a:r>
              <a:rPr b="1"/>
              <a:t>, </a:t>
            </a:r>
            <a:r>
              <a:rPr b="1"/>
              <a:t>FeLv</a:t>
            </a:r>
            <a:r>
              <a:rPr b="1"/>
              <a:t> и другими хроническими заболеваниями </a:t>
            </a:r>
            <a:r>
              <a:t>(сахарный диабет, гипертиреоидизм), вакцинировать против бешенства </a:t>
            </a:r>
            <a:r>
              <a:rPr b="1"/>
              <a:t>можно в том случае, если риск заражения бешенством превышает риск появления осложнений после вакцинации.</a:t>
            </a:r>
            <a:endParaRPr b="1"/>
          </a:p>
          <a:p>
            <a:pPr marL="285750" indent="-285750" algn="just">
              <a:buSzPct val="100000"/>
              <a:buFont typeface="Arial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t>При планировании проведения антирабической вакцинации важно </a:t>
            </a:r>
            <a:r>
              <a:rPr b="1"/>
              <a:t>учитывать ситуацию по бешенству, сложившуюся в данном регионе</a:t>
            </a:r>
            <a:r>
              <a:t>. </a:t>
            </a:r>
          </a:p>
        </p:txBody>
      </p:sp>
      <p:sp>
        <p:nvSpPr>
          <p:cNvPr id="554" name="Кошки, положительные по FIV и FeLv, должны быть изолированы от других кошек с целью защиты их от возможных инфекций и могут быть привиты от бешенства с обязательным контролем иммунного ответа на протяжении не менее, чем 6-ти месяцев с момента последней в"/>
          <p:cNvSpPr txBox="1"/>
          <p:nvPr/>
        </p:nvSpPr>
        <p:spPr>
          <a:xfrm>
            <a:off x="45719" y="3638550"/>
            <a:ext cx="9052562" cy="1297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Кошки, положительные по </a:t>
            </a:r>
            <a:r>
              <a:t>FIV</a:t>
            </a:r>
            <a:r>
              <a:t> и </a:t>
            </a:r>
            <a:r>
              <a:t>FeLv</a:t>
            </a:r>
            <a:r>
              <a:t>, должны быть </a:t>
            </a:r>
            <a:r>
              <a:rPr b="1"/>
              <a:t>изолированы</a:t>
            </a:r>
            <a:r>
              <a:t> от других кошек с целью защиты их от возможных инфекций и могут быть привиты от бешенства с </a:t>
            </a:r>
            <a:r>
              <a:rPr b="1"/>
              <a:t>обязательным контролем иммунного ответа</a:t>
            </a:r>
            <a:r>
              <a:t> на протяжении не менее, чем 6-ти месяцев с момента последней вакцинации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Weltkarte kontinente" descr="Weltkarte kontinen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446087"/>
            <a:ext cx="8374063" cy="550862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abies virus                                     Россия…"/>
          <p:cNvSpPr txBox="1"/>
          <p:nvPr/>
        </p:nvSpPr>
        <p:spPr>
          <a:xfrm>
            <a:off x="221932" y="4724400"/>
            <a:ext cx="9052561" cy="2073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Char char="•"/>
              <a:defRPr sz="1600"/>
            </a:pPr>
            <a:r>
              <a:t>Rabies virus                                     </a:t>
            </a:r>
            <a:r>
              <a:t>Россия</a:t>
            </a:r>
            <a:r>
              <a:t> </a:t>
            </a:r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600"/>
            </a:pPr>
            <a:r>
              <a:t>Aravan virus, 		</a:t>
            </a:r>
            <a:r>
              <a:t>              </a:t>
            </a:r>
            <a:r>
              <a:t> </a:t>
            </a:r>
            <a:r>
              <a:rPr i="1"/>
              <a:t>Кыргызстан</a:t>
            </a:r>
            <a:r>
              <a:rPr i="1"/>
              <a:t>, 	</a:t>
            </a:r>
            <a:r>
              <a:rPr i="1"/>
              <a:t>	</a:t>
            </a:r>
            <a:r>
              <a:rPr i="1"/>
              <a:t>Myotis blythi</a:t>
            </a:r>
            <a:endParaRPr i="1"/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600"/>
            </a:pPr>
            <a:r>
              <a:t>Khujand virus, 		</a:t>
            </a:r>
            <a:r>
              <a:t>            </a:t>
            </a:r>
            <a:r>
              <a:t>  </a:t>
            </a:r>
            <a:r>
              <a:t> </a:t>
            </a:r>
            <a:r>
              <a:rPr i="1"/>
              <a:t>Таджикистан</a:t>
            </a:r>
            <a:r>
              <a:rPr i="1"/>
              <a:t>,	</a:t>
            </a:r>
            <a:r>
              <a:rPr i="1"/>
              <a:t>                </a:t>
            </a:r>
            <a:r>
              <a:rPr i="1"/>
              <a:t>Myotis mystacinus</a:t>
            </a:r>
            <a:endParaRPr i="1"/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600"/>
            </a:pPr>
            <a:r>
              <a:t>Irkut virus, 			</a:t>
            </a:r>
            <a:r>
              <a:rPr i="1"/>
              <a:t>Россия</a:t>
            </a:r>
            <a:r>
              <a:rPr i="1"/>
              <a:t>,	</a:t>
            </a:r>
            <a:r>
              <a:t>	</a:t>
            </a:r>
            <a:r>
              <a:t>	</a:t>
            </a:r>
            <a:r>
              <a:rPr i="1"/>
              <a:t>Murina leucogaster</a:t>
            </a:r>
          </a:p>
          <a:p>
            <a:pPr marL="342900" indent="-342900">
              <a:spcBef>
                <a:spcPts val="300"/>
              </a:spcBef>
              <a:buSzPct val="100000"/>
              <a:buChar char="•"/>
              <a:defRPr sz="1600"/>
            </a:pPr>
            <a:r>
              <a:t>WCBV			</a:t>
            </a:r>
            <a:r>
              <a:rPr i="1"/>
              <a:t>Россия</a:t>
            </a:r>
            <a:r>
              <a:rPr i="1"/>
              <a:t>, 	</a:t>
            </a:r>
            <a:r>
              <a:rPr i="1"/>
              <a:t>               		</a:t>
            </a:r>
            <a:r>
              <a:rPr i="1"/>
              <a:t>Miniopterus schreibersii</a:t>
            </a:r>
            <a:endParaRPr i="1"/>
          </a:p>
          <a:p>
            <a:pPr marL="342900" indent="-342900">
              <a:spcBef>
                <a:spcPts val="300"/>
              </a:spcBef>
              <a:buSzPct val="100000"/>
              <a:buChar char="•"/>
              <a:defRPr i="1" sz="1600"/>
            </a:pPr>
            <a:r>
              <a:t>EBLV-1		</a:t>
            </a:r>
            <a:r>
              <a:t>Граница Россия-Украина-Беларуссия</a:t>
            </a:r>
          </a:p>
          <a:p>
            <a:pPr marL="342900" indent="-342900">
              <a:spcBef>
                <a:spcPts val="300"/>
              </a:spcBef>
              <a:buSzPct val="100000"/>
              <a:buChar char="•"/>
              <a:defRPr i="1" sz="1600"/>
            </a:pPr>
            <a:r>
              <a:t>EBLV-2		</a:t>
            </a:r>
            <a:r>
              <a:t>Граница Россия-Финляндия</a:t>
            </a:r>
          </a:p>
        </p:txBody>
      </p:sp>
      <p:sp>
        <p:nvSpPr>
          <p:cNvPr id="329" name="Распространение вирусов рода Lyssavirus"/>
          <p:cNvSpPr txBox="1"/>
          <p:nvPr/>
        </p:nvSpPr>
        <p:spPr>
          <a:xfrm>
            <a:off x="-968693" y="26987"/>
            <a:ext cx="768572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Распространение вирусов рода </a:t>
            </a:r>
            <a:r>
              <a:rPr i="1"/>
              <a:t>Lyssavirus</a:t>
            </a:r>
            <a:r>
              <a:t> </a:t>
            </a:r>
          </a:p>
        </p:txBody>
      </p:sp>
      <p:sp>
        <p:nvSpPr>
          <p:cNvPr id="330" name="EBLV-1; EBLV-2; WCBV"/>
          <p:cNvSpPr txBox="1"/>
          <p:nvPr/>
        </p:nvSpPr>
        <p:spPr>
          <a:xfrm>
            <a:off x="3595369" y="1084262"/>
            <a:ext cx="24755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948A54"/>
                </a:solidFill>
              </a:defRPr>
            </a:lvl1pPr>
          </a:lstStyle>
          <a:p>
            <a:pPr/>
            <a:r>
              <a:t>EBLV-1; EBLV-2; WCBV</a:t>
            </a:r>
          </a:p>
        </p:txBody>
      </p:sp>
      <p:sp>
        <p:nvSpPr>
          <p:cNvPr id="331" name="RABV…"/>
          <p:cNvSpPr txBox="1"/>
          <p:nvPr/>
        </p:nvSpPr>
        <p:spPr>
          <a:xfrm>
            <a:off x="5813107" y="1747837"/>
            <a:ext cx="680086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400">
                <a:solidFill>
                  <a:srgbClr val="215968"/>
                </a:solidFill>
              </a:defRPr>
            </a:pPr>
            <a:r>
              <a:t>RABV</a:t>
            </a:r>
          </a:p>
          <a:p>
            <a:pPr>
              <a:defRPr b="1" sz="1400">
                <a:solidFill>
                  <a:srgbClr val="215968"/>
                </a:solidFill>
              </a:defRPr>
            </a:pPr>
            <a:r>
              <a:t>ARAV</a:t>
            </a:r>
          </a:p>
          <a:p>
            <a:pPr>
              <a:defRPr b="1" sz="1400">
                <a:solidFill>
                  <a:srgbClr val="215968"/>
                </a:solidFill>
              </a:defRPr>
            </a:pPr>
            <a:r>
              <a:t>IRKV</a:t>
            </a:r>
          </a:p>
          <a:p>
            <a:pPr>
              <a:defRPr b="1" sz="1400">
                <a:solidFill>
                  <a:srgbClr val="215968"/>
                </a:solidFill>
              </a:defRPr>
            </a:pPr>
            <a:r>
              <a:t>KHUV</a:t>
            </a:r>
          </a:p>
        </p:txBody>
      </p:sp>
      <p:sp>
        <p:nvSpPr>
          <p:cNvPr id="332" name="BBLV"/>
          <p:cNvSpPr txBox="1"/>
          <p:nvPr/>
        </p:nvSpPr>
        <p:spPr>
          <a:xfrm>
            <a:off x="2788920" y="1916112"/>
            <a:ext cx="6277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948A54"/>
                </a:solidFill>
              </a:defRPr>
            </a:lvl1pPr>
          </a:lstStyle>
          <a:p>
            <a:pPr/>
            <a:r>
              <a:t>BBLV</a:t>
            </a:r>
          </a:p>
        </p:txBody>
      </p:sp>
      <p:sp>
        <p:nvSpPr>
          <p:cNvPr id="333" name="Линия"/>
          <p:cNvSpPr/>
          <p:nvPr/>
        </p:nvSpPr>
        <p:spPr>
          <a:xfrm>
            <a:off x="3508375" y="2101532"/>
            <a:ext cx="465138" cy="1"/>
          </a:xfrm>
          <a:prstGeom prst="line">
            <a:avLst/>
          </a:prstGeom>
          <a:ln w="25400">
            <a:solidFill>
              <a:srgbClr val="073C6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LEIBV"/>
          <p:cNvSpPr txBox="1"/>
          <p:nvPr/>
        </p:nvSpPr>
        <p:spPr>
          <a:xfrm>
            <a:off x="2342832" y="2297112"/>
            <a:ext cx="7023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948A54"/>
                </a:solidFill>
              </a:defRPr>
            </a:lvl1pPr>
          </a:lstStyle>
          <a:p>
            <a:pPr/>
            <a:r>
              <a:t>LEIBV</a:t>
            </a:r>
          </a:p>
        </p:txBody>
      </p:sp>
      <p:sp>
        <p:nvSpPr>
          <p:cNvPr id="335" name="Линия"/>
          <p:cNvSpPr/>
          <p:nvPr/>
        </p:nvSpPr>
        <p:spPr>
          <a:xfrm flipV="1">
            <a:off x="3117850" y="2414587"/>
            <a:ext cx="519113" cy="131763"/>
          </a:xfrm>
          <a:prstGeom prst="line">
            <a:avLst/>
          </a:prstGeom>
          <a:ln w="25400">
            <a:solidFill>
              <a:srgbClr val="073C6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IKOV"/>
          <p:cNvSpPr txBox="1"/>
          <p:nvPr/>
        </p:nvSpPr>
        <p:spPr>
          <a:xfrm>
            <a:off x="5193982" y="3571875"/>
            <a:ext cx="61168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376092"/>
                </a:solidFill>
              </a:defRPr>
            </a:lvl1pPr>
          </a:lstStyle>
          <a:p>
            <a:pPr/>
            <a:r>
              <a:t>IKOV</a:t>
            </a:r>
          </a:p>
        </p:txBody>
      </p:sp>
      <p:sp>
        <p:nvSpPr>
          <p:cNvPr id="337" name="Линия"/>
          <p:cNvSpPr/>
          <p:nvPr/>
        </p:nvSpPr>
        <p:spPr>
          <a:xfrm flipH="1" flipV="1">
            <a:off x="4748212" y="3595687"/>
            <a:ext cx="430213" cy="120651"/>
          </a:xfrm>
          <a:prstGeom prst="line">
            <a:avLst/>
          </a:prstGeom>
          <a:ln w="25400">
            <a:solidFill>
              <a:srgbClr val="31489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8" name="LBV…"/>
          <p:cNvSpPr txBox="1"/>
          <p:nvPr/>
        </p:nvSpPr>
        <p:spPr>
          <a:xfrm>
            <a:off x="3200082" y="3343274"/>
            <a:ext cx="69015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376092"/>
                </a:solidFill>
              </a:defRPr>
            </a:pPr>
            <a:r>
              <a:t>LBV</a:t>
            </a:r>
          </a:p>
          <a:p>
            <a:pPr>
              <a:defRPr b="1">
                <a:solidFill>
                  <a:srgbClr val="376092"/>
                </a:solidFill>
              </a:defRPr>
            </a:pPr>
            <a:r>
              <a:t>DUVV</a:t>
            </a:r>
          </a:p>
          <a:p>
            <a:pPr>
              <a:defRPr b="1">
                <a:solidFill>
                  <a:srgbClr val="376092"/>
                </a:solidFill>
              </a:defRPr>
            </a:pPr>
            <a:r>
              <a:t>SHBV</a:t>
            </a:r>
          </a:p>
        </p:txBody>
      </p:sp>
      <p:sp>
        <p:nvSpPr>
          <p:cNvPr id="339" name="RABV"/>
          <p:cNvSpPr txBox="1"/>
          <p:nvPr/>
        </p:nvSpPr>
        <p:spPr>
          <a:xfrm>
            <a:off x="296544" y="2822575"/>
            <a:ext cx="66671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77933C"/>
                </a:solidFill>
              </a:defRPr>
            </a:lvl1pPr>
          </a:lstStyle>
          <a:p>
            <a:pPr/>
            <a:r>
              <a:t>RABV</a:t>
            </a:r>
          </a:p>
        </p:txBody>
      </p:sp>
      <p:sp>
        <p:nvSpPr>
          <p:cNvPr id="340" name="По данным МКТВ, род Lyssavirus в настоящее время насчитывает 17 видов"/>
          <p:cNvSpPr txBox="1"/>
          <p:nvPr/>
        </p:nvSpPr>
        <p:spPr>
          <a:xfrm>
            <a:off x="296544" y="627062"/>
            <a:ext cx="812546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данным МКТВ, род </a:t>
            </a:r>
            <a:r>
              <a:rPr i="1"/>
              <a:t>Lyssavirus</a:t>
            </a:r>
            <a:r>
              <a:t> в настоящее время насчитывает </a:t>
            </a:r>
            <a:r>
              <a:rPr b="1"/>
              <a:t>17 видов </a:t>
            </a:r>
          </a:p>
        </p:txBody>
      </p:sp>
      <p:pic>
        <p:nvPicPr>
          <p:cNvPr id="341" name="Sérotine bicolore photo" descr="Sérotine bicolore pho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6537" y="222250"/>
            <a:ext cx="1222376" cy="1366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3286125"/>
            <a:ext cx="8496300" cy="215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4587" y="5357812"/>
            <a:ext cx="4595813" cy="1214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Сгруппировать"/>
          <p:cNvGrpSpPr/>
          <p:nvPr/>
        </p:nvGrpSpPr>
        <p:grpSpPr>
          <a:xfrm>
            <a:off x="260349" y="3125787"/>
            <a:ext cx="2357439" cy="3286126"/>
            <a:chOff x="0" y="0"/>
            <a:chExt cx="2357437" cy="3286125"/>
          </a:xfrm>
        </p:grpSpPr>
        <p:sp>
          <p:nvSpPr>
            <p:cNvPr id="345" name="Фигура"/>
            <p:cNvSpPr/>
            <p:nvPr/>
          </p:nvSpPr>
          <p:spPr>
            <a:xfrm>
              <a:off x="923947" y="2319563"/>
              <a:ext cx="685796" cy="15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0" y="5400"/>
                  </a:lnTo>
                  <a:lnTo>
                    <a:pt x="2700" y="10800"/>
                  </a:lnTo>
                  <a:lnTo>
                    <a:pt x="0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2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pic>
          <p:nvPicPr>
            <p:cNvPr id="346" name="http://www.lanature.fr/fond-ecran/photos/chat2.jpg" descr="http://www.lanature.fr/fond-ecran/photos/chat2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4862" t="0" r="0" b="0"/>
            <a:stretch>
              <a:fillRect/>
            </a:stretch>
          </p:blipFill>
          <p:spPr>
            <a:xfrm>
              <a:off x="-1" y="-1"/>
              <a:ext cx="1079469" cy="1077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http://www.defitech.ch/divers/paques07/anouck/11chien.jpg" descr="http://www.defitech.ch/divers/paques07/anouck/11chien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9945" t="0" r="15467" b="0"/>
            <a:stretch>
              <a:fillRect/>
            </a:stretch>
          </p:blipFill>
          <p:spPr>
            <a:xfrm>
              <a:off x="-1" y="1134083"/>
              <a:ext cx="1071564" cy="952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http://www.zoogeo.ulg.ac.be/images/blaire1.jpg" descr="http://www.zoogeo.ulg.ac.be/images/blaire1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8313" r="6491" b="0"/>
            <a:stretch>
              <a:fillRect/>
            </a:stretch>
          </p:blipFill>
          <p:spPr>
            <a:xfrm>
              <a:off x="1142999" y="1652004"/>
              <a:ext cx="1214438" cy="910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http://leclairon.blog.lemonde.fr/files/2007/03/chevreuil.1173632048.jpg" descr="http://leclairon.blog.lemonde.fr/files/2007/03/chevreuil.1173632048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1371" t="0" r="0" b="0"/>
            <a:stretch>
              <a:fillRect/>
            </a:stretch>
          </p:blipFill>
          <p:spPr>
            <a:xfrm>
              <a:off x="-1" y="2143125"/>
              <a:ext cx="1079469" cy="114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http://www.fabricecahez.com/images/fouine-neufchz.jpg" descr="http://www.fabricecahez.com/images/fouine-neufchz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21893"/>
            <a:stretch>
              <a:fillRect/>
            </a:stretch>
          </p:blipFill>
          <p:spPr>
            <a:xfrm>
              <a:off x="1143000" y="2643186"/>
              <a:ext cx="1214438" cy="642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http://idata.over-blog.com/1/40/28/92/vaches/vache-normande-photo-marie--2-.jpg" descr="http://idata.over-blog.com/1/40/28/92/vaches/vache-normande-photo-marie--2-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12734" t="8491" r="51179" b="29244"/>
            <a:stretch>
              <a:fillRect/>
            </a:stretch>
          </p:blipFill>
          <p:spPr>
            <a:xfrm>
              <a:off x="1142999" y="-1"/>
              <a:ext cx="1214438" cy="1571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6" name="Сгруппировать"/>
          <p:cNvGrpSpPr/>
          <p:nvPr/>
        </p:nvGrpSpPr>
        <p:grpSpPr>
          <a:xfrm>
            <a:off x="75882" y="658367"/>
            <a:ext cx="8446326" cy="2066545"/>
            <a:chOff x="0" y="0"/>
            <a:chExt cx="8446325" cy="2066544"/>
          </a:xfrm>
        </p:grpSpPr>
        <p:pic>
          <p:nvPicPr>
            <p:cNvPr id="353" name="image.png" descr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3300" y="0"/>
              <a:ext cx="3779521" cy="2066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" name="image.png" descr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66804" y="0"/>
              <a:ext cx="3779521" cy="2066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Наземный цикл передачи (classical rabies)"/>
            <p:cNvSpPr txBox="1"/>
            <p:nvPr/>
          </p:nvSpPr>
          <p:spPr>
            <a:xfrm>
              <a:off x="388938" y="47116"/>
              <a:ext cx="350901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Наземный цикл передачи </a:t>
              </a:r>
              <a:r>
                <a:t>(classical rabies)</a:t>
              </a:r>
            </a:p>
          </p:txBody>
        </p:sp>
        <p:sp>
          <p:nvSpPr>
            <p:cNvPr id="356" name="Воздушный цикл передачи (рукокрылые млекопитающие)"/>
            <p:cNvSpPr txBox="1"/>
            <p:nvPr/>
          </p:nvSpPr>
          <p:spPr>
            <a:xfrm>
              <a:off x="4825999" y="46482"/>
              <a:ext cx="3432812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b="1"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Воздушный цикл передачи (рукокрылые млекопитающие)</a:t>
              </a:r>
            </a:p>
          </p:txBody>
        </p:sp>
        <p:grpSp>
          <p:nvGrpSpPr>
            <p:cNvPr id="360" name="Сгруппировать"/>
            <p:cNvGrpSpPr/>
            <p:nvPr/>
          </p:nvGrpSpPr>
          <p:grpSpPr>
            <a:xfrm>
              <a:off x="-1" y="512063"/>
              <a:ext cx="3656688" cy="1511647"/>
              <a:chOff x="0" y="0"/>
              <a:chExt cx="3656686" cy="1511646"/>
            </a:xfrm>
          </p:grpSpPr>
          <p:sp>
            <p:nvSpPr>
              <p:cNvPr id="357" name="Lyssavirus…"/>
              <p:cNvSpPr txBox="1"/>
              <p:nvPr/>
            </p:nvSpPr>
            <p:spPr>
              <a:xfrm>
                <a:off x="1752618" y="882753"/>
                <a:ext cx="1904069" cy="62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ts val="6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Lyssavirus </a:t>
                </a:r>
              </a:p>
              <a:p>
                <a:pPr>
                  <a:lnSpc>
                    <a:spcPct val="70000"/>
                  </a:lnSpc>
                  <a:spcBef>
                    <a:spcPts val="6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RABV virus species</a:t>
                </a:r>
              </a:p>
            </p:txBody>
          </p:sp>
          <p:pic>
            <p:nvPicPr>
              <p:cNvPr id="358" name="http://www2.csdm.qc.ca/slg/activites/3e_Cycle/2008_2009/diaporama/renard_roux.jpg" descr="http://www2.csdm.qc.ca/slg/activites/3e_Cycle/2008_2009/diaporama/renard_roux.jp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320357" y="0"/>
                <a:ext cx="1420369" cy="1219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9" name="Red fox"/>
              <p:cNvSpPr txBox="1"/>
              <p:nvPr/>
            </p:nvSpPr>
            <p:spPr>
              <a:xfrm>
                <a:off x="0" y="966523"/>
                <a:ext cx="1965682" cy="248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700"/>
                  </a:spcBef>
                  <a:defRPr b="1" sz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Red fox</a:t>
                </a:r>
              </a:p>
            </p:txBody>
          </p:sp>
        </p:grpSp>
        <p:grpSp>
          <p:nvGrpSpPr>
            <p:cNvPr id="365" name="Сгруппировать"/>
            <p:cNvGrpSpPr/>
            <p:nvPr/>
          </p:nvGrpSpPr>
          <p:grpSpPr>
            <a:xfrm>
              <a:off x="4565607" y="548639"/>
              <a:ext cx="3691742" cy="1365638"/>
              <a:chOff x="0" y="0"/>
              <a:chExt cx="3691740" cy="1365636"/>
            </a:xfrm>
          </p:grpSpPr>
          <p:sp>
            <p:nvSpPr>
              <p:cNvPr id="361" name="Lyssavirus…"/>
              <p:cNvSpPr txBox="1"/>
              <p:nvPr/>
            </p:nvSpPr>
            <p:spPr>
              <a:xfrm>
                <a:off x="0" y="145131"/>
                <a:ext cx="2069171" cy="12205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>
                  <a:lnSpc>
                    <a:spcPct val="70000"/>
                  </a:lnSpc>
                  <a:spcBef>
                    <a:spcPts val="10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Lyssavirus</a:t>
                </a:r>
              </a:p>
              <a:p>
                <a:pPr algn="r">
                  <a:lnSpc>
                    <a:spcPct val="70000"/>
                  </a:lnSpc>
                  <a:spcBef>
                    <a:spcPts val="6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Virus species</a:t>
                </a:r>
              </a:p>
              <a:p>
                <a:pPr algn="r">
                  <a:lnSpc>
                    <a:spcPct val="70000"/>
                  </a:lnSpc>
                  <a:spcBef>
                    <a:spcPts val="6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EBLV-1, EBLV-2,</a:t>
                </a:r>
              </a:p>
              <a:p>
                <a:pPr algn="r">
                  <a:lnSpc>
                    <a:spcPct val="70000"/>
                  </a:lnSpc>
                  <a:spcBef>
                    <a:spcPts val="600"/>
                  </a:spcBef>
                  <a:defRPr b="1">
                    <a:solidFill>
                      <a:srgbClr val="212745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t> BBLV and LLBV</a:t>
                </a:r>
              </a:p>
            </p:txBody>
          </p:sp>
          <p:grpSp>
            <p:nvGrpSpPr>
              <p:cNvPr id="364" name="Сгруппировать"/>
              <p:cNvGrpSpPr/>
              <p:nvPr/>
            </p:nvGrpSpPr>
            <p:grpSpPr>
              <a:xfrm>
                <a:off x="2076301" y="0"/>
                <a:ext cx="1615440" cy="1365504"/>
                <a:chOff x="0" y="0"/>
                <a:chExt cx="1615439" cy="1365503"/>
              </a:xfrm>
            </p:grpSpPr>
            <p:pic>
              <p:nvPicPr>
                <p:cNvPr id="362" name="http://techno-science.net/illustration/Autres/Biologie/chauve-souris-vol-lent.jpg" descr="http://techno-science.net/illustration/Autres/Biologie/chauve-souris-vol-lent.jp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615440" cy="13655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3" name="Insectivorous bats"/>
                <p:cNvSpPr txBox="1"/>
                <p:nvPr/>
              </p:nvSpPr>
              <p:spPr>
                <a:xfrm>
                  <a:off x="208359" y="159970"/>
                  <a:ext cx="1132313" cy="4388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defRPr b="1" sz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lvl1pPr>
                </a:lstStyle>
                <a:p>
                  <a:pPr/>
                  <a:r>
                    <a:t>Insectivorous bats</a:t>
                  </a:r>
                </a:p>
              </p:txBody>
            </p:sp>
          </p:grpSp>
        </p:grpSp>
      </p:grpSp>
      <p:grpSp>
        <p:nvGrpSpPr>
          <p:cNvPr id="370" name="Сгруппировать"/>
          <p:cNvGrpSpPr/>
          <p:nvPr/>
        </p:nvGrpSpPr>
        <p:grpSpPr>
          <a:xfrm>
            <a:off x="6357937" y="3143250"/>
            <a:ext cx="2571751" cy="2459038"/>
            <a:chOff x="0" y="0"/>
            <a:chExt cx="2571750" cy="2459037"/>
          </a:xfrm>
        </p:grpSpPr>
        <p:pic>
          <p:nvPicPr>
            <p:cNvPr id="367" name="http://www.sierradebaza.org/reportajes/reportaje_alamo_%20temblon/img_gardunas.jpg" descr="http://www.sierradebaza.org/reportajes/reportaje_alamo_%20temblon/img_gardunas.jp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0" t="0" r="0" b="26315"/>
            <a:stretch>
              <a:fillRect/>
            </a:stretch>
          </p:blipFill>
          <p:spPr>
            <a:xfrm>
              <a:off x="0" y="-1"/>
              <a:ext cx="2571750" cy="1422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http://www.journaldunet.com/science/science-et-nous/dossiers/07/vaches-escalier/mouton.jpg" descr="http://www.journaldunet.com/science/science-et-nous/dossiers/07/vaches-escalier/mouton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57312" y="1494035"/>
              <a:ext cx="1208220" cy="965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http://petiteombre.unblog.fr/files/2008/06/chat.jpg" descr="http://petiteombre.unblog.fr/files/2008/06/chat.jp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1494036"/>
              <a:ext cx="1285876" cy="96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5" name="Сгруппировать"/>
          <p:cNvGrpSpPr/>
          <p:nvPr/>
        </p:nvGrpSpPr>
        <p:grpSpPr>
          <a:xfrm>
            <a:off x="3908425" y="2987675"/>
            <a:ext cx="1255714" cy="3216276"/>
            <a:chOff x="0" y="0"/>
            <a:chExt cx="1255712" cy="3216275"/>
          </a:xfrm>
        </p:grpSpPr>
        <p:sp>
          <p:nvSpPr>
            <p:cNvPr id="371" name="Фигура"/>
            <p:cNvSpPr/>
            <p:nvPr/>
          </p:nvSpPr>
          <p:spPr>
            <a:xfrm>
              <a:off x="479424" y="574675"/>
              <a:ext cx="2222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310"/>
                  </a:moveTo>
                  <a:lnTo>
                    <a:pt x="14040" y="21600"/>
                  </a:lnTo>
                  <a:lnTo>
                    <a:pt x="21600" y="4230"/>
                  </a:lnTo>
                  <a:lnTo>
                    <a:pt x="10646" y="0"/>
                  </a:lnTo>
                  <a:lnTo>
                    <a:pt x="0" y="531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Фигура"/>
            <p:cNvSpPr/>
            <p:nvPr/>
          </p:nvSpPr>
          <p:spPr>
            <a:xfrm>
              <a:off x="255586" y="1546225"/>
              <a:ext cx="828676" cy="167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79" y="41"/>
                  </a:moveTo>
                  <a:lnTo>
                    <a:pt x="17379" y="513"/>
                  </a:lnTo>
                  <a:lnTo>
                    <a:pt x="17462" y="1047"/>
                  </a:lnTo>
                  <a:lnTo>
                    <a:pt x="17586" y="1519"/>
                  </a:lnTo>
                  <a:lnTo>
                    <a:pt x="17586" y="1951"/>
                  </a:lnTo>
                  <a:lnTo>
                    <a:pt x="17462" y="2238"/>
                  </a:lnTo>
                  <a:lnTo>
                    <a:pt x="17462" y="2669"/>
                  </a:lnTo>
                  <a:lnTo>
                    <a:pt x="17379" y="3224"/>
                  </a:lnTo>
                  <a:lnTo>
                    <a:pt x="17379" y="3942"/>
                  </a:lnTo>
                  <a:lnTo>
                    <a:pt x="17255" y="4722"/>
                  </a:lnTo>
                  <a:lnTo>
                    <a:pt x="17007" y="6468"/>
                  </a:lnTo>
                  <a:lnTo>
                    <a:pt x="16800" y="8295"/>
                  </a:lnTo>
                  <a:lnTo>
                    <a:pt x="16469" y="9999"/>
                  </a:lnTo>
                  <a:lnTo>
                    <a:pt x="16221" y="10779"/>
                  </a:lnTo>
                  <a:lnTo>
                    <a:pt x="16097" y="11478"/>
                  </a:lnTo>
                  <a:lnTo>
                    <a:pt x="15972" y="12011"/>
                  </a:lnTo>
                  <a:lnTo>
                    <a:pt x="15766" y="12443"/>
                  </a:lnTo>
                  <a:lnTo>
                    <a:pt x="15434" y="13202"/>
                  </a:lnTo>
                  <a:lnTo>
                    <a:pt x="15186" y="14024"/>
                  </a:lnTo>
                  <a:lnTo>
                    <a:pt x="14731" y="15584"/>
                  </a:lnTo>
                  <a:lnTo>
                    <a:pt x="14607" y="16303"/>
                  </a:lnTo>
                  <a:lnTo>
                    <a:pt x="14524" y="16919"/>
                  </a:lnTo>
                  <a:lnTo>
                    <a:pt x="14400" y="17350"/>
                  </a:lnTo>
                  <a:lnTo>
                    <a:pt x="14276" y="17494"/>
                  </a:lnTo>
                  <a:lnTo>
                    <a:pt x="14276" y="17596"/>
                  </a:lnTo>
                  <a:lnTo>
                    <a:pt x="14400" y="17637"/>
                  </a:lnTo>
                  <a:lnTo>
                    <a:pt x="14979" y="17822"/>
                  </a:lnTo>
                  <a:lnTo>
                    <a:pt x="15766" y="18027"/>
                  </a:lnTo>
                  <a:lnTo>
                    <a:pt x="16800" y="18315"/>
                  </a:lnTo>
                  <a:lnTo>
                    <a:pt x="18869" y="18828"/>
                  </a:lnTo>
                  <a:lnTo>
                    <a:pt x="19779" y="18972"/>
                  </a:lnTo>
                  <a:lnTo>
                    <a:pt x="20441" y="19075"/>
                  </a:lnTo>
                  <a:lnTo>
                    <a:pt x="20690" y="19116"/>
                  </a:lnTo>
                  <a:lnTo>
                    <a:pt x="21021" y="19116"/>
                  </a:lnTo>
                  <a:lnTo>
                    <a:pt x="21352" y="19177"/>
                  </a:lnTo>
                  <a:lnTo>
                    <a:pt x="21600" y="19259"/>
                  </a:lnTo>
                  <a:lnTo>
                    <a:pt x="21600" y="19690"/>
                  </a:lnTo>
                  <a:lnTo>
                    <a:pt x="20317" y="19690"/>
                  </a:lnTo>
                  <a:lnTo>
                    <a:pt x="19076" y="19732"/>
                  </a:lnTo>
                  <a:lnTo>
                    <a:pt x="16221" y="19732"/>
                  </a:lnTo>
                  <a:lnTo>
                    <a:pt x="15062" y="19690"/>
                  </a:lnTo>
                  <a:lnTo>
                    <a:pt x="14524" y="19649"/>
                  </a:lnTo>
                  <a:lnTo>
                    <a:pt x="14152" y="19588"/>
                  </a:lnTo>
                  <a:lnTo>
                    <a:pt x="13945" y="19547"/>
                  </a:lnTo>
                  <a:lnTo>
                    <a:pt x="13821" y="19506"/>
                  </a:lnTo>
                  <a:lnTo>
                    <a:pt x="13821" y="19732"/>
                  </a:lnTo>
                  <a:lnTo>
                    <a:pt x="9724" y="19690"/>
                  </a:lnTo>
                  <a:lnTo>
                    <a:pt x="9724" y="19588"/>
                  </a:lnTo>
                  <a:lnTo>
                    <a:pt x="9476" y="19321"/>
                  </a:lnTo>
                  <a:lnTo>
                    <a:pt x="9352" y="18931"/>
                  </a:lnTo>
                  <a:lnTo>
                    <a:pt x="9476" y="18746"/>
                  </a:lnTo>
                  <a:lnTo>
                    <a:pt x="9600" y="18602"/>
                  </a:lnTo>
                  <a:lnTo>
                    <a:pt x="9476" y="18684"/>
                  </a:lnTo>
                  <a:lnTo>
                    <a:pt x="9021" y="18890"/>
                  </a:lnTo>
                  <a:lnTo>
                    <a:pt x="8566" y="19116"/>
                  </a:lnTo>
                  <a:lnTo>
                    <a:pt x="8317" y="19218"/>
                  </a:lnTo>
                  <a:lnTo>
                    <a:pt x="8234" y="19321"/>
                  </a:lnTo>
                  <a:lnTo>
                    <a:pt x="8317" y="19444"/>
                  </a:lnTo>
                  <a:lnTo>
                    <a:pt x="8566" y="19547"/>
                  </a:lnTo>
                  <a:lnTo>
                    <a:pt x="8566" y="19732"/>
                  </a:lnTo>
                  <a:lnTo>
                    <a:pt x="8690" y="19875"/>
                  </a:lnTo>
                  <a:lnTo>
                    <a:pt x="8690" y="19937"/>
                  </a:lnTo>
                  <a:lnTo>
                    <a:pt x="9228" y="20512"/>
                  </a:lnTo>
                  <a:lnTo>
                    <a:pt x="9228" y="20553"/>
                  </a:lnTo>
                  <a:lnTo>
                    <a:pt x="9352" y="20594"/>
                  </a:lnTo>
                  <a:lnTo>
                    <a:pt x="9352" y="20738"/>
                  </a:lnTo>
                  <a:lnTo>
                    <a:pt x="9228" y="20943"/>
                  </a:lnTo>
                  <a:lnTo>
                    <a:pt x="9228" y="21025"/>
                  </a:lnTo>
                  <a:lnTo>
                    <a:pt x="9352" y="21128"/>
                  </a:lnTo>
                  <a:lnTo>
                    <a:pt x="9228" y="21128"/>
                  </a:lnTo>
                  <a:lnTo>
                    <a:pt x="8897" y="21210"/>
                  </a:lnTo>
                  <a:lnTo>
                    <a:pt x="8110" y="21354"/>
                  </a:lnTo>
                  <a:lnTo>
                    <a:pt x="6952" y="21559"/>
                  </a:lnTo>
                  <a:lnTo>
                    <a:pt x="5710" y="21600"/>
                  </a:lnTo>
                  <a:lnTo>
                    <a:pt x="4552" y="21559"/>
                  </a:lnTo>
                  <a:lnTo>
                    <a:pt x="3434" y="21354"/>
                  </a:lnTo>
                  <a:lnTo>
                    <a:pt x="2483" y="21210"/>
                  </a:lnTo>
                  <a:lnTo>
                    <a:pt x="2276" y="21128"/>
                  </a:lnTo>
                  <a:lnTo>
                    <a:pt x="2152" y="21128"/>
                  </a:lnTo>
                  <a:lnTo>
                    <a:pt x="2152" y="20553"/>
                  </a:lnTo>
                  <a:lnTo>
                    <a:pt x="2276" y="20512"/>
                  </a:lnTo>
                  <a:lnTo>
                    <a:pt x="2855" y="19937"/>
                  </a:lnTo>
                  <a:lnTo>
                    <a:pt x="2938" y="19875"/>
                  </a:lnTo>
                  <a:lnTo>
                    <a:pt x="2938" y="19732"/>
                  </a:lnTo>
                  <a:lnTo>
                    <a:pt x="3062" y="19547"/>
                  </a:lnTo>
                  <a:lnTo>
                    <a:pt x="3186" y="19444"/>
                  </a:lnTo>
                  <a:lnTo>
                    <a:pt x="3310" y="19321"/>
                  </a:lnTo>
                  <a:lnTo>
                    <a:pt x="3310" y="19259"/>
                  </a:lnTo>
                  <a:lnTo>
                    <a:pt x="2855" y="19033"/>
                  </a:lnTo>
                  <a:lnTo>
                    <a:pt x="1241" y="18746"/>
                  </a:lnTo>
                  <a:lnTo>
                    <a:pt x="1241" y="10389"/>
                  </a:lnTo>
                  <a:lnTo>
                    <a:pt x="1117" y="9589"/>
                  </a:lnTo>
                  <a:lnTo>
                    <a:pt x="1366" y="8870"/>
                  </a:lnTo>
                  <a:lnTo>
                    <a:pt x="1490" y="8583"/>
                  </a:lnTo>
                  <a:lnTo>
                    <a:pt x="1572" y="8336"/>
                  </a:lnTo>
                  <a:lnTo>
                    <a:pt x="1572" y="8192"/>
                  </a:lnTo>
                  <a:lnTo>
                    <a:pt x="1697" y="8151"/>
                  </a:lnTo>
                  <a:lnTo>
                    <a:pt x="1490" y="7679"/>
                  </a:lnTo>
                  <a:lnTo>
                    <a:pt x="1366" y="7104"/>
                  </a:lnTo>
                  <a:lnTo>
                    <a:pt x="1366" y="5379"/>
                  </a:lnTo>
                  <a:lnTo>
                    <a:pt x="1241" y="4907"/>
                  </a:lnTo>
                  <a:lnTo>
                    <a:pt x="1241" y="4476"/>
                  </a:lnTo>
                  <a:lnTo>
                    <a:pt x="1117" y="4435"/>
                  </a:lnTo>
                  <a:lnTo>
                    <a:pt x="1117" y="4332"/>
                  </a:lnTo>
                  <a:lnTo>
                    <a:pt x="1034" y="4148"/>
                  </a:lnTo>
                  <a:lnTo>
                    <a:pt x="910" y="3942"/>
                  </a:lnTo>
                  <a:lnTo>
                    <a:pt x="662" y="3367"/>
                  </a:lnTo>
                  <a:lnTo>
                    <a:pt x="331" y="2710"/>
                  </a:lnTo>
                  <a:lnTo>
                    <a:pt x="0" y="1232"/>
                  </a:lnTo>
                  <a:lnTo>
                    <a:pt x="0" y="554"/>
                  </a:lnTo>
                  <a:lnTo>
                    <a:pt x="331" y="0"/>
                  </a:lnTo>
                  <a:lnTo>
                    <a:pt x="17379" y="4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2CE"/>
                </a:gs>
                <a:gs pos="50000">
                  <a:srgbClr val="005FAD"/>
                </a:gs>
                <a:gs pos="100000">
                  <a:srgbClr val="003F7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3" name="Фигура"/>
            <p:cNvSpPr/>
            <p:nvPr/>
          </p:nvSpPr>
          <p:spPr>
            <a:xfrm>
              <a:off x="258761" y="0"/>
              <a:ext cx="465139" cy="56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8" y="15144"/>
                  </a:moveTo>
                  <a:lnTo>
                    <a:pt x="12459" y="15446"/>
                  </a:lnTo>
                  <a:lnTo>
                    <a:pt x="11427" y="15868"/>
                  </a:lnTo>
                  <a:lnTo>
                    <a:pt x="8552" y="16653"/>
                  </a:lnTo>
                  <a:lnTo>
                    <a:pt x="5750" y="17377"/>
                  </a:lnTo>
                  <a:lnTo>
                    <a:pt x="4718" y="17497"/>
                  </a:lnTo>
                  <a:lnTo>
                    <a:pt x="4128" y="17497"/>
                  </a:lnTo>
                  <a:lnTo>
                    <a:pt x="3465" y="17256"/>
                  </a:lnTo>
                  <a:lnTo>
                    <a:pt x="3096" y="16834"/>
                  </a:lnTo>
                  <a:lnTo>
                    <a:pt x="2875" y="16230"/>
                  </a:lnTo>
                  <a:lnTo>
                    <a:pt x="2654" y="15868"/>
                  </a:lnTo>
                  <a:lnTo>
                    <a:pt x="2875" y="15446"/>
                  </a:lnTo>
                  <a:lnTo>
                    <a:pt x="3465" y="15144"/>
                  </a:lnTo>
                  <a:lnTo>
                    <a:pt x="3465" y="14842"/>
                  </a:lnTo>
                  <a:lnTo>
                    <a:pt x="3317" y="14722"/>
                  </a:lnTo>
                  <a:lnTo>
                    <a:pt x="2875" y="14601"/>
                  </a:lnTo>
                  <a:lnTo>
                    <a:pt x="2654" y="14420"/>
                  </a:lnTo>
                  <a:lnTo>
                    <a:pt x="2654" y="13877"/>
                  </a:lnTo>
                  <a:lnTo>
                    <a:pt x="2285" y="13455"/>
                  </a:lnTo>
                  <a:lnTo>
                    <a:pt x="2064" y="13153"/>
                  </a:lnTo>
                  <a:lnTo>
                    <a:pt x="2506" y="12731"/>
                  </a:lnTo>
                  <a:lnTo>
                    <a:pt x="2654" y="12308"/>
                  </a:lnTo>
                  <a:lnTo>
                    <a:pt x="2064" y="12308"/>
                  </a:lnTo>
                  <a:lnTo>
                    <a:pt x="1474" y="12067"/>
                  </a:lnTo>
                  <a:lnTo>
                    <a:pt x="1032" y="11645"/>
                  </a:lnTo>
                  <a:lnTo>
                    <a:pt x="1696" y="10378"/>
                  </a:lnTo>
                  <a:lnTo>
                    <a:pt x="2285" y="9654"/>
                  </a:lnTo>
                  <a:lnTo>
                    <a:pt x="2506" y="9412"/>
                  </a:lnTo>
                  <a:lnTo>
                    <a:pt x="2064" y="8688"/>
                  </a:lnTo>
                  <a:lnTo>
                    <a:pt x="1696" y="8387"/>
                  </a:lnTo>
                  <a:lnTo>
                    <a:pt x="1474" y="8387"/>
                  </a:lnTo>
                  <a:lnTo>
                    <a:pt x="1474" y="8145"/>
                  </a:lnTo>
                  <a:lnTo>
                    <a:pt x="1696" y="7844"/>
                  </a:lnTo>
                  <a:lnTo>
                    <a:pt x="2064" y="7542"/>
                  </a:lnTo>
                  <a:lnTo>
                    <a:pt x="2285" y="6697"/>
                  </a:lnTo>
                  <a:lnTo>
                    <a:pt x="2654" y="5732"/>
                  </a:lnTo>
                  <a:lnTo>
                    <a:pt x="3096" y="4766"/>
                  </a:lnTo>
                  <a:lnTo>
                    <a:pt x="3096" y="4465"/>
                  </a:lnTo>
                  <a:lnTo>
                    <a:pt x="3317" y="4344"/>
                  </a:lnTo>
                  <a:lnTo>
                    <a:pt x="3317" y="4223"/>
                  </a:lnTo>
                  <a:lnTo>
                    <a:pt x="2875" y="3922"/>
                  </a:lnTo>
                  <a:lnTo>
                    <a:pt x="2285" y="3198"/>
                  </a:lnTo>
                  <a:lnTo>
                    <a:pt x="1843" y="3198"/>
                  </a:lnTo>
                  <a:lnTo>
                    <a:pt x="1253" y="3077"/>
                  </a:lnTo>
                  <a:lnTo>
                    <a:pt x="811" y="3077"/>
                  </a:lnTo>
                  <a:lnTo>
                    <a:pt x="0" y="2353"/>
                  </a:lnTo>
                  <a:lnTo>
                    <a:pt x="221" y="2353"/>
                  </a:lnTo>
                  <a:lnTo>
                    <a:pt x="663" y="2534"/>
                  </a:lnTo>
                  <a:lnTo>
                    <a:pt x="1843" y="2534"/>
                  </a:lnTo>
                  <a:lnTo>
                    <a:pt x="2285" y="2353"/>
                  </a:lnTo>
                  <a:lnTo>
                    <a:pt x="2064" y="2353"/>
                  </a:lnTo>
                  <a:lnTo>
                    <a:pt x="1253" y="2112"/>
                  </a:lnTo>
                  <a:lnTo>
                    <a:pt x="1696" y="1931"/>
                  </a:lnTo>
                  <a:lnTo>
                    <a:pt x="2506" y="1388"/>
                  </a:lnTo>
                  <a:lnTo>
                    <a:pt x="3907" y="965"/>
                  </a:lnTo>
                  <a:lnTo>
                    <a:pt x="5308" y="845"/>
                  </a:lnTo>
                  <a:lnTo>
                    <a:pt x="4939" y="845"/>
                  </a:lnTo>
                  <a:lnTo>
                    <a:pt x="5971" y="845"/>
                  </a:lnTo>
                  <a:lnTo>
                    <a:pt x="7372" y="965"/>
                  </a:lnTo>
                  <a:lnTo>
                    <a:pt x="7372" y="543"/>
                  </a:lnTo>
                  <a:lnTo>
                    <a:pt x="7741" y="543"/>
                  </a:lnTo>
                  <a:lnTo>
                    <a:pt x="8773" y="302"/>
                  </a:lnTo>
                  <a:lnTo>
                    <a:pt x="10026" y="121"/>
                  </a:lnTo>
                  <a:lnTo>
                    <a:pt x="11648" y="422"/>
                  </a:lnTo>
                  <a:lnTo>
                    <a:pt x="11427" y="0"/>
                  </a:lnTo>
                  <a:lnTo>
                    <a:pt x="11427" y="121"/>
                  </a:lnTo>
                  <a:lnTo>
                    <a:pt x="11869" y="121"/>
                  </a:lnTo>
                  <a:lnTo>
                    <a:pt x="13048" y="543"/>
                  </a:lnTo>
                  <a:lnTo>
                    <a:pt x="14302" y="965"/>
                  </a:lnTo>
                  <a:lnTo>
                    <a:pt x="15334" y="1388"/>
                  </a:lnTo>
                  <a:lnTo>
                    <a:pt x="14670" y="845"/>
                  </a:lnTo>
                  <a:lnTo>
                    <a:pt x="15481" y="1388"/>
                  </a:lnTo>
                  <a:lnTo>
                    <a:pt x="16734" y="1388"/>
                  </a:lnTo>
                  <a:lnTo>
                    <a:pt x="15924" y="1689"/>
                  </a:lnTo>
                  <a:lnTo>
                    <a:pt x="16292" y="1689"/>
                  </a:lnTo>
                  <a:lnTo>
                    <a:pt x="16956" y="1810"/>
                  </a:lnTo>
                  <a:lnTo>
                    <a:pt x="17545" y="1931"/>
                  </a:lnTo>
                  <a:lnTo>
                    <a:pt x="17988" y="2232"/>
                  </a:lnTo>
                  <a:lnTo>
                    <a:pt x="17988" y="1931"/>
                  </a:lnTo>
                  <a:lnTo>
                    <a:pt x="18135" y="1931"/>
                  </a:lnTo>
                  <a:lnTo>
                    <a:pt x="18577" y="2232"/>
                  </a:lnTo>
                  <a:lnTo>
                    <a:pt x="19167" y="2956"/>
                  </a:lnTo>
                  <a:lnTo>
                    <a:pt x="19388" y="3198"/>
                  </a:lnTo>
                  <a:lnTo>
                    <a:pt x="19978" y="3801"/>
                  </a:lnTo>
                  <a:lnTo>
                    <a:pt x="20789" y="4344"/>
                  </a:lnTo>
                  <a:lnTo>
                    <a:pt x="21231" y="4766"/>
                  </a:lnTo>
                  <a:lnTo>
                    <a:pt x="20789" y="5068"/>
                  </a:lnTo>
                  <a:lnTo>
                    <a:pt x="20789" y="5189"/>
                  </a:lnTo>
                  <a:lnTo>
                    <a:pt x="21231" y="5491"/>
                  </a:lnTo>
                  <a:lnTo>
                    <a:pt x="21600" y="6154"/>
                  </a:lnTo>
                  <a:lnTo>
                    <a:pt x="21231" y="6335"/>
                  </a:lnTo>
                  <a:lnTo>
                    <a:pt x="21231" y="7542"/>
                  </a:lnTo>
                  <a:lnTo>
                    <a:pt x="20789" y="7542"/>
                  </a:lnTo>
                  <a:lnTo>
                    <a:pt x="20420" y="10257"/>
                  </a:lnTo>
                  <a:lnTo>
                    <a:pt x="20199" y="10257"/>
                  </a:lnTo>
                  <a:lnTo>
                    <a:pt x="19978" y="10498"/>
                  </a:lnTo>
                  <a:lnTo>
                    <a:pt x="19978" y="12067"/>
                  </a:lnTo>
                  <a:lnTo>
                    <a:pt x="20199" y="12489"/>
                  </a:lnTo>
                  <a:lnTo>
                    <a:pt x="20199" y="12731"/>
                  </a:lnTo>
                  <a:lnTo>
                    <a:pt x="19610" y="12912"/>
                  </a:lnTo>
                  <a:lnTo>
                    <a:pt x="19978" y="14420"/>
                  </a:lnTo>
                  <a:lnTo>
                    <a:pt x="19978" y="14601"/>
                  </a:lnTo>
                  <a:lnTo>
                    <a:pt x="20199" y="15144"/>
                  </a:lnTo>
                  <a:lnTo>
                    <a:pt x="20420" y="15566"/>
                  </a:lnTo>
                  <a:lnTo>
                    <a:pt x="20420" y="16109"/>
                  </a:lnTo>
                  <a:lnTo>
                    <a:pt x="17988" y="18764"/>
                  </a:lnTo>
                  <a:lnTo>
                    <a:pt x="16145" y="20755"/>
                  </a:lnTo>
                  <a:lnTo>
                    <a:pt x="15481" y="21419"/>
                  </a:lnTo>
                  <a:lnTo>
                    <a:pt x="15334" y="21600"/>
                  </a:lnTo>
                  <a:lnTo>
                    <a:pt x="8183" y="16954"/>
                  </a:lnTo>
                  <a:lnTo>
                    <a:pt x="8183" y="16834"/>
                  </a:lnTo>
                  <a:lnTo>
                    <a:pt x="8404" y="16653"/>
                  </a:lnTo>
                  <a:lnTo>
                    <a:pt x="8994" y="16532"/>
                  </a:lnTo>
                  <a:lnTo>
                    <a:pt x="10616" y="15989"/>
                  </a:lnTo>
                  <a:lnTo>
                    <a:pt x="12459" y="15446"/>
                  </a:lnTo>
                  <a:lnTo>
                    <a:pt x="12827" y="15144"/>
                  </a:lnTo>
                  <a:lnTo>
                    <a:pt x="13048" y="15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AAA"/>
                </a:gs>
                <a:gs pos="50000">
                  <a:srgbClr val="DB8E8E"/>
                </a:gs>
                <a:gs pos="100000">
                  <a:srgbClr val="986161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4" name="Фигура"/>
            <p:cNvSpPr/>
            <p:nvPr/>
          </p:nvSpPr>
          <p:spPr>
            <a:xfrm>
              <a:off x="422274" y="412750"/>
              <a:ext cx="298451" cy="25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9" y="2817"/>
                  </a:moveTo>
                  <a:lnTo>
                    <a:pt x="12064" y="13148"/>
                  </a:lnTo>
                  <a:lnTo>
                    <a:pt x="20221" y="0"/>
                  </a:lnTo>
                  <a:lnTo>
                    <a:pt x="21600" y="2147"/>
                  </a:lnTo>
                  <a:lnTo>
                    <a:pt x="17694" y="19722"/>
                  </a:lnTo>
                  <a:lnTo>
                    <a:pt x="12064" y="14087"/>
                  </a:lnTo>
                  <a:lnTo>
                    <a:pt x="5055" y="21600"/>
                  </a:lnTo>
                  <a:lnTo>
                    <a:pt x="5055" y="20929"/>
                  </a:lnTo>
                  <a:lnTo>
                    <a:pt x="4366" y="19051"/>
                  </a:lnTo>
                  <a:lnTo>
                    <a:pt x="3791" y="16234"/>
                  </a:lnTo>
                  <a:lnTo>
                    <a:pt x="2872" y="13416"/>
                  </a:lnTo>
                  <a:lnTo>
                    <a:pt x="2183" y="10330"/>
                  </a:lnTo>
                  <a:lnTo>
                    <a:pt x="1264" y="7781"/>
                  </a:lnTo>
                  <a:lnTo>
                    <a:pt x="574" y="5635"/>
                  </a:lnTo>
                  <a:lnTo>
                    <a:pt x="230" y="5366"/>
                  </a:lnTo>
                  <a:lnTo>
                    <a:pt x="0" y="4964"/>
                  </a:lnTo>
                  <a:lnTo>
                    <a:pt x="230" y="4696"/>
                  </a:lnTo>
                  <a:lnTo>
                    <a:pt x="574" y="4025"/>
                  </a:lnTo>
                  <a:lnTo>
                    <a:pt x="919" y="2817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Фигура"/>
            <p:cNvSpPr/>
            <p:nvPr/>
          </p:nvSpPr>
          <p:spPr>
            <a:xfrm>
              <a:off x="534986" y="574673"/>
              <a:ext cx="114301" cy="36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0" y="2874"/>
                  </a:lnTo>
                  <a:lnTo>
                    <a:pt x="6000" y="5655"/>
                  </a:lnTo>
                  <a:lnTo>
                    <a:pt x="14100" y="5470"/>
                  </a:lnTo>
                  <a:lnTo>
                    <a:pt x="6000" y="5840"/>
                  </a:lnTo>
                  <a:lnTo>
                    <a:pt x="6900" y="15296"/>
                  </a:lnTo>
                  <a:lnTo>
                    <a:pt x="6900" y="15574"/>
                  </a:lnTo>
                  <a:lnTo>
                    <a:pt x="7500" y="16223"/>
                  </a:lnTo>
                  <a:lnTo>
                    <a:pt x="10200" y="17892"/>
                  </a:lnTo>
                  <a:lnTo>
                    <a:pt x="13500" y="20117"/>
                  </a:lnTo>
                  <a:lnTo>
                    <a:pt x="15000" y="20951"/>
                  </a:lnTo>
                  <a:lnTo>
                    <a:pt x="15900" y="21600"/>
                  </a:lnTo>
                  <a:lnTo>
                    <a:pt x="15900" y="21322"/>
                  </a:lnTo>
                  <a:lnTo>
                    <a:pt x="16800" y="20951"/>
                  </a:lnTo>
                  <a:lnTo>
                    <a:pt x="16800" y="19653"/>
                  </a:lnTo>
                  <a:lnTo>
                    <a:pt x="17700" y="17892"/>
                  </a:lnTo>
                  <a:lnTo>
                    <a:pt x="18300" y="15760"/>
                  </a:lnTo>
                  <a:lnTo>
                    <a:pt x="20100" y="11866"/>
                  </a:lnTo>
                  <a:lnTo>
                    <a:pt x="21000" y="10568"/>
                  </a:lnTo>
                  <a:lnTo>
                    <a:pt x="21000" y="10197"/>
                  </a:lnTo>
                  <a:lnTo>
                    <a:pt x="21600" y="10197"/>
                  </a:lnTo>
                  <a:lnTo>
                    <a:pt x="21000" y="9919"/>
                  </a:lnTo>
                  <a:lnTo>
                    <a:pt x="20100" y="9548"/>
                  </a:lnTo>
                  <a:lnTo>
                    <a:pt x="18300" y="8251"/>
                  </a:lnTo>
                  <a:lnTo>
                    <a:pt x="15900" y="6675"/>
                  </a:lnTo>
                  <a:lnTo>
                    <a:pt x="14100" y="5470"/>
                  </a:lnTo>
                  <a:lnTo>
                    <a:pt x="14100" y="5006"/>
                  </a:lnTo>
                  <a:lnTo>
                    <a:pt x="14100" y="5470"/>
                  </a:lnTo>
                  <a:lnTo>
                    <a:pt x="17700" y="2225"/>
                  </a:lnTo>
                  <a:lnTo>
                    <a:pt x="102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EDFF"/>
                </a:gs>
                <a:gs pos="50000">
                  <a:srgbClr val="9CC7D6"/>
                </a:gs>
                <a:gs pos="100000">
                  <a:srgbClr val="6B8A95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Фигура"/>
            <p:cNvSpPr/>
            <p:nvPr/>
          </p:nvSpPr>
          <p:spPr>
            <a:xfrm>
              <a:off x="0" y="431800"/>
              <a:ext cx="1255713" cy="120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12470"/>
                  </a:moveTo>
                  <a:cubicBezTo>
                    <a:pt x="5143" y="12906"/>
                    <a:pt x="5072" y="13344"/>
                    <a:pt x="4998" y="13781"/>
                  </a:cubicBezTo>
                  <a:lnTo>
                    <a:pt x="4998" y="13839"/>
                  </a:lnTo>
                  <a:cubicBezTo>
                    <a:pt x="4970" y="13906"/>
                    <a:pt x="4944" y="13971"/>
                    <a:pt x="4916" y="14038"/>
                  </a:cubicBezTo>
                  <a:cubicBezTo>
                    <a:pt x="4888" y="14152"/>
                    <a:pt x="6441" y="14539"/>
                    <a:pt x="6499" y="15152"/>
                  </a:cubicBezTo>
                  <a:cubicBezTo>
                    <a:pt x="6558" y="15766"/>
                    <a:pt x="5476" y="17293"/>
                    <a:pt x="5270" y="17721"/>
                  </a:cubicBezTo>
                  <a:cubicBezTo>
                    <a:pt x="5197" y="18092"/>
                    <a:pt x="4115" y="18632"/>
                    <a:pt x="4041" y="19004"/>
                  </a:cubicBezTo>
                  <a:cubicBezTo>
                    <a:pt x="3959" y="19336"/>
                    <a:pt x="3933" y="18557"/>
                    <a:pt x="3851" y="18889"/>
                  </a:cubicBezTo>
                  <a:cubicBezTo>
                    <a:pt x="3832" y="19023"/>
                    <a:pt x="3815" y="19155"/>
                    <a:pt x="3795" y="19289"/>
                  </a:cubicBezTo>
                  <a:lnTo>
                    <a:pt x="3795" y="19945"/>
                  </a:lnTo>
                  <a:lnTo>
                    <a:pt x="3851" y="19945"/>
                  </a:lnTo>
                  <a:lnTo>
                    <a:pt x="4152" y="20088"/>
                  </a:lnTo>
                  <a:lnTo>
                    <a:pt x="4616" y="20202"/>
                  </a:lnTo>
                  <a:lnTo>
                    <a:pt x="5134" y="20401"/>
                  </a:lnTo>
                  <a:lnTo>
                    <a:pt x="5817" y="20602"/>
                  </a:lnTo>
                  <a:lnTo>
                    <a:pt x="6664" y="20801"/>
                  </a:lnTo>
                  <a:lnTo>
                    <a:pt x="8383" y="21144"/>
                  </a:lnTo>
                  <a:lnTo>
                    <a:pt x="10431" y="21486"/>
                  </a:lnTo>
                  <a:lnTo>
                    <a:pt x="12452" y="21600"/>
                  </a:lnTo>
                  <a:lnTo>
                    <a:pt x="13517" y="21600"/>
                  </a:lnTo>
                  <a:lnTo>
                    <a:pt x="14500" y="21486"/>
                  </a:lnTo>
                  <a:lnTo>
                    <a:pt x="15483" y="21287"/>
                  </a:lnTo>
                  <a:lnTo>
                    <a:pt x="16384" y="21086"/>
                  </a:lnTo>
                  <a:lnTo>
                    <a:pt x="16384" y="19233"/>
                  </a:lnTo>
                  <a:cubicBezTo>
                    <a:pt x="16356" y="18852"/>
                    <a:pt x="16330" y="18470"/>
                    <a:pt x="16302" y="18090"/>
                  </a:cubicBezTo>
                  <a:lnTo>
                    <a:pt x="16302" y="14180"/>
                  </a:lnTo>
                  <a:lnTo>
                    <a:pt x="16466" y="14239"/>
                  </a:lnTo>
                  <a:lnTo>
                    <a:pt x="16602" y="14381"/>
                  </a:lnTo>
                  <a:lnTo>
                    <a:pt x="16904" y="14437"/>
                  </a:lnTo>
                  <a:lnTo>
                    <a:pt x="17366" y="14638"/>
                  </a:lnTo>
                  <a:lnTo>
                    <a:pt x="17969" y="14781"/>
                  </a:lnTo>
                  <a:lnTo>
                    <a:pt x="18734" y="14980"/>
                  </a:lnTo>
                  <a:lnTo>
                    <a:pt x="19634" y="15180"/>
                  </a:lnTo>
                  <a:lnTo>
                    <a:pt x="20617" y="14837"/>
                  </a:lnTo>
                  <a:lnTo>
                    <a:pt x="21600" y="11928"/>
                  </a:lnTo>
                  <a:lnTo>
                    <a:pt x="21354" y="11385"/>
                  </a:lnTo>
                  <a:cubicBezTo>
                    <a:pt x="21308" y="11167"/>
                    <a:pt x="21263" y="10947"/>
                    <a:pt x="21218" y="10729"/>
                  </a:cubicBezTo>
                  <a:cubicBezTo>
                    <a:pt x="21118" y="10243"/>
                    <a:pt x="21017" y="9759"/>
                    <a:pt x="20917" y="9273"/>
                  </a:cubicBezTo>
                  <a:cubicBezTo>
                    <a:pt x="20863" y="9055"/>
                    <a:pt x="20807" y="8834"/>
                    <a:pt x="20753" y="8616"/>
                  </a:cubicBezTo>
                  <a:cubicBezTo>
                    <a:pt x="20725" y="8435"/>
                    <a:pt x="20699" y="8256"/>
                    <a:pt x="20671" y="8074"/>
                  </a:cubicBezTo>
                  <a:cubicBezTo>
                    <a:pt x="20654" y="7942"/>
                    <a:pt x="20634" y="7808"/>
                    <a:pt x="20617" y="7677"/>
                  </a:cubicBezTo>
                  <a:lnTo>
                    <a:pt x="20617" y="7562"/>
                  </a:lnTo>
                  <a:cubicBezTo>
                    <a:pt x="20589" y="7296"/>
                    <a:pt x="20563" y="7029"/>
                    <a:pt x="20535" y="6763"/>
                  </a:cubicBezTo>
                  <a:cubicBezTo>
                    <a:pt x="20507" y="6515"/>
                    <a:pt x="20481" y="6268"/>
                    <a:pt x="20453" y="6020"/>
                  </a:cubicBezTo>
                  <a:cubicBezTo>
                    <a:pt x="20425" y="5802"/>
                    <a:pt x="20399" y="5581"/>
                    <a:pt x="20371" y="5363"/>
                  </a:cubicBezTo>
                  <a:cubicBezTo>
                    <a:pt x="20354" y="5165"/>
                    <a:pt x="20334" y="4964"/>
                    <a:pt x="20317" y="4765"/>
                  </a:cubicBezTo>
                  <a:cubicBezTo>
                    <a:pt x="20263" y="4614"/>
                    <a:pt x="20207" y="4460"/>
                    <a:pt x="20153" y="4309"/>
                  </a:cubicBezTo>
                  <a:cubicBezTo>
                    <a:pt x="20125" y="4156"/>
                    <a:pt x="20099" y="4005"/>
                    <a:pt x="20071" y="3851"/>
                  </a:cubicBezTo>
                  <a:cubicBezTo>
                    <a:pt x="19997" y="3622"/>
                    <a:pt x="19926" y="3396"/>
                    <a:pt x="19853" y="3167"/>
                  </a:cubicBezTo>
                  <a:cubicBezTo>
                    <a:pt x="19779" y="3015"/>
                    <a:pt x="19708" y="2862"/>
                    <a:pt x="19634" y="2711"/>
                  </a:cubicBezTo>
                  <a:cubicBezTo>
                    <a:pt x="19580" y="2596"/>
                    <a:pt x="19524" y="2482"/>
                    <a:pt x="19470" y="2367"/>
                  </a:cubicBezTo>
                  <a:cubicBezTo>
                    <a:pt x="19453" y="2331"/>
                    <a:pt x="19434" y="2292"/>
                    <a:pt x="19416" y="2255"/>
                  </a:cubicBezTo>
                  <a:cubicBezTo>
                    <a:pt x="19388" y="2227"/>
                    <a:pt x="19362" y="2197"/>
                    <a:pt x="19334" y="2169"/>
                  </a:cubicBezTo>
                  <a:lnTo>
                    <a:pt x="19088" y="2112"/>
                  </a:lnTo>
                  <a:lnTo>
                    <a:pt x="18734" y="1998"/>
                  </a:lnTo>
                  <a:lnTo>
                    <a:pt x="17805" y="1655"/>
                  </a:lnTo>
                  <a:lnTo>
                    <a:pt x="17066" y="1456"/>
                  </a:lnTo>
                  <a:lnTo>
                    <a:pt x="16848" y="1398"/>
                  </a:lnTo>
                  <a:lnTo>
                    <a:pt x="16766" y="1398"/>
                  </a:lnTo>
                  <a:lnTo>
                    <a:pt x="16384" y="1255"/>
                  </a:lnTo>
                  <a:lnTo>
                    <a:pt x="15783" y="1056"/>
                  </a:lnTo>
                  <a:lnTo>
                    <a:pt x="14282" y="598"/>
                  </a:lnTo>
                  <a:lnTo>
                    <a:pt x="13599" y="400"/>
                  </a:lnTo>
                  <a:lnTo>
                    <a:pt x="12999" y="199"/>
                  </a:lnTo>
                  <a:lnTo>
                    <a:pt x="12534" y="56"/>
                  </a:lnTo>
                  <a:lnTo>
                    <a:pt x="12398" y="56"/>
                  </a:lnTo>
                  <a:lnTo>
                    <a:pt x="12398" y="0"/>
                  </a:lnTo>
                  <a:cubicBezTo>
                    <a:pt x="12344" y="151"/>
                    <a:pt x="12288" y="305"/>
                    <a:pt x="12234" y="456"/>
                  </a:cubicBezTo>
                  <a:cubicBezTo>
                    <a:pt x="12180" y="637"/>
                    <a:pt x="12124" y="816"/>
                    <a:pt x="12070" y="998"/>
                  </a:cubicBezTo>
                  <a:cubicBezTo>
                    <a:pt x="12025" y="1199"/>
                    <a:pt x="11979" y="1398"/>
                    <a:pt x="11934" y="1598"/>
                  </a:cubicBezTo>
                  <a:cubicBezTo>
                    <a:pt x="11880" y="1817"/>
                    <a:pt x="11824" y="2037"/>
                    <a:pt x="11770" y="2255"/>
                  </a:cubicBezTo>
                  <a:lnTo>
                    <a:pt x="11251" y="5363"/>
                  </a:lnTo>
                  <a:lnTo>
                    <a:pt x="11031" y="6819"/>
                  </a:lnTo>
                  <a:cubicBezTo>
                    <a:pt x="10977" y="7037"/>
                    <a:pt x="10923" y="7258"/>
                    <a:pt x="10869" y="7476"/>
                  </a:cubicBezTo>
                  <a:cubicBezTo>
                    <a:pt x="10850" y="7657"/>
                    <a:pt x="10832" y="7836"/>
                    <a:pt x="10813" y="8018"/>
                  </a:cubicBezTo>
                  <a:lnTo>
                    <a:pt x="10813" y="8474"/>
                  </a:lnTo>
                  <a:cubicBezTo>
                    <a:pt x="10785" y="8608"/>
                    <a:pt x="10759" y="8739"/>
                    <a:pt x="10731" y="8873"/>
                  </a:cubicBezTo>
                  <a:cubicBezTo>
                    <a:pt x="10703" y="8940"/>
                    <a:pt x="10677" y="9007"/>
                    <a:pt x="10649" y="9074"/>
                  </a:cubicBezTo>
                  <a:lnTo>
                    <a:pt x="10649" y="9217"/>
                  </a:lnTo>
                  <a:lnTo>
                    <a:pt x="10487" y="8873"/>
                  </a:lnTo>
                  <a:lnTo>
                    <a:pt x="10266" y="8418"/>
                  </a:lnTo>
                  <a:cubicBezTo>
                    <a:pt x="10167" y="8236"/>
                    <a:pt x="10066" y="8057"/>
                    <a:pt x="9966" y="7875"/>
                  </a:cubicBezTo>
                  <a:cubicBezTo>
                    <a:pt x="9893" y="7657"/>
                    <a:pt x="9822" y="7437"/>
                    <a:pt x="9748" y="7219"/>
                  </a:cubicBezTo>
                  <a:lnTo>
                    <a:pt x="9148" y="5821"/>
                  </a:lnTo>
                  <a:cubicBezTo>
                    <a:pt x="8966" y="5335"/>
                    <a:pt x="8783" y="4851"/>
                    <a:pt x="8601" y="4365"/>
                  </a:cubicBezTo>
                  <a:lnTo>
                    <a:pt x="8083" y="2968"/>
                  </a:lnTo>
                  <a:cubicBezTo>
                    <a:pt x="8009" y="2750"/>
                    <a:pt x="7938" y="2529"/>
                    <a:pt x="7865" y="2311"/>
                  </a:cubicBezTo>
                  <a:cubicBezTo>
                    <a:pt x="7811" y="2141"/>
                    <a:pt x="7754" y="1968"/>
                    <a:pt x="7700" y="1797"/>
                  </a:cubicBezTo>
                  <a:cubicBezTo>
                    <a:pt x="7627" y="1635"/>
                    <a:pt x="7556" y="1475"/>
                    <a:pt x="7482" y="1313"/>
                  </a:cubicBezTo>
                  <a:cubicBezTo>
                    <a:pt x="7454" y="1207"/>
                    <a:pt x="7428" y="1104"/>
                    <a:pt x="7400" y="998"/>
                  </a:cubicBezTo>
                  <a:cubicBezTo>
                    <a:pt x="7372" y="903"/>
                    <a:pt x="7346" y="808"/>
                    <a:pt x="7318" y="713"/>
                  </a:cubicBezTo>
                  <a:cubicBezTo>
                    <a:pt x="7301" y="693"/>
                    <a:pt x="7281" y="676"/>
                    <a:pt x="7264" y="657"/>
                  </a:cubicBezTo>
                  <a:lnTo>
                    <a:pt x="7182" y="713"/>
                  </a:lnTo>
                  <a:cubicBezTo>
                    <a:pt x="7128" y="780"/>
                    <a:pt x="7072" y="847"/>
                    <a:pt x="7018" y="914"/>
                  </a:cubicBezTo>
                  <a:lnTo>
                    <a:pt x="6664" y="1112"/>
                  </a:lnTo>
                  <a:lnTo>
                    <a:pt x="6281" y="1456"/>
                  </a:lnTo>
                  <a:lnTo>
                    <a:pt x="5216" y="2112"/>
                  </a:lnTo>
                  <a:lnTo>
                    <a:pt x="4013" y="2655"/>
                  </a:lnTo>
                  <a:lnTo>
                    <a:pt x="3931" y="2655"/>
                  </a:lnTo>
                  <a:cubicBezTo>
                    <a:pt x="3886" y="2674"/>
                    <a:pt x="3840" y="2691"/>
                    <a:pt x="3795" y="2711"/>
                  </a:cubicBezTo>
                  <a:lnTo>
                    <a:pt x="3167" y="2853"/>
                  </a:lnTo>
                  <a:lnTo>
                    <a:pt x="2566" y="3110"/>
                  </a:lnTo>
                  <a:lnTo>
                    <a:pt x="2430" y="3253"/>
                  </a:lnTo>
                  <a:cubicBezTo>
                    <a:pt x="2376" y="3292"/>
                    <a:pt x="2320" y="3329"/>
                    <a:pt x="2266" y="3367"/>
                  </a:cubicBezTo>
                  <a:cubicBezTo>
                    <a:pt x="2192" y="3462"/>
                    <a:pt x="2121" y="3558"/>
                    <a:pt x="2048" y="3653"/>
                  </a:cubicBezTo>
                  <a:cubicBezTo>
                    <a:pt x="1994" y="3720"/>
                    <a:pt x="1938" y="3784"/>
                    <a:pt x="1884" y="3851"/>
                  </a:cubicBezTo>
                  <a:cubicBezTo>
                    <a:pt x="1838" y="3985"/>
                    <a:pt x="1793" y="4117"/>
                    <a:pt x="1747" y="4251"/>
                  </a:cubicBezTo>
                  <a:cubicBezTo>
                    <a:pt x="1674" y="4441"/>
                    <a:pt x="1603" y="4631"/>
                    <a:pt x="1529" y="4821"/>
                  </a:cubicBezTo>
                  <a:cubicBezTo>
                    <a:pt x="1501" y="4955"/>
                    <a:pt x="1475" y="5087"/>
                    <a:pt x="1447" y="5221"/>
                  </a:cubicBezTo>
                  <a:cubicBezTo>
                    <a:pt x="1393" y="5402"/>
                    <a:pt x="1337" y="5581"/>
                    <a:pt x="1283" y="5763"/>
                  </a:cubicBezTo>
                  <a:cubicBezTo>
                    <a:pt x="1266" y="5944"/>
                    <a:pt x="1246" y="6124"/>
                    <a:pt x="1229" y="6305"/>
                  </a:cubicBezTo>
                  <a:cubicBezTo>
                    <a:pt x="1201" y="6543"/>
                    <a:pt x="1175" y="6782"/>
                    <a:pt x="1147" y="7020"/>
                  </a:cubicBezTo>
                  <a:cubicBezTo>
                    <a:pt x="1119" y="7286"/>
                    <a:pt x="1093" y="7554"/>
                    <a:pt x="1065" y="7819"/>
                  </a:cubicBezTo>
                  <a:cubicBezTo>
                    <a:pt x="1037" y="8104"/>
                    <a:pt x="1011" y="8389"/>
                    <a:pt x="983" y="8675"/>
                  </a:cubicBezTo>
                  <a:lnTo>
                    <a:pt x="983" y="8759"/>
                  </a:lnTo>
                  <a:cubicBezTo>
                    <a:pt x="966" y="8817"/>
                    <a:pt x="946" y="8873"/>
                    <a:pt x="929" y="8932"/>
                  </a:cubicBezTo>
                  <a:lnTo>
                    <a:pt x="929" y="9217"/>
                  </a:lnTo>
                  <a:cubicBezTo>
                    <a:pt x="901" y="9320"/>
                    <a:pt x="875" y="9426"/>
                    <a:pt x="847" y="9530"/>
                  </a:cubicBezTo>
                  <a:lnTo>
                    <a:pt x="600" y="10472"/>
                  </a:lnTo>
                  <a:lnTo>
                    <a:pt x="464" y="11528"/>
                  </a:lnTo>
                  <a:cubicBezTo>
                    <a:pt x="391" y="11880"/>
                    <a:pt x="320" y="12232"/>
                    <a:pt x="246" y="12584"/>
                  </a:cubicBezTo>
                  <a:cubicBezTo>
                    <a:pt x="192" y="12917"/>
                    <a:pt x="136" y="13249"/>
                    <a:pt x="82" y="13582"/>
                  </a:cubicBezTo>
                  <a:lnTo>
                    <a:pt x="82" y="13982"/>
                  </a:lnTo>
                  <a:cubicBezTo>
                    <a:pt x="54" y="14096"/>
                    <a:pt x="28" y="14208"/>
                    <a:pt x="0" y="14323"/>
                  </a:cubicBezTo>
                  <a:lnTo>
                    <a:pt x="0" y="14723"/>
                  </a:lnTo>
                  <a:cubicBezTo>
                    <a:pt x="28" y="14790"/>
                    <a:pt x="54" y="14856"/>
                    <a:pt x="82" y="14923"/>
                  </a:cubicBezTo>
                  <a:lnTo>
                    <a:pt x="300" y="15180"/>
                  </a:lnTo>
                  <a:lnTo>
                    <a:pt x="983" y="15837"/>
                  </a:lnTo>
                  <a:lnTo>
                    <a:pt x="1830" y="16692"/>
                  </a:lnTo>
                  <a:lnTo>
                    <a:pt x="3631" y="18291"/>
                  </a:lnTo>
                  <a:lnTo>
                    <a:pt x="4396" y="18889"/>
                  </a:lnTo>
                  <a:lnTo>
                    <a:pt x="4616" y="19090"/>
                  </a:lnTo>
                  <a:cubicBezTo>
                    <a:pt x="4661" y="19110"/>
                    <a:pt x="4707" y="19127"/>
                    <a:pt x="4752" y="19146"/>
                  </a:cubicBezTo>
                  <a:lnTo>
                    <a:pt x="4834" y="19146"/>
                  </a:lnTo>
                  <a:cubicBezTo>
                    <a:pt x="4806" y="19107"/>
                    <a:pt x="4780" y="19071"/>
                    <a:pt x="4752" y="19032"/>
                  </a:cubicBezTo>
                  <a:cubicBezTo>
                    <a:pt x="4733" y="18898"/>
                    <a:pt x="4715" y="18766"/>
                    <a:pt x="4696" y="18632"/>
                  </a:cubicBezTo>
                  <a:cubicBezTo>
                    <a:pt x="4741" y="18451"/>
                    <a:pt x="4789" y="18271"/>
                    <a:pt x="4834" y="18090"/>
                  </a:cubicBezTo>
                  <a:lnTo>
                    <a:pt x="5134" y="17492"/>
                  </a:lnTo>
                  <a:lnTo>
                    <a:pt x="5517" y="16891"/>
                  </a:lnTo>
                  <a:lnTo>
                    <a:pt x="5899" y="16293"/>
                  </a:lnTo>
                  <a:lnTo>
                    <a:pt x="6281" y="15779"/>
                  </a:lnTo>
                  <a:lnTo>
                    <a:pt x="6499" y="15438"/>
                  </a:lnTo>
                  <a:cubicBezTo>
                    <a:pt x="6553" y="15399"/>
                    <a:pt x="6610" y="15362"/>
                    <a:pt x="6664" y="15323"/>
                  </a:cubicBezTo>
                  <a:lnTo>
                    <a:pt x="4916" y="13725"/>
                  </a:lnTo>
                  <a:cubicBezTo>
                    <a:pt x="4990" y="12822"/>
                    <a:pt x="5061" y="11917"/>
                    <a:pt x="5134" y="11014"/>
                  </a:cubicBezTo>
                  <a:cubicBezTo>
                    <a:pt x="5162" y="11500"/>
                    <a:pt x="5188" y="11984"/>
                    <a:pt x="5216" y="124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2CE"/>
                </a:gs>
                <a:gs pos="50000">
                  <a:srgbClr val="005FAD"/>
                </a:gs>
                <a:gs pos="100000">
                  <a:srgbClr val="003F7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7" name="Треугольник"/>
            <p:cNvSpPr/>
            <p:nvPr/>
          </p:nvSpPr>
          <p:spPr>
            <a:xfrm>
              <a:off x="957262" y="928687"/>
              <a:ext cx="12701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1989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8" name="Фигура"/>
            <p:cNvSpPr/>
            <p:nvPr/>
          </p:nvSpPr>
          <p:spPr>
            <a:xfrm>
              <a:off x="588961" y="919162"/>
              <a:ext cx="29368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81" y="7855"/>
                  </a:moveTo>
                  <a:lnTo>
                    <a:pt x="17397" y="7855"/>
                  </a:lnTo>
                  <a:lnTo>
                    <a:pt x="16112" y="7527"/>
                  </a:lnTo>
                  <a:lnTo>
                    <a:pt x="15412" y="6709"/>
                  </a:lnTo>
                  <a:lnTo>
                    <a:pt x="15178" y="6055"/>
                  </a:lnTo>
                  <a:lnTo>
                    <a:pt x="14128" y="4909"/>
                  </a:lnTo>
                  <a:lnTo>
                    <a:pt x="12259" y="2945"/>
                  </a:lnTo>
                  <a:lnTo>
                    <a:pt x="9924" y="1473"/>
                  </a:lnTo>
                  <a:lnTo>
                    <a:pt x="8990" y="655"/>
                  </a:lnTo>
                  <a:lnTo>
                    <a:pt x="8640" y="327"/>
                  </a:lnTo>
                  <a:lnTo>
                    <a:pt x="8290" y="327"/>
                  </a:lnTo>
                  <a:lnTo>
                    <a:pt x="7706" y="0"/>
                  </a:lnTo>
                  <a:lnTo>
                    <a:pt x="6772" y="327"/>
                  </a:lnTo>
                  <a:lnTo>
                    <a:pt x="5721" y="982"/>
                  </a:lnTo>
                  <a:lnTo>
                    <a:pt x="1284" y="3273"/>
                  </a:lnTo>
                  <a:lnTo>
                    <a:pt x="934" y="4091"/>
                  </a:lnTo>
                  <a:lnTo>
                    <a:pt x="934" y="5564"/>
                  </a:lnTo>
                  <a:lnTo>
                    <a:pt x="584" y="7855"/>
                  </a:lnTo>
                  <a:lnTo>
                    <a:pt x="234" y="8673"/>
                  </a:lnTo>
                  <a:lnTo>
                    <a:pt x="0" y="9000"/>
                  </a:lnTo>
                  <a:lnTo>
                    <a:pt x="234" y="9491"/>
                  </a:lnTo>
                  <a:lnTo>
                    <a:pt x="234" y="10145"/>
                  </a:lnTo>
                  <a:lnTo>
                    <a:pt x="584" y="10964"/>
                  </a:lnTo>
                  <a:lnTo>
                    <a:pt x="1284" y="11291"/>
                  </a:lnTo>
                  <a:lnTo>
                    <a:pt x="1518" y="11782"/>
                  </a:lnTo>
                  <a:lnTo>
                    <a:pt x="1284" y="13255"/>
                  </a:lnTo>
                  <a:lnTo>
                    <a:pt x="934" y="15055"/>
                  </a:lnTo>
                  <a:lnTo>
                    <a:pt x="934" y="15873"/>
                  </a:lnTo>
                  <a:lnTo>
                    <a:pt x="2569" y="19636"/>
                  </a:lnTo>
                  <a:lnTo>
                    <a:pt x="3152" y="20455"/>
                  </a:lnTo>
                  <a:lnTo>
                    <a:pt x="4203" y="20782"/>
                  </a:lnTo>
                  <a:lnTo>
                    <a:pt x="5721" y="20782"/>
                  </a:lnTo>
                  <a:lnTo>
                    <a:pt x="7706" y="20455"/>
                  </a:lnTo>
                  <a:lnTo>
                    <a:pt x="9341" y="21273"/>
                  </a:lnTo>
                  <a:lnTo>
                    <a:pt x="10975" y="21600"/>
                  </a:lnTo>
                  <a:lnTo>
                    <a:pt x="13544" y="21600"/>
                  </a:lnTo>
                  <a:lnTo>
                    <a:pt x="14128" y="20782"/>
                  </a:lnTo>
                  <a:lnTo>
                    <a:pt x="15412" y="20127"/>
                  </a:lnTo>
                  <a:lnTo>
                    <a:pt x="17397" y="19636"/>
                  </a:lnTo>
                  <a:lnTo>
                    <a:pt x="18331" y="20127"/>
                  </a:lnTo>
                  <a:lnTo>
                    <a:pt x="19615" y="20782"/>
                  </a:lnTo>
                  <a:lnTo>
                    <a:pt x="20549" y="20455"/>
                  </a:lnTo>
                  <a:lnTo>
                    <a:pt x="20899" y="18982"/>
                  </a:lnTo>
                  <a:lnTo>
                    <a:pt x="21600" y="16691"/>
                  </a:lnTo>
                  <a:lnTo>
                    <a:pt x="21600" y="13909"/>
                  </a:lnTo>
                  <a:lnTo>
                    <a:pt x="21250" y="11782"/>
                  </a:lnTo>
                  <a:lnTo>
                    <a:pt x="20899" y="9491"/>
                  </a:lnTo>
                  <a:lnTo>
                    <a:pt x="19965" y="7855"/>
                  </a:lnTo>
                  <a:lnTo>
                    <a:pt x="18681" y="7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AAA"/>
                </a:gs>
                <a:gs pos="50000">
                  <a:srgbClr val="DB8E8E"/>
                </a:gs>
                <a:gs pos="100000">
                  <a:srgbClr val="986161"/>
                </a:gs>
              </a:gsLst>
              <a:lin ang="0" scaled="0"/>
            </a:gra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9" name="Фигура"/>
            <p:cNvSpPr/>
            <p:nvPr/>
          </p:nvSpPr>
          <p:spPr>
            <a:xfrm>
              <a:off x="830261" y="977900"/>
              <a:ext cx="74614" cy="19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77" y="21249"/>
                  </a:moveTo>
                  <a:lnTo>
                    <a:pt x="7353" y="17034"/>
                  </a:lnTo>
                  <a:lnTo>
                    <a:pt x="10111" y="12995"/>
                  </a:lnTo>
                  <a:lnTo>
                    <a:pt x="11030" y="9659"/>
                  </a:lnTo>
                  <a:lnTo>
                    <a:pt x="10111" y="6498"/>
                  </a:lnTo>
                  <a:lnTo>
                    <a:pt x="8732" y="4039"/>
                  </a:lnTo>
                  <a:lnTo>
                    <a:pt x="7353" y="1932"/>
                  </a:lnTo>
                  <a:lnTo>
                    <a:pt x="5974" y="702"/>
                  </a:lnTo>
                  <a:lnTo>
                    <a:pt x="5974" y="351"/>
                  </a:lnTo>
                  <a:lnTo>
                    <a:pt x="2298" y="702"/>
                  </a:lnTo>
                  <a:lnTo>
                    <a:pt x="5055" y="0"/>
                  </a:lnTo>
                  <a:lnTo>
                    <a:pt x="16545" y="351"/>
                  </a:lnTo>
                  <a:lnTo>
                    <a:pt x="17464" y="702"/>
                  </a:lnTo>
                  <a:lnTo>
                    <a:pt x="18843" y="1932"/>
                  </a:lnTo>
                  <a:lnTo>
                    <a:pt x="20221" y="4039"/>
                  </a:lnTo>
                  <a:lnTo>
                    <a:pt x="21600" y="6498"/>
                  </a:lnTo>
                  <a:lnTo>
                    <a:pt x="21600" y="13346"/>
                  </a:lnTo>
                  <a:lnTo>
                    <a:pt x="18843" y="17561"/>
                  </a:lnTo>
                  <a:lnTo>
                    <a:pt x="13787" y="21600"/>
                  </a:lnTo>
                  <a:lnTo>
                    <a:pt x="0" y="21600"/>
                  </a:lnTo>
                  <a:lnTo>
                    <a:pt x="0" y="18263"/>
                  </a:lnTo>
                  <a:lnTo>
                    <a:pt x="919" y="17912"/>
                  </a:lnTo>
                  <a:lnTo>
                    <a:pt x="919" y="21249"/>
                  </a:lnTo>
                  <a:lnTo>
                    <a:pt x="3677" y="21249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0" name="Линия"/>
            <p:cNvSpPr/>
            <p:nvPr/>
          </p:nvSpPr>
          <p:spPr>
            <a:xfrm>
              <a:off x="601661" y="958850"/>
              <a:ext cx="34926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5429"/>
                  </a:lnTo>
                  <a:lnTo>
                    <a:pt x="4909" y="8229"/>
                  </a:lnTo>
                  <a:lnTo>
                    <a:pt x="16691" y="3600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Фигура"/>
            <p:cNvSpPr/>
            <p:nvPr/>
          </p:nvSpPr>
          <p:spPr>
            <a:xfrm>
              <a:off x="315911" y="1338262"/>
              <a:ext cx="35083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94" y="0"/>
                  </a:moveTo>
                  <a:lnTo>
                    <a:pt x="7819" y="3877"/>
                  </a:lnTo>
                  <a:lnTo>
                    <a:pt x="8112" y="3877"/>
                  </a:lnTo>
                  <a:lnTo>
                    <a:pt x="8699" y="3600"/>
                  </a:lnTo>
                  <a:lnTo>
                    <a:pt x="10849" y="3877"/>
                  </a:lnTo>
                  <a:lnTo>
                    <a:pt x="12999" y="4292"/>
                  </a:lnTo>
                  <a:lnTo>
                    <a:pt x="13781" y="4569"/>
                  </a:lnTo>
                  <a:lnTo>
                    <a:pt x="14074" y="5262"/>
                  </a:lnTo>
                  <a:lnTo>
                    <a:pt x="14367" y="5815"/>
                  </a:lnTo>
                  <a:lnTo>
                    <a:pt x="14661" y="6785"/>
                  </a:lnTo>
                  <a:lnTo>
                    <a:pt x="15149" y="7754"/>
                  </a:lnTo>
                  <a:lnTo>
                    <a:pt x="15443" y="8446"/>
                  </a:lnTo>
                  <a:lnTo>
                    <a:pt x="15736" y="8723"/>
                  </a:lnTo>
                  <a:lnTo>
                    <a:pt x="16224" y="9692"/>
                  </a:lnTo>
                  <a:lnTo>
                    <a:pt x="18081" y="11908"/>
                  </a:lnTo>
                  <a:lnTo>
                    <a:pt x="20036" y="14262"/>
                  </a:lnTo>
                  <a:lnTo>
                    <a:pt x="20818" y="15231"/>
                  </a:lnTo>
                  <a:lnTo>
                    <a:pt x="21405" y="15785"/>
                  </a:lnTo>
                  <a:lnTo>
                    <a:pt x="21600" y="16477"/>
                  </a:lnTo>
                  <a:lnTo>
                    <a:pt x="21600" y="17169"/>
                  </a:lnTo>
                  <a:lnTo>
                    <a:pt x="21405" y="18138"/>
                  </a:lnTo>
                  <a:lnTo>
                    <a:pt x="21111" y="18138"/>
                  </a:lnTo>
                  <a:lnTo>
                    <a:pt x="20525" y="18415"/>
                  </a:lnTo>
                  <a:lnTo>
                    <a:pt x="19743" y="18138"/>
                  </a:lnTo>
                  <a:lnTo>
                    <a:pt x="18961" y="17169"/>
                  </a:lnTo>
                  <a:lnTo>
                    <a:pt x="18081" y="17169"/>
                  </a:lnTo>
                  <a:lnTo>
                    <a:pt x="17886" y="17446"/>
                  </a:lnTo>
                  <a:lnTo>
                    <a:pt x="17886" y="18415"/>
                  </a:lnTo>
                  <a:lnTo>
                    <a:pt x="17300" y="18692"/>
                  </a:lnTo>
                  <a:lnTo>
                    <a:pt x="15736" y="18692"/>
                  </a:lnTo>
                  <a:lnTo>
                    <a:pt x="15149" y="19662"/>
                  </a:lnTo>
                  <a:lnTo>
                    <a:pt x="15149" y="19938"/>
                  </a:lnTo>
                  <a:lnTo>
                    <a:pt x="14856" y="20631"/>
                  </a:lnTo>
                  <a:lnTo>
                    <a:pt x="13488" y="20631"/>
                  </a:lnTo>
                  <a:lnTo>
                    <a:pt x="12217" y="21600"/>
                  </a:lnTo>
                  <a:lnTo>
                    <a:pt x="11142" y="21600"/>
                  </a:lnTo>
                  <a:lnTo>
                    <a:pt x="10262" y="21323"/>
                  </a:lnTo>
                  <a:lnTo>
                    <a:pt x="9187" y="20354"/>
                  </a:lnTo>
                  <a:lnTo>
                    <a:pt x="8112" y="18969"/>
                  </a:lnTo>
                  <a:lnTo>
                    <a:pt x="7037" y="18415"/>
                  </a:lnTo>
                  <a:lnTo>
                    <a:pt x="5962" y="17723"/>
                  </a:lnTo>
                  <a:lnTo>
                    <a:pt x="5180" y="17723"/>
                  </a:lnTo>
                  <a:lnTo>
                    <a:pt x="4594" y="16754"/>
                  </a:lnTo>
                  <a:lnTo>
                    <a:pt x="3812" y="15508"/>
                  </a:lnTo>
                  <a:lnTo>
                    <a:pt x="3030" y="13846"/>
                  </a:lnTo>
                  <a:lnTo>
                    <a:pt x="2443" y="13292"/>
                  </a:lnTo>
                  <a:lnTo>
                    <a:pt x="1955" y="12877"/>
                  </a:lnTo>
                  <a:lnTo>
                    <a:pt x="1075" y="11908"/>
                  </a:lnTo>
                  <a:lnTo>
                    <a:pt x="293" y="11354"/>
                  </a:lnTo>
                  <a:lnTo>
                    <a:pt x="0" y="10662"/>
                  </a:lnTo>
                  <a:lnTo>
                    <a:pt x="0" y="10385"/>
                  </a:lnTo>
                  <a:lnTo>
                    <a:pt x="293" y="9000"/>
                  </a:lnTo>
                  <a:lnTo>
                    <a:pt x="1368" y="5538"/>
                  </a:lnTo>
                  <a:lnTo>
                    <a:pt x="2737" y="1938"/>
                  </a:lnTo>
                  <a:lnTo>
                    <a:pt x="3519" y="692"/>
                  </a:lnTo>
                  <a:lnTo>
                    <a:pt x="459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AAA"/>
                </a:gs>
                <a:gs pos="50000">
                  <a:srgbClr val="DB8E8E"/>
                </a:gs>
                <a:gs pos="100000">
                  <a:srgbClr val="986161"/>
                </a:gs>
              </a:gsLst>
              <a:lin ang="10800000" scaled="0"/>
            </a:gra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2" name="Линия"/>
            <p:cNvSpPr/>
            <p:nvPr/>
          </p:nvSpPr>
          <p:spPr>
            <a:xfrm>
              <a:off x="544511" y="1408906"/>
              <a:ext cx="2698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7788" y="21600"/>
                  </a:lnTo>
                  <a:lnTo>
                    <a:pt x="10165" y="6171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3" name="Фигура"/>
            <p:cNvSpPr/>
            <p:nvPr/>
          </p:nvSpPr>
          <p:spPr>
            <a:xfrm>
              <a:off x="276224" y="1316037"/>
              <a:ext cx="136526" cy="1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77" y="21243"/>
                  </a:moveTo>
                  <a:lnTo>
                    <a:pt x="6279" y="16602"/>
                  </a:lnTo>
                  <a:lnTo>
                    <a:pt x="8540" y="12496"/>
                  </a:lnTo>
                  <a:lnTo>
                    <a:pt x="10549" y="9283"/>
                  </a:lnTo>
                  <a:lnTo>
                    <a:pt x="16074" y="4284"/>
                  </a:lnTo>
                  <a:lnTo>
                    <a:pt x="18084" y="3035"/>
                  </a:lnTo>
                  <a:lnTo>
                    <a:pt x="19591" y="1785"/>
                  </a:lnTo>
                  <a:lnTo>
                    <a:pt x="20344" y="1785"/>
                  </a:lnTo>
                  <a:lnTo>
                    <a:pt x="21600" y="2499"/>
                  </a:lnTo>
                  <a:lnTo>
                    <a:pt x="20847" y="1250"/>
                  </a:lnTo>
                  <a:lnTo>
                    <a:pt x="14567" y="0"/>
                  </a:lnTo>
                  <a:lnTo>
                    <a:pt x="14567" y="536"/>
                  </a:lnTo>
                  <a:lnTo>
                    <a:pt x="12558" y="1250"/>
                  </a:lnTo>
                  <a:lnTo>
                    <a:pt x="10549" y="3035"/>
                  </a:lnTo>
                  <a:lnTo>
                    <a:pt x="7786" y="4998"/>
                  </a:lnTo>
                  <a:lnTo>
                    <a:pt x="5777" y="8033"/>
                  </a:lnTo>
                  <a:lnTo>
                    <a:pt x="3014" y="11246"/>
                  </a:lnTo>
                  <a:lnTo>
                    <a:pt x="753" y="15352"/>
                  </a:lnTo>
                  <a:lnTo>
                    <a:pt x="0" y="19993"/>
                  </a:lnTo>
                  <a:lnTo>
                    <a:pt x="1507" y="19993"/>
                  </a:lnTo>
                  <a:lnTo>
                    <a:pt x="3516" y="20886"/>
                  </a:lnTo>
                  <a:lnTo>
                    <a:pt x="6279" y="21600"/>
                  </a:lnTo>
                  <a:lnTo>
                    <a:pt x="7033" y="21600"/>
                  </a:lnTo>
                  <a:lnTo>
                    <a:pt x="7786" y="21243"/>
                  </a:lnTo>
                  <a:lnTo>
                    <a:pt x="8540" y="19993"/>
                  </a:lnTo>
                  <a:lnTo>
                    <a:pt x="9042" y="18744"/>
                  </a:lnTo>
                  <a:lnTo>
                    <a:pt x="9795" y="18387"/>
                  </a:lnTo>
                  <a:lnTo>
                    <a:pt x="9042" y="18744"/>
                  </a:lnTo>
                  <a:lnTo>
                    <a:pt x="8540" y="19993"/>
                  </a:lnTo>
                  <a:lnTo>
                    <a:pt x="7786" y="20886"/>
                  </a:lnTo>
                  <a:lnTo>
                    <a:pt x="6279" y="21243"/>
                  </a:lnTo>
                  <a:lnTo>
                    <a:pt x="5777" y="21243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4" name="Фигура"/>
            <p:cNvSpPr/>
            <p:nvPr/>
          </p:nvSpPr>
          <p:spPr>
            <a:xfrm>
              <a:off x="233361" y="0"/>
              <a:ext cx="490539" cy="37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21419"/>
                  </a:moveTo>
                  <a:lnTo>
                    <a:pt x="20272" y="19973"/>
                  </a:lnTo>
                  <a:lnTo>
                    <a:pt x="20272" y="15364"/>
                  </a:lnTo>
                  <a:lnTo>
                    <a:pt x="20482" y="15093"/>
                  </a:lnTo>
                  <a:lnTo>
                    <a:pt x="21250" y="11568"/>
                  </a:lnTo>
                  <a:lnTo>
                    <a:pt x="21250" y="11116"/>
                  </a:lnTo>
                  <a:lnTo>
                    <a:pt x="21600" y="9218"/>
                  </a:lnTo>
                  <a:lnTo>
                    <a:pt x="21600" y="9038"/>
                  </a:lnTo>
                  <a:lnTo>
                    <a:pt x="21460" y="7953"/>
                  </a:lnTo>
                  <a:lnTo>
                    <a:pt x="21250" y="7592"/>
                  </a:lnTo>
                  <a:lnTo>
                    <a:pt x="21041" y="7321"/>
                  </a:lnTo>
                  <a:lnTo>
                    <a:pt x="21250" y="7140"/>
                  </a:lnTo>
                  <a:lnTo>
                    <a:pt x="20831" y="6326"/>
                  </a:lnTo>
                  <a:lnTo>
                    <a:pt x="20272" y="5423"/>
                  </a:lnTo>
                  <a:lnTo>
                    <a:pt x="19503" y="4609"/>
                  </a:lnTo>
                  <a:lnTo>
                    <a:pt x="19293" y="4428"/>
                  </a:lnTo>
                  <a:lnTo>
                    <a:pt x="18734" y="3344"/>
                  </a:lnTo>
                  <a:lnTo>
                    <a:pt x="18315" y="2892"/>
                  </a:lnTo>
                  <a:lnTo>
                    <a:pt x="18175" y="2711"/>
                  </a:lnTo>
                  <a:lnTo>
                    <a:pt x="18315" y="2892"/>
                  </a:lnTo>
                  <a:lnTo>
                    <a:pt x="17196" y="2079"/>
                  </a:lnTo>
                  <a:lnTo>
                    <a:pt x="16427" y="2079"/>
                  </a:lnTo>
                  <a:lnTo>
                    <a:pt x="16986" y="1898"/>
                  </a:lnTo>
                  <a:lnTo>
                    <a:pt x="16008" y="1717"/>
                  </a:lnTo>
                  <a:lnTo>
                    <a:pt x="15029" y="1265"/>
                  </a:lnTo>
                  <a:lnTo>
                    <a:pt x="15798" y="1898"/>
                  </a:lnTo>
                  <a:lnTo>
                    <a:pt x="14889" y="1085"/>
                  </a:lnTo>
                  <a:lnTo>
                    <a:pt x="13491" y="633"/>
                  </a:lnTo>
                  <a:lnTo>
                    <a:pt x="12373" y="181"/>
                  </a:lnTo>
                  <a:lnTo>
                    <a:pt x="11953" y="0"/>
                  </a:lnTo>
                  <a:lnTo>
                    <a:pt x="10206" y="0"/>
                  </a:lnTo>
                  <a:lnTo>
                    <a:pt x="9087" y="181"/>
                  </a:lnTo>
                  <a:lnTo>
                    <a:pt x="8109" y="452"/>
                  </a:lnTo>
                  <a:lnTo>
                    <a:pt x="7689" y="633"/>
                  </a:lnTo>
                  <a:lnTo>
                    <a:pt x="7689" y="813"/>
                  </a:lnTo>
                  <a:lnTo>
                    <a:pt x="7130" y="633"/>
                  </a:lnTo>
                  <a:lnTo>
                    <a:pt x="6361" y="633"/>
                  </a:lnTo>
                  <a:lnTo>
                    <a:pt x="5802" y="813"/>
                  </a:lnTo>
                  <a:lnTo>
                    <a:pt x="5592" y="813"/>
                  </a:lnTo>
                  <a:lnTo>
                    <a:pt x="5802" y="1085"/>
                  </a:lnTo>
                  <a:lnTo>
                    <a:pt x="4404" y="1446"/>
                  </a:lnTo>
                  <a:lnTo>
                    <a:pt x="3285" y="2079"/>
                  </a:lnTo>
                  <a:lnTo>
                    <a:pt x="2517" y="2892"/>
                  </a:lnTo>
                  <a:lnTo>
                    <a:pt x="2307" y="3344"/>
                  </a:lnTo>
                  <a:lnTo>
                    <a:pt x="2517" y="3344"/>
                  </a:lnTo>
                  <a:lnTo>
                    <a:pt x="2307" y="3525"/>
                  </a:lnTo>
                  <a:lnTo>
                    <a:pt x="1887" y="3344"/>
                  </a:lnTo>
                  <a:lnTo>
                    <a:pt x="1328" y="3525"/>
                  </a:lnTo>
                  <a:lnTo>
                    <a:pt x="769" y="3525"/>
                  </a:lnTo>
                  <a:lnTo>
                    <a:pt x="1328" y="4428"/>
                  </a:lnTo>
                  <a:lnTo>
                    <a:pt x="559" y="3977"/>
                  </a:lnTo>
                  <a:lnTo>
                    <a:pt x="210" y="3796"/>
                  </a:lnTo>
                  <a:lnTo>
                    <a:pt x="0" y="3796"/>
                  </a:lnTo>
                  <a:lnTo>
                    <a:pt x="1118" y="4790"/>
                  </a:lnTo>
                  <a:lnTo>
                    <a:pt x="2517" y="5694"/>
                  </a:lnTo>
                  <a:lnTo>
                    <a:pt x="3635" y="6326"/>
                  </a:lnTo>
                  <a:lnTo>
                    <a:pt x="4054" y="6326"/>
                  </a:lnTo>
                  <a:lnTo>
                    <a:pt x="4264" y="6507"/>
                  </a:lnTo>
                  <a:lnTo>
                    <a:pt x="4404" y="6507"/>
                  </a:lnTo>
                  <a:lnTo>
                    <a:pt x="5033" y="6688"/>
                  </a:lnTo>
                  <a:lnTo>
                    <a:pt x="6781" y="7321"/>
                  </a:lnTo>
                  <a:lnTo>
                    <a:pt x="8668" y="8224"/>
                  </a:lnTo>
                  <a:lnTo>
                    <a:pt x="9227" y="8405"/>
                  </a:lnTo>
                  <a:lnTo>
                    <a:pt x="9856" y="8586"/>
                  </a:lnTo>
                  <a:lnTo>
                    <a:pt x="10066" y="8857"/>
                  </a:lnTo>
                  <a:lnTo>
                    <a:pt x="10416" y="9218"/>
                  </a:lnTo>
                  <a:lnTo>
                    <a:pt x="10975" y="10664"/>
                  </a:lnTo>
                  <a:lnTo>
                    <a:pt x="11394" y="11930"/>
                  </a:lnTo>
                  <a:lnTo>
                    <a:pt x="11394" y="12382"/>
                  </a:lnTo>
                  <a:lnTo>
                    <a:pt x="11604" y="12562"/>
                  </a:lnTo>
                  <a:lnTo>
                    <a:pt x="11953" y="12833"/>
                  </a:lnTo>
                  <a:lnTo>
                    <a:pt x="12932" y="9851"/>
                  </a:lnTo>
                  <a:lnTo>
                    <a:pt x="13142" y="9851"/>
                  </a:lnTo>
                  <a:lnTo>
                    <a:pt x="13491" y="9490"/>
                  </a:lnTo>
                  <a:lnTo>
                    <a:pt x="14680" y="9218"/>
                  </a:lnTo>
                  <a:lnTo>
                    <a:pt x="15239" y="9670"/>
                  </a:lnTo>
                  <a:lnTo>
                    <a:pt x="15798" y="10484"/>
                  </a:lnTo>
                  <a:lnTo>
                    <a:pt x="16008" y="12201"/>
                  </a:lnTo>
                  <a:lnTo>
                    <a:pt x="16008" y="13195"/>
                  </a:lnTo>
                  <a:lnTo>
                    <a:pt x="15798" y="14731"/>
                  </a:lnTo>
                  <a:lnTo>
                    <a:pt x="16427" y="18075"/>
                  </a:lnTo>
                  <a:lnTo>
                    <a:pt x="16777" y="18437"/>
                  </a:lnTo>
                  <a:lnTo>
                    <a:pt x="17546" y="21238"/>
                  </a:lnTo>
                  <a:lnTo>
                    <a:pt x="18944" y="21600"/>
                  </a:lnTo>
                  <a:lnTo>
                    <a:pt x="20062" y="21419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86" name="Стрелка"/>
          <p:cNvSpPr/>
          <p:nvPr/>
        </p:nvSpPr>
        <p:spPr>
          <a:xfrm rot="16200000">
            <a:off x="1145381" y="2767806"/>
            <a:ext cx="403226" cy="265113"/>
          </a:xfrm>
          <a:prstGeom prst="leftArrow">
            <a:avLst>
              <a:gd name="adj1" fmla="val 50000"/>
              <a:gd name="adj2" fmla="val 49910"/>
            </a:avLst>
          </a:prstGeom>
          <a:gradFill>
            <a:gsLst>
              <a:gs pos="0">
                <a:srgbClr val="0072CE"/>
              </a:gs>
              <a:gs pos="50000">
                <a:srgbClr val="005FAD"/>
              </a:gs>
              <a:gs pos="100000">
                <a:srgbClr val="003F77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>
              <a:defRPr b="1" sz="24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87" name="Стрелка"/>
          <p:cNvSpPr/>
          <p:nvPr/>
        </p:nvSpPr>
        <p:spPr>
          <a:xfrm rot="10800000">
            <a:off x="2643187" y="4641850"/>
            <a:ext cx="1428751" cy="287338"/>
          </a:xfrm>
          <a:prstGeom prst="leftArrow">
            <a:avLst>
              <a:gd name="adj1" fmla="val 50000"/>
              <a:gd name="adj2" fmla="val 49954"/>
            </a:avLst>
          </a:prstGeom>
          <a:gradFill>
            <a:gsLst>
              <a:gs pos="0">
                <a:srgbClr val="0072CE"/>
              </a:gs>
              <a:gs pos="50000">
                <a:srgbClr val="005FAD"/>
              </a:gs>
              <a:gs pos="100000">
                <a:srgbClr val="003F77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>
              <a:defRPr b="1" sz="24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388" name="Стрелка"/>
          <p:cNvSpPr/>
          <p:nvPr/>
        </p:nvSpPr>
        <p:spPr>
          <a:xfrm rot="16200000">
            <a:off x="7431881" y="2767806"/>
            <a:ext cx="403226" cy="265113"/>
          </a:xfrm>
          <a:prstGeom prst="leftArrow">
            <a:avLst>
              <a:gd name="adj1" fmla="val 50000"/>
              <a:gd name="adj2" fmla="val 49910"/>
            </a:avLst>
          </a:prstGeom>
          <a:gradFill>
            <a:gsLst>
              <a:gs pos="0">
                <a:srgbClr val="0072CE"/>
              </a:gs>
              <a:gs pos="50000">
                <a:srgbClr val="005FAD"/>
              </a:gs>
              <a:gs pos="100000">
                <a:srgbClr val="003F77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pPr>
              <a:defRPr b="1" sz="24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grpSp>
        <p:nvGrpSpPr>
          <p:cNvPr id="391" name="Сгруппировать"/>
          <p:cNvGrpSpPr/>
          <p:nvPr/>
        </p:nvGrpSpPr>
        <p:grpSpPr>
          <a:xfrm>
            <a:off x="2096460" y="2572756"/>
            <a:ext cx="4887580" cy="1114000"/>
            <a:chOff x="0" y="0"/>
            <a:chExt cx="4887578" cy="1113998"/>
          </a:xfrm>
        </p:grpSpPr>
        <p:sp>
          <p:nvSpPr>
            <p:cNvPr id="389" name="Стрелка"/>
            <p:cNvSpPr/>
            <p:nvPr/>
          </p:nvSpPr>
          <p:spPr>
            <a:xfrm rot="12502401">
              <a:off x="-66049" y="449843"/>
              <a:ext cx="1947397" cy="214313"/>
            </a:xfrm>
            <a:prstGeom prst="leftArrow">
              <a:avLst>
                <a:gd name="adj1" fmla="val 50000"/>
                <a:gd name="adj2" fmla="val 74503"/>
              </a:avLst>
            </a:prstGeom>
            <a:gradFill flip="none" rotWithShape="1">
              <a:gsLst>
                <a:gs pos="0">
                  <a:srgbClr val="0072CE"/>
                </a:gs>
                <a:gs pos="50000">
                  <a:srgbClr val="005FAD"/>
                </a:gs>
                <a:gs pos="100000">
                  <a:srgbClr val="003F7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390" name="Стрелка"/>
            <p:cNvSpPr/>
            <p:nvPr/>
          </p:nvSpPr>
          <p:spPr>
            <a:xfrm flipH="1" rot="9097599">
              <a:off x="3006230" y="449843"/>
              <a:ext cx="1947397" cy="214313"/>
            </a:xfrm>
            <a:prstGeom prst="leftArrow">
              <a:avLst>
                <a:gd name="adj1" fmla="val 50000"/>
                <a:gd name="adj2" fmla="val 74503"/>
              </a:avLst>
            </a:prstGeom>
            <a:gradFill flip="none" rotWithShape="1">
              <a:gsLst>
                <a:gs pos="0">
                  <a:srgbClr val="0072CE"/>
                </a:gs>
                <a:gs pos="50000">
                  <a:srgbClr val="005FAD"/>
                </a:gs>
                <a:gs pos="100000">
                  <a:srgbClr val="003F7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</p:grpSp>
      <p:sp>
        <p:nvSpPr>
          <p:cNvPr id="392" name="ЦИКЛЫ ПЕРЕДАЧИ БЕШЕНСТВА ЧЕЛОВЕКУ: НАЗЕМНЫЙ И ВОЗДУШНЫЙ"/>
          <p:cNvSpPr txBox="1"/>
          <p:nvPr/>
        </p:nvSpPr>
        <p:spPr>
          <a:xfrm>
            <a:off x="9207" y="180325"/>
            <a:ext cx="9052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indent="4762" algn="ctr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       ЦИКЛЫ ПЕРЕДАЧИ БЕШЕНСТВА ЧЕЛОВЕКУ: </a:t>
            </a:r>
            <a:r>
              <a:rPr b="1"/>
              <a:t>НАЗЕМНЫЙ И ВОЗДУШНЫЙ</a:t>
            </a:r>
          </a:p>
        </p:txBody>
      </p:sp>
      <p:sp>
        <p:nvSpPr>
          <p:cNvPr id="393" name="Raccoon dog"/>
          <p:cNvSpPr txBox="1"/>
          <p:nvPr/>
        </p:nvSpPr>
        <p:spPr>
          <a:xfrm>
            <a:off x="2003107" y="1647825"/>
            <a:ext cx="1965961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b="1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Raccoon dog</a:t>
            </a:r>
          </a:p>
        </p:txBody>
      </p:sp>
      <p:pic>
        <p:nvPicPr>
          <p:cNvPr id="394" name="raccoon dog.bmp" descr="raccoon dog.bmp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778000" y="1346200"/>
            <a:ext cx="720725" cy="7000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В I квартале 2022 г. зарегистрирован 201 очаг бешенства, где заболело и пало 221 животное, из них 108 гол.домашних плотоядных (48,9%), 86 – диких зверей (38,9%), 27 – с/х животных (12,2 %).…"/>
          <p:cNvSpPr txBox="1"/>
          <p:nvPr/>
        </p:nvSpPr>
        <p:spPr>
          <a:xfrm>
            <a:off x="45719" y="449262"/>
            <a:ext cx="9052562" cy="6225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2F3E78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В </a:t>
            </a:r>
            <a:r>
              <a:t>I</a:t>
            </a:r>
            <a:r>
              <a:t> квартале 2022 г. зарегистрирован 201 очаг бешенства, где заболело и пало 221 животное, из них 108 гол.домашних плотоядных (48,9%), 86 – диких зверей (38,9%), 27 – с/х животных (12,2 %).</a:t>
            </a:r>
          </a:p>
          <a:p>
            <a:pPr/>
          </a:p>
          <a:p>
            <a:pPr>
              <a:buSzPct val="100000"/>
              <a:buChar char="•"/>
            </a:pPr>
            <a:r>
              <a:t>Во </a:t>
            </a:r>
            <a:r>
              <a:t>II</a:t>
            </a:r>
            <a:r>
              <a:t> квартале 2022 г. выявлено 170 очагов бешенства, где заболело и пало 180 животных, из них – 89 гол.</a:t>
            </a:r>
            <a:r>
              <a:t> </a:t>
            </a:r>
            <a:r>
              <a:t>домашних плотоядных (49%), 72 гол. – диких зверей (40%), 19 гол. – с/х животных (11%).</a:t>
            </a:r>
          </a:p>
          <a:p>
            <a:pPr>
              <a:buSzPct val="100000"/>
              <a:buChar char="•"/>
            </a:pPr>
          </a:p>
          <a:p>
            <a:pPr>
              <a:buSzPct val="100000"/>
              <a:buChar char="•"/>
            </a:pPr>
            <a:r>
              <a:t>В </a:t>
            </a:r>
            <a:r>
              <a:t>III</a:t>
            </a:r>
            <a:r>
              <a:t> квартале 2022 г. выявлено 187 очагов бешенства, где заболело и пало 191 животное, из них – 93 гол.домашних плотоядных (48,7%), 85 гол. – диких зверей (44,5%), 13 гол. – с/х животных (6,8%).</a:t>
            </a:r>
          </a:p>
          <a:p>
            <a:pPr>
              <a:buSzPct val="100000"/>
              <a:buChar char="•"/>
            </a:pPr>
          </a:p>
          <a:p>
            <a:pPr>
              <a:buSzPct val="100000"/>
              <a:buChar char="•"/>
            </a:pPr>
            <a:r>
              <a:t>В </a:t>
            </a:r>
            <a:r>
              <a:t>IV</a:t>
            </a:r>
            <a:r>
              <a:t> квартале 2022 г. выявлено 209 очагов бешенства, где заболело и пало 219 животных, из них заболело– 111 гол. домашних плотоядных (50,7%), 98 гол. – диких зверей (44,7%), 10 гол. – с/х животных (4,6%).</a:t>
            </a:r>
          </a:p>
          <a:p>
            <a:pPr algn="ctr">
              <a:defRPr b="1"/>
            </a:pPr>
          </a:p>
          <a:p>
            <a:pPr algn="ctr">
              <a:defRPr b="1"/>
            </a:pPr>
            <a:r>
              <a:t>Всего в 2022 году выявлено 767 очагов бешенства в 64 эндемичных регионах, где заболело и пало 811 животных, из</a:t>
            </a:r>
          </a:p>
          <a:p>
            <a:pPr algn="ctr">
              <a:defRPr b="1"/>
            </a:pPr>
            <a:r>
              <a:t>них 401 голова домашних плотоядных (49,5%), 341 гол. диких зверей (42%), 69 гол. – с/х животных (8,5%).</a:t>
            </a:r>
          </a:p>
          <a:p>
            <a:pPr/>
            <a:endParaRPr b="1"/>
          </a:p>
          <a:p>
            <a:pPr/>
            <a:r>
              <a:t>Наибольшее число неблагополучных пунктов в 2022 году отмечено – во</a:t>
            </a:r>
            <a:r>
              <a:t> </a:t>
            </a:r>
            <a:r>
              <a:rPr b="1"/>
              <a:t>Владимирской (72) и Челябинской (60)</a:t>
            </a:r>
            <a:r>
              <a:rPr b="1"/>
              <a:t> </a:t>
            </a:r>
            <a:r>
              <a:rPr b="1"/>
              <a:t>областях.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213" y="-182563"/>
            <a:ext cx="9264651" cy="125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C:\Users\Милана\Desktop\лисы.jpg" descr="C:\Users\Милана\Desktop\лисы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187" y="857250"/>
            <a:ext cx="4214813" cy="5961063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На территории РФ существует большое разнообразие видов - переносчиков вируса бешенства среди животных в дикой природе: лисы, енотовидная собака, волки, песцы, еноты, барсуки и другие."/>
          <p:cNvSpPr txBox="1"/>
          <p:nvPr/>
        </p:nvSpPr>
        <p:spPr>
          <a:xfrm>
            <a:off x="45719" y="1143000"/>
            <a:ext cx="4623437" cy="265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>
                <a:latin typeface="Tahoma"/>
                <a:ea typeface="Tahoma"/>
                <a:cs typeface="Tahoma"/>
                <a:sym typeface="Tahoma"/>
              </a:defRPr>
            </a:pPr>
            <a:r>
              <a:t> На территории РФ существует большое разнообразие видов - переносчиков вируса бешенства среди животных </a:t>
            </a:r>
            <a:r>
              <a:rPr b="1"/>
              <a:t>в дикой природе</a:t>
            </a:r>
            <a:r>
              <a:t>: лисы, енотовидная собака, волки, песцы, еноты, барсуки и другие.</a:t>
            </a:r>
          </a:p>
          <a:p>
            <a:pPr>
              <a:defRPr sz="2400"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403" name="«Городское бешенство», обусловленное ростом количества бездомных кошек и собак."/>
          <p:cNvSpPr txBox="1"/>
          <p:nvPr/>
        </p:nvSpPr>
        <p:spPr>
          <a:xfrm>
            <a:off x="45719" y="5000625"/>
            <a:ext cx="4694874" cy="12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1600"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r>
              <a:rPr sz="2000"/>
              <a:t>«</a:t>
            </a:r>
            <a:r>
              <a:rPr b="1" sz="2000"/>
              <a:t>Городское бешенство</a:t>
            </a:r>
            <a:r>
              <a:rPr sz="2000"/>
              <a:t>», обусловленное ростом количества бездомных кошек и собак.</a:t>
            </a:r>
          </a:p>
        </p:txBody>
      </p:sp>
      <p:pic>
        <p:nvPicPr>
          <p:cNvPr id="40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0187" y="3214687"/>
            <a:ext cx="785813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312" y="3357562"/>
            <a:ext cx="857251" cy="74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062" y="4357687"/>
            <a:ext cx="928688" cy="70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4500" y="4143375"/>
            <a:ext cx="1339850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.jpeg" descr="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86125" y="3214687"/>
            <a:ext cx="1543050" cy="170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http://www.likar.info/pictures_ckfinder/images/img142727712592281427277373(1).jpg" descr="http://www.likar.info/pictures_ckfinder/images/img142727712592281427277373(1).jpg"/>
          <p:cNvPicPr>
            <a:picLocks noChangeAspect="1"/>
          </p:cNvPicPr>
          <p:nvPr/>
        </p:nvPicPr>
        <p:blipFill>
          <a:blip r:embed="rId9">
            <a:extLst/>
          </a:blip>
          <a:srcRect l="0" t="0" r="22222" b="0"/>
          <a:stretch>
            <a:fillRect/>
          </a:stretch>
        </p:blipFill>
        <p:spPr>
          <a:xfrm>
            <a:off x="214312" y="5949950"/>
            <a:ext cx="935038" cy="80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C:\Users\1\Desktop\метис.jpg" descr="C:\Users\1\Desktop\метис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19475" y="5729287"/>
            <a:ext cx="935038" cy="1071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9" descr="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" y="3511550"/>
            <a:ext cx="3608388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Основной путь заражения бешенством – через укус или при попадании слюны больного животного на повреждённую поверхность кожи.…"/>
          <p:cNvSpPr txBox="1"/>
          <p:nvPr/>
        </p:nvSpPr>
        <p:spPr>
          <a:xfrm>
            <a:off x="4312919" y="1052512"/>
            <a:ext cx="4785362" cy="387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 u="sng"/>
            </a:pPr>
            <a:r>
              <a:t>Основной путь заражения бешенством </a:t>
            </a:r>
            <a:r>
              <a:rPr b="0" u="none"/>
              <a:t>– </a:t>
            </a:r>
            <a:r>
              <a:rPr b="0" sz="1800" u="none"/>
              <a:t>через укус или при попадании слюны больного животного на повреждённую поверхность кожи. </a:t>
            </a:r>
            <a:endParaRPr b="0" sz="1800" u="none"/>
          </a:p>
          <a:p>
            <a:pPr algn="just"/>
            <a:r>
              <a:t> </a:t>
            </a:r>
          </a:p>
          <a:p>
            <a:pPr algn="just">
              <a:defRPr>
                <a:solidFill>
                  <a:srgbClr val="404040"/>
                </a:solidFill>
              </a:defRPr>
            </a:pPr>
            <a:r>
              <a:t> </a:t>
            </a:r>
          </a:p>
          <a:p>
            <a:pPr algn="just"/>
            <a:r>
              <a:t>Зафиксированы случаи заражения бешенством людей при трансплантации органов и тканей, а также аэрогенным путём.</a:t>
            </a:r>
          </a:p>
          <a:p>
            <a:pPr algn="just"/>
            <a:r>
              <a:t> </a:t>
            </a:r>
          </a:p>
          <a:p>
            <a:pPr algn="just"/>
            <a:r>
              <a:t>Инкубационный период может длиться от нескольких дней до нескольких лет.</a:t>
            </a:r>
          </a:p>
        </p:txBody>
      </p:sp>
      <p:pic>
        <p:nvPicPr>
          <p:cNvPr id="41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9812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25" y="633412"/>
            <a:ext cx="4103688" cy="292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7960" dir="2700000">
              <a:srgbClr val="000000"/>
            </a:outerShdw>
          </a:effectLst>
        </a:effectStyle>
        <a:effectStyle>
          <a:effectLst>
            <a:outerShdw sx="100000" sy="100000" kx="0" ky="0" algn="b" rotWithShape="0" blurRad="63500" dist="17960" dir="2700000">
              <a:srgbClr val="000000"/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17960" dir="270000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7960" dir="2700000">
              <a:srgbClr val="000000"/>
            </a:outerShdw>
          </a:effectLst>
        </a:effectStyle>
        <a:effectStyle>
          <a:effectLst>
            <a:outerShdw sx="100000" sy="100000" kx="0" ky="0" algn="b" rotWithShape="0" blurRad="63500" dist="17960" dir="2700000">
              <a:srgbClr val="000000"/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17960" dir="2700000">
            <a:srgbClr val="00000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