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" name="Shape 10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Текст заголовка"/>
          <p:cNvSpPr txBox="1"/>
          <p:nvPr>
            <p:ph type="title"/>
          </p:nvPr>
        </p:nvSpPr>
        <p:spPr>
          <a:xfrm>
            <a:off x="609601" y="128587"/>
            <a:ext cx="10970684" cy="1433514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93" name="Уровень текста 1…"/>
          <p:cNvSpPr txBox="1"/>
          <p:nvPr>
            <p:ph type="body" sz="half" idx="1"/>
          </p:nvPr>
        </p:nvSpPr>
        <p:spPr>
          <a:xfrm>
            <a:off x="609601" y="1600200"/>
            <a:ext cx="5382684" cy="4276725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1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0" name="Уровень текста 1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9" name="Уровень текста 1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8" name="Уровень текста 1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73" name="Уровень текста 1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/>
          <p:nvPr>
            <p:ph type="body" sz="quarter" idx="2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83" name="Рисунок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Уровень текста 1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3" name="Уровень текста 1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fsvps.gov.ru/sites/default/files/files/iac/iac_epizooticheskaya_situaciya_v_rf_2022_god.pdf" TargetMode="Externa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Заголовок 1"/>
          <p:cNvSpPr txBox="1"/>
          <p:nvPr>
            <p:ph type="ctrTitle"/>
          </p:nvPr>
        </p:nvSpPr>
        <p:spPr>
          <a:xfrm>
            <a:off x="2083603" y="857922"/>
            <a:ext cx="8915401" cy="2262783"/>
          </a:xfrm>
          <a:prstGeom prst="rect">
            <a:avLst/>
          </a:prstGeom>
        </p:spPr>
        <p:txBody>
          <a:bodyPr/>
          <a:lstStyle>
            <a:lvl1pPr>
              <a:defRPr b="1" i="1" sz="3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Практика создания  буферных зон  в противоэпизоотических мероприятиях по бешенству на примере приграничной зоны с Финляндией</a:t>
            </a:r>
          </a:p>
        </p:txBody>
      </p:sp>
      <p:sp>
        <p:nvSpPr>
          <p:cNvPr id="104" name="Подзаголовок 2"/>
          <p:cNvSpPr txBox="1"/>
          <p:nvPr>
            <p:ph type="subTitle" sz="half" idx="1"/>
          </p:nvPr>
        </p:nvSpPr>
        <p:spPr>
          <a:xfrm>
            <a:off x="2001574" y="3206763"/>
            <a:ext cx="9788808" cy="2914338"/>
          </a:xfrm>
          <a:prstGeom prst="rect">
            <a:avLst/>
          </a:prstGeom>
        </p:spPr>
        <p:txBody>
          <a:bodyPr/>
          <a:lstStyle/>
          <a:p>
            <a:pPr algn="l" defTabSz="859536">
              <a:lnSpc>
                <a:spcPct val="72000"/>
              </a:lnSpc>
              <a:spcBef>
                <a:spcPts val="900"/>
              </a:spcBef>
              <a:defRPr b="1" sz="2256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XVII </a:t>
            </a:r>
            <a:r>
              <a:t>Международный  научно-практический «Балтийский форум  ветеринарной медицины и продовольственной безопасности» 21-22.09.2023 г.  г. Санкт-Петербург</a:t>
            </a:r>
            <a:endParaRPr sz="1692"/>
          </a:p>
          <a:p>
            <a:pPr algn="l" defTabSz="859536">
              <a:lnSpc>
                <a:spcPct val="72000"/>
              </a:lnSpc>
              <a:spcBef>
                <a:spcPts val="900"/>
              </a:spcBef>
              <a:defRPr b="1" sz="3008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859536">
              <a:lnSpc>
                <a:spcPct val="72000"/>
              </a:lnSpc>
              <a:spcBef>
                <a:spcPts val="900"/>
              </a:spcBef>
              <a:defRPr b="1" i="1" sz="2162">
                <a:latin typeface="Arial"/>
                <a:ea typeface="Arial"/>
                <a:cs typeface="Arial"/>
                <a:sym typeface="Arial"/>
              </a:defRPr>
            </a:pPr>
            <a:r>
              <a:t>Груздев К.Н. – </a:t>
            </a:r>
            <a:r>
              <a:rPr b="0"/>
              <a:t>гл.н.с. ИАЦ ФГБУ ВНИИЗЖ, д.б.н., профессор, Заслуженный ветеринарный врач РФ</a:t>
            </a:r>
            <a:endParaRPr sz="1692"/>
          </a:p>
          <a:p>
            <a:pPr algn="l" defTabSz="859536">
              <a:lnSpc>
                <a:spcPct val="72000"/>
              </a:lnSpc>
              <a:spcBef>
                <a:spcPts val="900"/>
              </a:spcBef>
              <a:defRPr b="1" i="1" sz="2162">
                <a:latin typeface="Arial"/>
                <a:ea typeface="Arial"/>
                <a:cs typeface="Arial"/>
                <a:sym typeface="Arial"/>
              </a:defRPr>
            </a:pPr>
            <a:r>
              <a:t>Метлин А.Е.</a:t>
            </a:r>
            <a:r>
              <a:rPr b="0"/>
              <a:t> – доктор ветеринарных наук</a:t>
            </a:r>
            <a:endParaRPr sz="1692"/>
          </a:p>
          <a:p>
            <a:pPr algn="l" defTabSz="859536">
              <a:lnSpc>
                <a:spcPct val="72000"/>
              </a:lnSpc>
              <a:spcBef>
                <a:spcPts val="900"/>
              </a:spcBef>
              <a:defRPr b="1" i="1" sz="2162">
                <a:latin typeface="Arial"/>
                <a:ea typeface="Arial"/>
                <a:cs typeface="Arial"/>
                <a:sym typeface="Arial"/>
              </a:defRPr>
            </a:pPr>
            <a:r>
              <a:t>Фогель Л. С. </a:t>
            </a:r>
            <a:r>
              <a:rPr b="0"/>
              <a:t>– к.в.н., доцент, зав. кафедрой эпизоотологии С-Петербургского госуниверситета  ветеринарной медицины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Заголовок 5"/>
          <p:cNvSpPr txBox="1"/>
          <p:nvPr>
            <p:ph type="title"/>
          </p:nvPr>
        </p:nvSpPr>
        <p:spPr>
          <a:xfrm>
            <a:off x="935915" y="147336"/>
            <a:ext cx="10482638" cy="1280892"/>
          </a:xfrm>
          <a:prstGeom prst="rect">
            <a:avLst/>
          </a:prstGeom>
        </p:spPr>
        <p:txBody>
          <a:bodyPr/>
          <a:lstStyle>
            <a:lvl1pPr defTabSz="832104">
              <a:defRPr b="1" sz="2912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Программа оральной вакцинации диких плотоядных животных против бешенства на территории Российской Федерации и Финляндии.</a:t>
            </a:r>
          </a:p>
        </p:txBody>
      </p:sp>
      <p:sp>
        <p:nvSpPr>
          <p:cNvPr id="137" name="Объект 6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" name="Номер слайда 3"/>
          <p:cNvSpPr txBox="1"/>
          <p:nvPr>
            <p:ph type="sldNum" sz="quarter" idx="4294967295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9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rcRect l="12614" t="18814" r="39818" b="5549"/>
          <a:stretch>
            <a:fillRect/>
          </a:stretch>
        </p:blipFill>
        <p:spPr>
          <a:xfrm>
            <a:off x="2589211" y="2133600"/>
            <a:ext cx="4685667" cy="4191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Номер слайда 3"/>
          <p:cNvSpPr txBox="1"/>
          <p:nvPr>
            <p:ph type="sldNum" sz="quarter" idx="4294967295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42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5932" y="787780"/>
            <a:ext cx="8158986" cy="55807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7575" y="1052512"/>
            <a:ext cx="5651500" cy="5618164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Text Box 3"/>
          <p:cNvSpPr txBox="1"/>
          <p:nvPr/>
        </p:nvSpPr>
        <p:spPr>
          <a:xfrm>
            <a:off x="2677239" y="188914"/>
            <a:ext cx="6680360" cy="701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000">
                <a:latin typeface="Tahoma"/>
                <a:ea typeface="Tahoma"/>
                <a:cs typeface="Tahoma"/>
                <a:sym typeface="Tahoma"/>
              </a:defRPr>
            </a:pPr>
            <a:r>
              <a:t>Зона вакцинации диких животных в приграничной зоне</a:t>
            </a:r>
            <a:br/>
            <a:r>
              <a:t>России и Финляндии</a:t>
            </a:r>
          </a:p>
        </p:txBody>
      </p:sp>
      <p:pic>
        <p:nvPicPr>
          <p:cNvPr id="14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9289" y="1052513"/>
            <a:ext cx="2611437" cy="5616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Заголовок 1"/>
          <p:cNvSpPr txBox="1"/>
          <p:nvPr>
            <p:ph type="title"/>
          </p:nvPr>
        </p:nvSpPr>
        <p:spPr>
          <a:xfrm>
            <a:off x="698350" y="-75938"/>
            <a:ext cx="10515601" cy="1325563"/>
          </a:xfrm>
          <a:prstGeom prst="rect">
            <a:avLst/>
          </a:prstGeom>
        </p:spPr>
        <p:txBody>
          <a:bodyPr/>
          <a:lstStyle>
            <a:lvl1pPr>
              <a:defRPr b="1"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Выводы</a:t>
            </a:r>
          </a:p>
        </p:txBody>
      </p:sp>
      <p:sp>
        <p:nvSpPr>
          <p:cNvPr id="149" name="Объект 2"/>
          <p:cNvSpPr txBox="1"/>
          <p:nvPr>
            <p:ph type="body" idx="1"/>
          </p:nvPr>
        </p:nvSpPr>
        <p:spPr>
          <a:xfrm>
            <a:off x="935914" y="871368"/>
            <a:ext cx="10568699" cy="548498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72000"/>
              </a:lnSpc>
              <a:defRPr sz="1900">
                <a:latin typeface="Arial"/>
                <a:ea typeface="Arial"/>
                <a:cs typeface="Arial"/>
                <a:sym typeface="Arial"/>
              </a:defRPr>
            </a:pPr>
            <a:r>
              <a:t>1. В результате выполнения  согласованной Российско-Финской программы сотрудничества по профилактике бешенства  среди диких плотоядных в граничащих с Финляндией регионах России было достигнуто эпизоотическое благополучие по бешенству, удовлетворяющее сопредельную сторону, благополучную по бешенству животных.</a:t>
            </a:r>
            <a:endParaRPr sz="1300"/>
          </a:p>
          <a:p>
            <a:pPr>
              <a:lnSpc>
                <a:spcPct val="72000"/>
              </a:lnSpc>
              <a:defRPr sz="1900">
                <a:latin typeface="Arial"/>
                <a:ea typeface="Arial"/>
                <a:cs typeface="Arial"/>
                <a:sym typeface="Arial"/>
              </a:defRPr>
            </a:pPr>
            <a:r>
              <a:t>2. Проводимые совместные Российско-Финские противоэпизоотические мероприятия потребовали тщательной проработки намеченной программы.</a:t>
            </a:r>
            <a:endParaRPr sz="1300"/>
          </a:p>
          <a:p>
            <a:pPr>
              <a:lnSpc>
                <a:spcPct val="72000"/>
              </a:lnSpc>
              <a:defRPr sz="1900">
                <a:latin typeface="Arial"/>
                <a:ea typeface="Arial"/>
                <a:cs typeface="Arial"/>
                <a:sym typeface="Arial"/>
              </a:defRPr>
            </a:pPr>
            <a:r>
              <a:t>3. Вакцинация должна проводиться не реже 2 раз в год</a:t>
            </a:r>
            <a:r>
              <a:t>, </a:t>
            </a:r>
            <a:r>
              <a:t>весной и осенью не менее  5-6 лет</a:t>
            </a:r>
            <a:r>
              <a:t>, </a:t>
            </a:r>
            <a:r>
              <a:t>при температуре воздуха от +2 до +8 </a:t>
            </a:r>
            <a:r>
              <a:t>C</a:t>
            </a:r>
            <a:r>
              <a:t> и при использовании 25-30 приманок из расчета на 1 км</a:t>
            </a:r>
            <a:r>
              <a:rPr baseline="30000"/>
              <a:t>2</a:t>
            </a:r>
            <a:r>
              <a:t>  . </a:t>
            </a:r>
            <a:endParaRPr sz="1300"/>
          </a:p>
          <a:p>
            <a:pPr>
              <a:lnSpc>
                <a:spcPct val="72000"/>
              </a:lnSpc>
              <a:defRPr sz="1900">
                <a:latin typeface="Arial"/>
                <a:ea typeface="Arial"/>
                <a:cs typeface="Arial"/>
                <a:sym typeface="Arial"/>
              </a:defRPr>
            </a:pPr>
            <a:r>
              <a:t>4. Мониторинг иммунного статуса диких плотоядных показал, что 6-летнее  применение оральной вакцины  способствует формированию высокого уровня иммунитета в популяции лисиц. В зоне вакцинации в сыворотке крови целевых животных обнаруживали наличие протективных антител не менее чем у 50-80%.</a:t>
            </a:r>
            <a:endParaRPr sz="4200"/>
          </a:p>
          <a:p>
            <a:pPr marL="0" indent="0">
              <a:lnSpc>
                <a:spcPct val="72000"/>
              </a:lnSpc>
              <a:buSzTx/>
              <a:buNone/>
              <a:defRPr sz="1900"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endParaRPr sz="1300"/>
          </a:p>
          <a:p>
            <a:pPr>
              <a:lnSpc>
                <a:spcPct val="72000"/>
              </a:lnSpc>
              <a:defRPr sz="1900">
                <a:latin typeface="Arial"/>
                <a:ea typeface="Arial"/>
                <a:cs typeface="Arial"/>
                <a:sym typeface="Arial"/>
              </a:defRPr>
            </a:pPr>
            <a:r>
              <a:t>5.  Считаем оптимальным создание зоны вакцинации диких животных шириной (глубиной) 50 км. Минимальная площадь зоны оральной антирабической иммунизации должна составлять не менее 5000 км</a:t>
            </a:r>
            <a:r>
              <a:rPr baseline="30000"/>
              <a:t>2</a:t>
            </a:r>
            <a:r>
              <a:t>.</a:t>
            </a:r>
          </a:p>
        </p:txBody>
      </p:sp>
      <p:sp>
        <p:nvSpPr>
          <p:cNvPr id="150" name="Номер слайда 3"/>
          <p:cNvSpPr txBox="1"/>
          <p:nvPr>
            <p:ph type="sldNum" sz="quarter" idx="4294967295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Заголовок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Выводы</a:t>
            </a:r>
          </a:p>
        </p:txBody>
      </p:sp>
      <p:sp>
        <p:nvSpPr>
          <p:cNvPr id="153" name="Объект 2"/>
          <p:cNvSpPr txBox="1"/>
          <p:nvPr>
            <p:ph type="body" idx="1"/>
          </p:nvPr>
        </p:nvSpPr>
        <p:spPr>
          <a:xfrm>
            <a:off x="1194098" y="1355463"/>
            <a:ext cx="10310515" cy="508836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6. Обязательно проведение мониторинга бешенства в популяциях диких животных - потенциальных носителей бешенства на территории региона и внутри зоны вакцинации.</a:t>
            </a:r>
          </a:p>
          <a:p>
            <a:pPr>
              <a:lnSpc>
                <a:spcPct val="81000"/>
              </a:lnSpc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7. Вектор смещения зоны вакцинации должен быть направлен в сторону ареала распространения бешенства при условии отсутствия внутри зоны вакцинации случаев бешенства в течение двух лет и соответствия прочим критериям, изложенным в соответствующем Кодексе </a:t>
            </a:r>
            <a:r>
              <a:t>OIE</a:t>
            </a:r>
            <a:r>
              <a:t>.</a:t>
            </a:r>
          </a:p>
          <a:p>
            <a:pPr>
              <a:lnSpc>
                <a:spcPct val="81000"/>
              </a:lnSpc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8. Необходим контроль численности популяции красной лисы.</a:t>
            </a:r>
          </a:p>
          <a:p>
            <a:pPr marL="0" indent="0">
              <a:lnSpc>
                <a:spcPct val="81000"/>
              </a:lnSpc>
              <a:buSzTx/>
              <a:buNone/>
              <a:defRPr sz="20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lnSpc>
                <a:spcPct val="81000"/>
              </a:lnSpc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9. Необходима долгосрочная финансовая и научно-исследовательская поддержка функционирования Программы.</a:t>
            </a:r>
          </a:p>
          <a:p>
            <a:pPr>
              <a:lnSpc>
                <a:spcPct val="81000"/>
              </a:lnSpc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10. Российско-финское сотрудничество при участии референтных лабораторий ВОЗЖ позволило ФГБУ «ВНИИЗЖ» в кратчайшие сроки разработать, адаптировать и внедрить в лабораторную практику 7 методов лабораторной диагностики, а также успешно подтвердить свою квалификацию в области диагностики бешенства и определения уровней антирабических ВНА при прохождении МСИ. </a:t>
            </a:r>
          </a:p>
        </p:txBody>
      </p:sp>
      <p:sp>
        <p:nvSpPr>
          <p:cNvPr id="154" name="Номер слайда 3"/>
          <p:cNvSpPr txBox="1"/>
          <p:nvPr>
            <p:ph type="sldNum" sz="quarter" idx="4294967295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Заголовок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Объект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Оценка эпизоотической ситуации проведена на основании материалов, предоставленных в ИАЦ ФГБУ «ВНИИЗЖ» и  «Центр Ветеринарии» МСХ РФ на 31.12.2022 г.</a:t>
            </a:r>
          </a:p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https://</a:t>
            </a: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fsvps.gov.ru/sites/default/files/files/iac/iac_epizooticheskaya_situaciya_v_rf_2022_god.pdf</a:t>
            </a:r>
            <a:r>
              <a:t>  Дата доступа 06.07.2023 г.</a:t>
            </a:r>
          </a:p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Картинки из интернета из открытого доступа.</a:t>
            </a:r>
          </a:p>
        </p:txBody>
      </p:sp>
      <p:sp>
        <p:nvSpPr>
          <p:cNvPr id="158" name="Номер слайда 3"/>
          <p:cNvSpPr txBox="1"/>
          <p:nvPr>
            <p:ph type="sldNum" sz="quarter" idx="4294967295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Box 3"/>
          <p:cNvSpPr txBox="1"/>
          <p:nvPr/>
        </p:nvSpPr>
        <p:spPr>
          <a:xfrm>
            <a:off x="263737" y="1283832"/>
            <a:ext cx="8342557" cy="2695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i="1" sz="6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Спасибо</a:t>
            </a:r>
          </a:p>
          <a:p>
            <a:pPr>
              <a:defRPr b="1" i="1" sz="6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       за </a:t>
            </a:r>
          </a:p>
          <a:p>
            <a:pPr>
              <a:defRPr b="1" i="1" sz="6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            внимание!</a:t>
            </a:r>
          </a:p>
        </p:txBody>
      </p:sp>
      <p:pic>
        <p:nvPicPr>
          <p:cNvPr id="161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52012" y="710660"/>
            <a:ext cx="3539988" cy="4719984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extBox 5"/>
          <p:cNvSpPr txBox="1"/>
          <p:nvPr/>
        </p:nvSpPr>
        <p:spPr>
          <a:xfrm>
            <a:off x="8192124" y="5430644"/>
            <a:ext cx="3989294" cy="90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u="sng"/>
            </a:pPr>
            <a:r>
              <a:t>Авторское фото.</a:t>
            </a:r>
          </a:p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Другие картинки взяты из открытого доступа сайтов Яндекс и </a:t>
            </a:r>
            <a:r>
              <a:t>mos.ru</a:t>
            </a:r>
            <a:r>
              <a:t> </a:t>
            </a:r>
          </a:p>
        </p:txBody>
      </p:sp>
      <p:sp>
        <p:nvSpPr>
          <p:cNvPr id="163" name="Номер слайда 1"/>
          <p:cNvSpPr txBox="1"/>
          <p:nvPr>
            <p:ph type="sldNum" sz="quarter" idx="4294967295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4" name="TextBox 2"/>
          <p:cNvSpPr txBox="1"/>
          <p:nvPr/>
        </p:nvSpPr>
        <p:spPr>
          <a:xfrm>
            <a:off x="857249" y="5212079"/>
            <a:ext cx="4926332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Россия, 600901 г. Владимир, мкр. Юрьевец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Т.8(4922)52-99-22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Заголовок 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sz="3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БЕШЕНСТВО</a:t>
            </a:r>
          </a:p>
        </p:txBody>
      </p:sp>
      <p:sp>
        <p:nvSpPr>
          <p:cNvPr id="107" name="TextBox 5"/>
          <p:cNvSpPr txBox="1"/>
          <p:nvPr/>
        </p:nvSpPr>
        <p:spPr>
          <a:xfrm>
            <a:off x="812482" y="1490028"/>
            <a:ext cx="11333799" cy="4597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Бешенство животных (особенно диких плотоядных)  является одним </a:t>
            </a:r>
            <a:endParaRPr sz="2800"/>
          </a:p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из важнейших международных критериев (ВОЗ, ФАО, OIE) </a:t>
            </a:r>
            <a:endParaRPr sz="2800"/>
          </a:p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оценки биологической и экологической безопасности среды обитания человека.</a:t>
            </a:r>
            <a:endParaRPr sz="2800"/>
          </a:p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Международное сообщество должно рассматривать профилактику и контроль</a:t>
            </a:r>
            <a:endParaRPr sz="2800"/>
          </a:p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болезней животных в дикой природе, прежде всего бешенства, </a:t>
            </a:r>
            <a:endParaRPr sz="2800"/>
          </a:p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в качестве важнейших компонентов своей деятельности.  </a:t>
            </a:r>
            <a:endParaRPr sz="2800"/>
          </a:p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</a:t>
            </a:r>
            <a:endParaRPr sz="2800"/>
          </a:p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Поставлена задача глобального искоренения бешенства (гидрофобии) среди людей. </a:t>
            </a:r>
          </a:p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</a:t>
            </a:r>
            <a:r>
              <a:t>OIE</a:t>
            </a:r>
            <a:r>
              <a:t>, ВОЗ, ФАО и Глобальный альянс по контролю бешенства (GARC) </a:t>
            </a:r>
            <a:endParaRPr sz="2800"/>
          </a:p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в 2015 г. предложили новую программу, направленную на искоренение </a:t>
            </a:r>
            <a:endParaRPr sz="2800"/>
          </a:p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бешенства среди людей и спасение десятков тысяч жизней ежегодно. Время пришло!  </a:t>
            </a:r>
            <a:endParaRPr sz="2800"/>
          </a:p>
        </p:txBody>
      </p:sp>
      <p:sp>
        <p:nvSpPr>
          <p:cNvPr id="108" name="Номер слайда 1"/>
          <p:cNvSpPr txBox="1"/>
          <p:nvPr>
            <p:ph type="sldNum" sz="quarter" idx="4294967295"/>
          </p:nvPr>
        </p:nvSpPr>
        <p:spPr>
          <a:xfrm>
            <a:off x="11172418" y="6414760"/>
            <a:ext cx="181383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Заголовок 1"/>
          <p:cNvSpPr txBox="1"/>
          <p:nvPr>
            <p:ph type="title"/>
          </p:nvPr>
        </p:nvSpPr>
        <p:spPr>
          <a:xfrm>
            <a:off x="1222375" y="200566"/>
            <a:ext cx="10969625" cy="1212851"/>
          </a:xfrm>
          <a:prstGeom prst="rect">
            <a:avLst/>
          </a:prstGeom>
        </p:spPr>
        <p:txBody>
          <a:bodyPr lIns="46799" tIns="46799" rIns="46799" bIns="46799"/>
          <a:lstStyle/>
          <a:p>
            <a:pPr defTabSz="859536">
              <a:defRPr b="1" i="1" sz="1974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В рамках выполнения данной программы</a:t>
            </a:r>
            <a:br/>
            <a:br/>
            <a:r>
              <a:rPr i="0"/>
              <a:t>СНГ: Межправительственный совет по сотрудничеству в области ветеринарии вынес решение</a:t>
            </a:r>
            <a:br>
              <a:rPr i="0"/>
            </a:br>
          </a:p>
        </p:txBody>
      </p:sp>
      <p:sp>
        <p:nvSpPr>
          <p:cNvPr id="111" name="Номер слайда 2"/>
          <p:cNvSpPr txBox="1"/>
          <p:nvPr>
            <p:ph type="sldNum" sz="quarter" idx="4294967295"/>
          </p:nvPr>
        </p:nvSpPr>
        <p:spPr>
          <a:xfrm>
            <a:off x="11397271" y="6245225"/>
            <a:ext cx="183543" cy="2504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799" tIns="46799" rIns="46799" bIns="46799"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12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rcRect l="10103" t="3884" r="4906" b="0"/>
          <a:stretch>
            <a:fillRect/>
          </a:stretch>
        </p:blipFill>
        <p:spPr>
          <a:xfrm>
            <a:off x="7152616" y="1707775"/>
            <a:ext cx="4384961" cy="4488256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extBox 6"/>
          <p:cNvSpPr txBox="1"/>
          <p:nvPr/>
        </p:nvSpPr>
        <p:spPr>
          <a:xfrm>
            <a:off x="529720" y="1438013"/>
            <a:ext cx="5861686" cy="4879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РЕШЕНИЕ:</a:t>
            </a:r>
            <a:endParaRPr sz="2800"/>
          </a:p>
          <a:p>
            <a:pPr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«</a:t>
            </a:r>
            <a:r>
              <a:rPr i="1"/>
              <a:t>Поручить ФГБУ «Федеральный центр охраны здоровья животных» как центру МЭБ по сотрудничеству в области диагностики и контроля болезней животных для стран Восточной Европы, Центральной Азии и Закавказья подготовить к очередному заседанию совета проект Комплекса совместных действий государств – участников СНГ по профилактике и борьбе с бешенством на период до 2025 года</a:t>
            </a:r>
            <a:r>
              <a:t>».</a:t>
            </a:r>
            <a:endParaRPr sz="2800"/>
          </a:p>
          <a:p>
            <a:pPr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В июне 2018 г. это поручение было выполнено и документ подписан.</a:t>
            </a:r>
          </a:p>
        </p:txBody>
      </p:sp>
      <p:sp>
        <p:nvSpPr>
          <p:cNvPr id="114" name="Номер слайда 1"/>
          <p:cNvSpPr txBox="1"/>
          <p:nvPr/>
        </p:nvSpPr>
        <p:spPr>
          <a:xfrm>
            <a:off x="8656319" y="6414760"/>
            <a:ext cx="2651762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Номер слайда 6"/>
          <p:cNvSpPr txBox="1"/>
          <p:nvPr>
            <p:ph type="sldNum" sz="quarter" idx="4294967295"/>
          </p:nvPr>
        </p:nvSpPr>
        <p:spPr>
          <a:xfrm>
            <a:off x="11172418" y="6414760"/>
            <a:ext cx="181383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7" name="Объект 8"/>
          <p:cNvSpPr txBox="1"/>
          <p:nvPr>
            <p:ph type="body" idx="4294967295"/>
          </p:nvPr>
        </p:nvSpPr>
        <p:spPr>
          <a:xfrm>
            <a:off x="806823" y="189472"/>
            <a:ext cx="10309413" cy="3776664"/>
          </a:xfrm>
          <a:prstGeom prst="rect">
            <a:avLst/>
          </a:prstGeom>
        </p:spPr>
        <p:txBody>
          <a:bodyPr/>
          <a:lstStyle/>
          <a:p>
            <a:pPr marL="0" indent="0" defTabSz="640079">
              <a:spcBef>
                <a:spcPts val="700"/>
              </a:spcBef>
              <a:buSzTx/>
              <a:buNone/>
              <a:defRPr sz="1960"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rPr b="1"/>
              <a:t>Ситуация в РФ : природно-очаговое и городское бешенство. </a:t>
            </a:r>
            <a:endParaRPr b="1"/>
          </a:p>
          <a:p>
            <a:pPr marL="0" indent="0" defTabSz="640079">
              <a:spcBef>
                <a:spcPts val="700"/>
              </a:spcBef>
              <a:buSzTx/>
              <a:buNone/>
              <a:defRPr sz="1679">
                <a:latin typeface="Arial"/>
                <a:ea typeface="Arial"/>
                <a:cs typeface="Arial"/>
                <a:sym typeface="Arial"/>
              </a:defRPr>
            </a:pPr>
            <a:r>
              <a:t>Очаговая инцидентность n (19) = 1 </a:t>
            </a:r>
          </a:p>
          <a:p>
            <a:pPr marL="0" indent="0" defTabSz="640079">
              <a:spcBef>
                <a:spcPts val="700"/>
              </a:spcBef>
              <a:buSzTx/>
              <a:buNone/>
              <a:defRPr sz="1679">
                <a:latin typeface="Arial"/>
                <a:ea typeface="Arial"/>
                <a:cs typeface="Arial"/>
                <a:sym typeface="Arial"/>
              </a:defRPr>
            </a:pPr>
            <a:r>
              <a:t>В первом квартале 2022 г. зарегистрирован 201 очаг бешенства, где заболело и пало 221 животное, из них 108 гол. домашних плотоядных (48,9%), 86 – диких зверей (38,9%), 27 – с/х животных (12,2 %).</a:t>
            </a:r>
          </a:p>
          <a:p>
            <a:pPr marL="0" indent="0" defTabSz="640079">
              <a:spcBef>
                <a:spcPts val="700"/>
              </a:spcBef>
              <a:buSzTx/>
              <a:buNone/>
              <a:defRPr sz="1679">
                <a:latin typeface="Arial"/>
                <a:ea typeface="Arial"/>
                <a:cs typeface="Arial"/>
                <a:sym typeface="Arial"/>
              </a:defRPr>
            </a:pPr>
            <a:r>
              <a:t> Во втором квартале 2022 г. выявлено 170 очагов бешенства, где заболело и пало 180 животных, из них – 89 гол. домашних плотоядных (49%), 72 гол. – диких зверей (40%), 19 гол. – с/х животных (11%).</a:t>
            </a:r>
          </a:p>
          <a:p>
            <a:pPr marL="0" indent="0" defTabSz="640079">
              <a:spcBef>
                <a:spcPts val="700"/>
              </a:spcBef>
              <a:buSzTx/>
              <a:buNone/>
              <a:defRPr sz="1679">
                <a:latin typeface="Arial"/>
                <a:ea typeface="Arial"/>
                <a:cs typeface="Arial"/>
                <a:sym typeface="Arial"/>
              </a:defRPr>
            </a:pPr>
            <a:r>
              <a:t>В третьем квартале 2022 г. выявлено 187 очагов бешенства, где заболело и пало 191 животное, из них – 93 гол. домашних плотоядных (48,7%), 85 гол. – диких зверей (44,5%), 13 гол. – с/х животных (6,8%). </a:t>
            </a:r>
          </a:p>
          <a:p>
            <a:pPr marL="0" indent="0" defTabSz="640079">
              <a:spcBef>
                <a:spcPts val="700"/>
              </a:spcBef>
              <a:buSzTx/>
              <a:buNone/>
              <a:defRPr sz="1679">
                <a:latin typeface="Arial"/>
                <a:ea typeface="Arial"/>
                <a:cs typeface="Arial"/>
                <a:sym typeface="Arial"/>
              </a:defRPr>
            </a:pPr>
            <a:r>
              <a:t>В четвертом квартале 2022 г. выявлено 209 очагов бешенства, где заболело и пало 219 животных, из них заболело – 111 гол. домашних плотоядных (50,7%), 98 гол. – диких зверей (44,7%), 10 гол. – с/х животных (4,6%).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Номер слайда 1"/>
          <p:cNvSpPr txBox="1"/>
          <p:nvPr>
            <p:ph type="sldNum" sz="quarter" idx="4294967295"/>
          </p:nvPr>
        </p:nvSpPr>
        <p:spPr>
          <a:xfrm>
            <a:off x="11172418" y="6414760"/>
            <a:ext cx="181383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0" name="TextBox 2"/>
          <p:cNvSpPr txBox="1"/>
          <p:nvPr/>
        </p:nvSpPr>
        <p:spPr>
          <a:xfrm>
            <a:off x="1304364" y="355001"/>
            <a:ext cx="9601201" cy="6228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800">
                <a:latin typeface="Arial"/>
                <a:ea typeface="Arial"/>
                <a:cs typeface="Arial"/>
                <a:sym typeface="Arial"/>
              </a:defRPr>
            </a:pPr>
            <a:r>
              <a:t>Профилактическая вакцинация 2022 г.: 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домашние плотоядные: кошки – 3299,788 тыс. гол. обработок, собаки – 5481,967 тыс. гол. обработок;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 КРС – 9156,998 тыс. гол. обработок, 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МРС – 2871,423 тыс. гол. обработок, свиньи – 17,593 тыс. гол. обработок, 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дикие звери – 18524,889 тыс. гол. обработок., 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лошади – 315,915 факт. тыс. гол. обработок. 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b="1" sz="2800">
                <a:latin typeface="Arial"/>
                <a:ea typeface="Arial"/>
                <a:cs typeface="Arial"/>
                <a:sym typeface="Arial"/>
              </a:defRPr>
            </a:pPr>
            <a:r>
              <a:t>Диагностические исследования 2022 г.: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 домашние плотоядные: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 кошки – 1,970 факт. тыс. гол. иссл., 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собаки – 1,932 факт. тыс. гол. иссл.;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 КРС – 156 гол. иссл.,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 МРС – 61 гол. иссл.,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 дикие звери – 6,669 факт. тыс. гол. иссл., 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лошади – 9 гол. иссл.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Номер слайда 1"/>
          <p:cNvSpPr txBox="1"/>
          <p:nvPr>
            <p:ph type="sldNum" sz="quarter" idx="4294967295"/>
          </p:nvPr>
        </p:nvSpPr>
        <p:spPr>
          <a:xfrm>
            <a:off x="11172418" y="6414760"/>
            <a:ext cx="181383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3" name="TextBox 2"/>
          <p:cNvSpPr txBox="1"/>
          <p:nvPr/>
        </p:nvSpPr>
        <p:spPr>
          <a:xfrm>
            <a:off x="1132244" y="75303"/>
            <a:ext cx="10461810" cy="6126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- </a:t>
            </a:r>
            <a:r>
              <a:rPr sz="2400"/>
              <a:t>Всего в 2022 году выявлено 767 очагов бешенства в 64 эндемичных регионах, где заболело и пало 811 животных, из них 401 голова домашних плотоядных (49,5%), 341 гол. диких зверей (42%), 69 гол. – с/х животных (8,5%). Наибольшее число неблагополучных пунктов в 2022 году отмечено – во Владимирской (72) и Челябинской (60) обл. </a:t>
            </a:r>
            <a:endParaRPr sz="2400"/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- Эпидемический порог по неблагополучию и заболеваемости не превзойдён. 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- Краткосрочный тренд по неблагополучие стабильный, эпидпорог не превзойден.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 - Многолетние тренды по неблагополучию и заболеваемости убывающие. </a:t>
            </a: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</a:p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- В 2021 году выявлено 1033 очага бешенства, где заболело и пало 1199 животных, из них 562 головы домашних плотоядных (47 %), 45 5 – диких зверей (38 %), 182 – с/х животных (15%). Наибольшее число неблагополучных пунктов за 2021 г. отмечено – в Пензенской (80) и Саратовской (79) областях.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Номер слайда 1"/>
          <p:cNvSpPr txBox="1"/>
          <p:nvPr>
            <p:ph type="sldNum" sz="quarter" idx="4294967295"/>
          </p:nvPr>
        </p:nvSpPr>
        <p:spPr>
          <a:xfrm>
            <a:off x="11172418" y="6414760"/>
            <a:ext cx="181383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6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rcRect l="25437" t="26782" r="25099" b="15723"/>
          <a:stretch>
            <a:fillRect/>
          </a:stretch>
        </p:blipFill>
        <p:spPr>
          <a:xfrm>
            <a:off x="1628076" y="278780"/>
            <a:ext cx="10125309" cy="66203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Номер слайда 1"/>
          <p:cNvSpPr txBox="1"/>
          <p:nvPr>
            <p:ph type="sldNum" sz="quarter" idx="4294967295"/>
          </p:nvPr>
        </p:nvSpPr>
        <p:spPr>
          <a:xfrm>
            <a:off x="11172418" y="6414760"/>
            <a:ext cx="181383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9" name="Рисунок 3" descr="Рисунок 3"/>
          <p:cNvPicPr>
            <a:picLocks noChangeAspect="1"/>
          </p:cNvPicPr>
          <p:nvPr/>
        </p:nvPicPr>
        <p:blipFill>
          <a:blip r:embed="rId2">
            <a:extLst/>
          </a:blip>
          <a:srcRect l="24416" t="30179" r="24471" b="14427"/>
          <a:stretch>
            <a:fillRect/>
          </a:stretch>
        </p:blipFill>
        <p:spPr>
          <a:xfrm>
            <a:off x="1760733" y="-1"/>
            <a:ext cx="10371796" cy="6322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Заголовок 5"/>
          <p:cNvSpPr txBox="1"/>
          <p:nvPr>
            <p:ph type="title"/>
          </p:nvPr>
        </p:nvSpPr>
        <p:spPr>
          <a:xfrm>
            <a:off x="2065800" y="-1"/>
            <a:ext cx="8911688" cy="1280892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</a:lstStyle>
          <a:p>
            <a:pPr/>
            <a:r>
              <a:t>Оральная вакцинация диких животных в 1978–2014 гг. на территории европейских государств.(https://doi.org/10.1371/journal.pntd.0003953</a:t>
            </a:r>
          </a:p>
        </p:txBody>
      </p:sp>
      <p:sp>
        <p:nvSpPr>
          <p:cNvPr id="132" name="Объект 6"/>
          <p:cNvSpPr txBox="1"/>
          <p:nvPr>
            <p:ph type="body" idx="1"/>
          </p:nvPr>
        </p:nvSpPr>
        <p:spPr>
          <a:xfrm>
            <a:off x="2062086" y="1746323"/>
            <a:ext cx="8915401" cy="3777624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" name="Номер слайда 3"/>
          <p:cNvSpPr txBox="1"/>
          <p:nvPr>
            <p:ph type="sldNum" sz="quarter" idx="4294967295"/>
          </p:nvPr>
        </p:nvSpPr>
        <p:spPr>
          <a:xfrm>
            <a:off x="11172418" y="6414760"/>
            <a:ext cx="181383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4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2086" y="1746324"/>
            <a:ext cx="8555713" cy="48373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