
<file path=[Content_Types].xml><?xml version="1.0" encoding="utf-8"?>
<Types xmlns="http://schemas.openxmlformats.org/package/2006/content-types">
  <Default Extension="png" ContentType="image/png"/>
  <Default Extension="jfif" ContentType="image/j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58" r:id="rId12"/>
    <p:sldId id="259" r:id="rId13"/>
    <p:sldId id="276" r:id="rId14"/>
    <p:sldId id="260" r:id="rId15"/>
    <p:sldId id="277" r:id="rId16"/>
    <p:sldId id="299" r:id="rId17"/>
    <p:sldId id="300" r:id="rId18"/>
    <p:sldId id="301" r:id="rId19"/>
    <p:sldId id="302" r:id="rId20"/>
    <p:sldId id="303" r:id="rId21"/>
    <p:sldId id="304" r:id="rId22"/>
    <p:sldId id="261" r:id="rId23"/>
    <p:sldId id="279" r:id="rId24"/>
    <p:sldId id="280" r:id="rId25"/>
    <p:sldId id="281" r:id="rId26"/>
    <p:sldId id="290" r:id="rId27"/>
    <p:sldId id="298" r:id="rId28"/>
    <p:sldId id="262" r:id="rId29"/>
    <p:sldId id="288" r:id="rId30"/>
    <p:sldId id="289" r:id="rId31"/>
    <p:sldId id="263" r:id="rId32"/>
    <p:sldId id="264" r:id="rId33"/>
    <p:sldId id="284" r:id="rId34"/>
    <p:sldId id="285" r:id="rId35"/>
    <p:sldId id="286" r:id="rId36"/>
    <p:sldId id="287" r:id="rId37"/>
    <p:sldId id="273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53D67FF-4198-4D93-AE8D-D7D3D77499F1}">
          <p14:sldIdLst>
            <p14:sldId id="256"/>
            <p14:sldId id="257"/>
            <p14:sldId id="291"/>
            <p14:sldId id="292"/>
            <p14:sldId id="293"/>
            <p14:sldId id="294"/>
            <p14:sldId id="295"/>
            <p14:sldId id="296"/>
            <p14:sldId id="297"/>
            <p14:sldId id="258"/>
            <p14:sldId id="259"/>
            <p14:sldId id="276"/>
            <p14:sldId id="260"/>
            <p14:sldId id="277"/>
            <p14:sldId id="299"/>
            <p14:sldId id="300"/>
            <p14:sldId id="301"/>
            <p14:sldId id="302"/>
            <p14:sldId id="303"/>
            <p14:sldId id="304"/>
            <p14:sldId id="261"/>
            <p14:sldId id="279"/>
            <p14:sldId id="280"/>
            <p14:sldId id="281"/>
            <p14:sldId id="290"/>
            <p14:sldId id="298"/>
            <p14:sldId id="262"/>
            <p14:sldId id="288"/>
            <p14:sldId id="289"/>
            <p14:sldId id="263"/>
            <p14:sldId id="264"/>
            <p14:sldId id="284"/>
          </p14:sldIdLst>
        </p14:section>
        <p14:section name="Раздел без заголовка" id="{8E8F3303-71D8-4395-8EFD-E568086E51D5}">
          <p14:sldIdLst>
            <p14:sldId id="285"/>
            <p14:sldId id="286"/>
            <p14:sldId id="287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77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02B"/>
    <a:srgbClr val="F29100"/>
    <a:srgbClr val="D5D7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334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48" y="58"/>
      </p:cViewPr>
      <p:guideLst>
        <p:guide orient="horz" pos="377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7A0E8-5CB0-1279-7813-641011FFF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C0EFA7-6307-8C50-B2FC-9560CEA26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B147E-3A52-3811-F695-C2F1D99B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01C0E4-E513-F850-1A07-BE9F6866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B1E7CE-7BDF-8E68-137D-2C8641C7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932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C4794-0DDE-EA91-2644-5A738B9F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F73295-BFA7-BD13-CEF9-63816BEDD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7B8D97-E54D-D8B4-8749-204ACC3B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F81A2-5933-BE24-A5DB-F0144A68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3E8329-03BB-07B5-FCD7-85CEB8B1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818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CEA863-8160-A40A-9376-BF191BC37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46DC99-AED6-840F-B6BB-7E994CE73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5F7979-6CEE-3476-0924-9DBD4EC9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587B2B-3A5C-FEA2-D3AC-226AC561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CF89D8-5B37-1B14-3DF7-DE69DC5F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843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C7A0E8-5CB0-1279-7813-641011FFF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5C0EFA7-6307-8C50-B2FC-9560CEA261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ADB147E-3A52-3811-F695-C2F1D99B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F01C0E4-E513-F850-1A07-BE9F68665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B1E7CE-7BDF-8E68-137D-2C8641C7A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4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001EF-3F1F-A9F0-CD14-AD5A48CC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3812A2-BD90-65BD-819E-69934C09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0AFD58-1041-FA3B-71EA-74EE6793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10CFFD-4515-CF19-FB8E-2AAFC03C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365425-E76D-34E5-D9D5-D71C5CEC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4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78F09-BA05-FAE6-D51E-E96320A8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23B091-C72D-AFB7-17D5-E81DE9D4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2F1431-90B6-5E32-2DE5-8321780F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E7731C-6F21-943F-F3F3-5CA41657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EC67B6-6A36-7691-A8ED-86D60114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251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5DE25-6206-E61D-61CA-3B06AFF8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D58AA-3AC8-3804-1222-596939A0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52A4F2-D412-BF4C-B287-F6B589503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3909F3-5283-63BD-6017-F27ACD3E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41517B-2DDB-AE2D-E6E2-08C5107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91A10F-CA72-971F-F490-92F1E8B4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558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032EB-D44E-E601-E026-FBCEE395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DF3EB7-7A8D-3E6D-C632-98838BB7A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C0A262-C042-4E93-096C-5CFCBC68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5BB66F-DBCC-B4C1-B43E-3FC27AECC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92B416-59C5-2635-C76C-4DFF64ABD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623AA29-98A2-8D95-78FD-DAFF7AE1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E8F167-03F2-F12B-ECCA-59B3AFA8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A910746-A7BF-19C2-A883-7BC76C44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569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03834-AE90-FD24-2588-4F3C0E07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719D53-FC4A-A3D8-7602-78DFE3B5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9E217E-A19B-7526-EAF1-17529870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58C965-356F-4219-4B52-3FE856AB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66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7E2682-4C5A-ABA3-DD1D-DB5B4D54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52A19F-9191-FFD4-54F2-119BF91A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467B58-B052-6567-E664-1803333C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52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29C8E-6445-8CD6-A8FD-2801F57B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DC909-F3D5-430E-139C-987B184C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899872-5CFA-25A7-408B-96D617E2A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996A23-D919-EEE0-0656-77B13FA5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5049BF-500E-901B-3E0E-DA1E9AB3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90A027-AE4F-3545-7592-5BBAF2E3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56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2001EF-3F1F-A9F0-CD14-AD5A48CC7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93812A2-BD90-65BD-819E-69934C092F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90AFD58-1041-FA3B-71EA-74EE6793D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010CFFD-4515-CF19-FB8E-2AAFC03C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7365425-E76D-34E5-D9D5-D71C5CEC2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59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18338-612B-E1EF-CBB6-9E9C1E50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778C689-C956-1D69-97B7-DC42A12C0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908203-CF7E-2AE4-8F0A-711F802CE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FD9C8D-D58E-6C70-8A60-83FA38C2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14CE4B-5DAC-3C2C-859B-5E12D41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788C87-6804-F949-64B5-D1ACA464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894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9C4794-0DDE-EA91-2644-5A738B9FE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F73295-BFA7-BD13-CEF9-63816BEDD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57B8D97-E54D-D8B4-8749-204ACC3B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1AF81A2-5933-BE24-A5DB-F0144A686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83E8329-03BB-07B5-FCD7-85CEB8B16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7504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BCEA863-8160-A40A-9376-BF191BC37E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546DC99-AED6-840F-B6BB-7E994CE73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5F7979-6CEE-3476-0924-9DBD4EC9D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587B2B-3A5C-FEA2-D3AC-226AC5610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1CF89D8-5B37-1B14-3DF7-DE69DC5F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4478F09-BA05-FAE6-D51E-E96320A80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23B091-C72D-AFB7-17D5-E81DE9D464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C2F1431-90B6-5E32-2DE5-8321780FE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DE7731C-6F21-943F-F3F3-5CA41657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FEC67B6-6A36-7691-A8ED-86D60114D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12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F5DE25-6206-E61D-61CA-3B06AFF82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63D58AA-3AC8-3804-1222-596939A08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752A4F2-D412-BF4C-B287-F6B589503F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A3909F3-5283-63BD-6017-F27ACD3E3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C41517B-2DDB-AE2D-E6E2-08C5107E8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E91A10F-CA72-971F-F490-92F1E8B49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55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032EB-D44E-E601-E026-FBCEE395B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55DF3EB7-7A8D-3E6D-C632-98838BB7A1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FC0A262-C042-4E93-096C-5CFCBC68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55BB66F-DBCC-B4C1-B43E-3FC27AECC0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2292B416-59C5-2635-C76C-4DFF64ABDA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3623AA29-98A2-8D95-78FD-DAFF7AE1E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AE8F167-03F2-F12B-ECCA-59B3AFA84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A910746-A7BF-19C2-A883-7BC76C44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8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03834-AE90-FD24-2588-4F3C0E072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83719D53-FC4A-A3D8-7602-78DFE3B59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F9E217E-A19B-7526-EAF1-175298708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358C965-356F-4219-4B52-3FE856AB0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22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437E2682-4C5A-ABA3-DD1D-DB5B4D545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D452A19F-9191-FFD4-54F2-119BF91A3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9467B58-B052-6567-E664-1803333CC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5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929C8E-6445-8CD6-A8FD-2801F57B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23DC909-F3D5-430E-139C-987B184CF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23899872-5CFA-25A7-408B-96D617E2A0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1996A23-D919-EEE0-0656-77B13FA57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E5049BF-500E-901B-3E0E-DA1E9AB3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90A027-AE4F-3545-7592-5BBAF2E37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5313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F18338-612B-E1EF-CBB6-9E9C1E50C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778C689-C956-1D69-97B7-DC42A12C00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4908203-CF7E-2AE4-8F0A-711F802CE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EFD9C8D-D58E-6C70-8A60-83FA38C2C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614CE4B-5DAC-3C2C-859B-5E12D418F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6788C87-6804-F949-64B5-D1ACA4645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75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AE46D-E38D-67C0-9B68-6B905CB8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6502BF-6D17-8A54-7DCE-FE3FB87E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90A0F2-AA02-8991-EE09-F7E92B077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5C6F-A4BD-4DEB-AD71-F4744401DB77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82C458-D841-588E-7660-613994E4A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E54E60-6F4D-3DA0-D1FA-21F1BDFEF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8375-77B0-4E91-A334-70D5A1E32F8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54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DAE46D-E38D-67C0-9B68-6B905CB81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C6502BF-6D17-8A54-7DCE-FE3FB87E1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90A0F2-AA02-8991-EE09-F7E92B077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F5C6F-A4BD-4DEB-AD71-F4744401DB7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82C458-D841-588E-7660-613994E4A4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AE54E60-6F4D-3DA0-D1FA-21F1BDFEF4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8375-77B0-4E91-A334-70D5A1E32F8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5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sv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4.png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fif"/><Relationship Id="rId4" Type="http://schemas.openxmlformats.org/officeDocument/2006/relationships/image" Target="../media/image2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26.svg"/><Relationship Id="rId7" Type="http://schemas.openxmlformats.org/officeDocument/2006/relationships/image" Target="../media/image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Relationship Id="rId9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8.sv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1.png"/><Relationship Id="rId4" Type="http://schemas.openxmlformats.org/officeDocument/2006/relationships/image" Target="../media/image140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svg"/><Relationship Id="rId7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svg"/><Relationship Id="rId5" Type="http://schemas.openxmlformats.org/officeDocument/2006/relationships/image" Target="../media/image1.png"/><Relationship Id="rId4" Type="http://schemas.openxmlformats.org/officeDocument/2006/relationships/image" Target="../media/image140.sv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xmlns="" id="{12843B6D-3F39-8D05-D80F-10EED8871E02}"/>
              </a:ext>
            </a:extLst>
          </p:cNvPr>
          <p:cNvSpPr/>
          <p:nvPr/>
        </p:nvSpPr>
        <p:spPr>
          <a:xfrm>
            <a:off x="4050892" y="-785250"/>
            <a:ext cx="8691716" cy="8691716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BD4C2854-B975-49C7-63B8-EFD806ABC7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4328" y="860530"/>
            <a:ext cx="1461376" cy="146137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xmlns="" id="{FB94C26A-A040-61EB-4447-ECC71D893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4306" y="-110407"/>
            <a:ext cx="2792875" cy="27928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9580B10-5320-A026-6F26-042DEF4740E2}"/>
              </a:ext>
            </a:extLst>
          </p:cNvPr>
          <p:cNvSpPr txBox="1"/>
          <p:nvPr/>
        </p:nvSpPr>
        <p:spPr>
          <a:xfrm>
            <a:off x="2703870" y="2476527"/>
            <a:ext cx="91426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cs typeface="Times New Roman" panose="02020603050405020304" pitchFamily="18" charset="0"/>
              </a:rPr>
              <a:t>Особенности ветеринарных вакцин</a:t>
            </a:r>
            <a:endParaRPr lang="ru-RU" sz="4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B0831E8-F191-8174-9DD4-DD647B69BD5F}"/>
              </a:ext>
            </a:extLst>
          </p:cNvPr>
          <p:cNvSpPr txBox="1"/>
          <p:nvPr/>
        </p:nvSpPr>
        <p:spPr>
          <a:xfrm>
            <a:off x="2812024" y="5082737"/>
            <a:ext cx="42724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Джавадов Э.Д.</a:t>
            </a:r>
            <a:endParaRPr lang="ru-RU" b="1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r>
              <a:rPr lang="ru-RU" dirty="0" smtClean="0">
                <a:cs typeface="Times New Roman" panose="02020603050405020304" pitchFamily="18" charset="0"/>
              </a:rPr>
              <a:t>Академик РАН, д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.в.н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., </a:t>
            </a:r>
            <a:r>
              <a:rPr lang="ru-RU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профессор </a:t>
            </a:r>
            <a:r>
              <a:rPr lang="ru-RU" dirty="0">
                <a:solidFill>
                  <a:schemeClr val="tx1"/>
                </a:solidFill>
                <a:cs typeface="Times New Roman" panose="02020603050405020304" pitchFamily="18" charset="0"/>
              </a:rPr>
              <a:t>кафедры эпизоотологии им В.П. Урбана ФГБОУ ВО СПБГУВМ</a:t>
            </a:r>
            <a:endParaRPr lang="ru-RU" sz="1400" b="1" strike="sngStrike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B8FE998-A301-0BF1-C98A-9543C19F8F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33" y="443449"/>
            <a:ext cx="1771008" cy="6689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1D25EDF-40F3-0D83-FC48-D7A833E566AA}"/>
              </a:ext>
            </a:extLst>
          </p:cNvPr>
          <p:cNvSpPr txBox="1"/>
          <p:nvPr/>
        </p:nvSpPr>
        <p:spPr>
          <a:xfrm>
            <a:off x="2703870" y="521281"/>
            <a:ext cx="4861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 smtClean="0">
                <a:solidFill>
                  <a:srgbClr val="000000"/>
                </a:solidFill>
                <a:effectLst/>
              </a:rPr>
              <a:t>«Современный взгляд на профилактику и диагностику заразных болезней птиц»</a:t>
            </a:r>
            <a:endParaRPr lang="ru-RU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5931A126-FA14-ABAD-2334-5D009B5BD3EE}"/>
              </a:ext>
            </a:extLst>
          </p:cNvPr>
          <p:cNvGrpSpPr/>
          <p:nvPr/>
        </p:nvGrpSpPr>
        <p:grpSpPr>
          <a:xfrm>
            <a:off x="1232033" y="2826539"/>
            <a:ext cx="1059608" cy="372378"/>
            <a:chOff x="2703870" y="2301588"/>
            <a:chExt cx="1059608" cy="372378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xmlns="" id="{975F2C3B-F2DC-5EB8-67AF-0A1E7515BA90}"/>
                </a:ext>
              </a:extLst>
            </p:cNvPr>
            <p:cNvSpPr/>
            <p:nvPr/>
          </p:nvSpPr>
          <p:spPr>
            <a:xfrm>
              <a:off x="2703870" y="2301588"/>
              <a:ext cx="1059608" cy="369332"/>
            </a:xfrm>
            <a:prstGeom prst="roundRect">
              <a:avLst>
                <a:gd name="adj" fmla="val 50000"/>
              </a:avLst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8068EA01-F7E5-8ECD-57DC-0BE5783DA1B3}"/>
                </a:ext>
              </a:extLst>
            </p:cNvPr>
            <p:cNvSpPr txBox="1"/>
            <p:nvPr/>
          </p:nvSpPr>
          <p:spPr>
            <a:xfrm>
              <a:off x="2759604" y="2304634"/>
              <a:ext cx="934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Лекция</a:t>
              </a:r>
              <a:endParaRPr lang="ru-RU" dirty="0"/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CE8B7852-E77A-3EB9-6B3A-2951C5135F05}"/>
              </a:ext>
            </a:extLst>
          </p:cNvPr>
          <p:cNvGrpSpPr/>
          <p:nvPr/>
        </p:nvGrpSpPr>
        <p:grpSpPr>
          <a:xfrm>
            <a:off x="1317524" y="5136934"/>
            <a:ext cx="1059608" cy="372378"/>
            <a:chOff x="2703870" y="2301588"/>
            <a:chExt cx="1059608" cy="372378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xmlns="" id="{F040A0C6-BC87-AE31-3431-C5CCC11FFDF1}"/>
                </a:ext>
              </a:extLst>
            </p:cNvPr>
            <p:cNvSpPr/>
            <p:nvPr/>
          </p:nvSpPr>
          <p:spPr>
            <a:xfrm>
              <a:off x="2703870" y="2301588"/>
              <a:ext cx="1059608" cy="369332"/>
            </a:xfrm>
            <a:prstGeom prst="roundRect">
              <a:avLst>
                <a:gd name="adj" fmla="val 50000"/>
              </a:avLst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F353AC4F-6737-80F2-88C9-81745ED875C1}"/>
                </a:ext>
              </a:extLst>
            </p:cNvPr>
            <p:cNvSpPr txBox="1"/>
            <p:nvPr/>
          </p:nvSpPr>
          <p:spPr>
            <a:xfrm>
              <a:off x="2759604" y="2304634"/>
              <a:ext cx="9344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800" b="1" dirty="0"/>
                <a:t>Спикер</a:t>
              </a:r>
              <a:endParaRPr lang="ru-RU" dirty="0"/>
            </a:p>
          </p:txBody>
        </p:sp>
      </p:grp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963B2DF4-EE82-FE89-A322-105CD5166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64328" y="860530"/>
            <a:ext cx="1461376" cy="146137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5D979D2C-DB8C-D7A1-79D4-6D71CE37E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9491" y="4335673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BC605D8E-8126-1944-BC0F-6CF4866E98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61947" y="6150186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4C69865-202B-EFF0-E7A2-7B00412448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7980" y="1304736"/>
            <a:ext cx="276225" cy="2762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DEF0550-00AA-EFB3-CAEC-4D8BD56E2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07663" y="1739459"/>
            <a:ext cx="2225057" cy="40987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5B629-6200-852A-2663-C0F62D0C903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277980" y="1304736"/>
            <a:ext cx="276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9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D074C18C-22C9-2883-016E-7303493917ED}"/>
              </a:ext>
            </a:extLst>
          </p:cNvPr>
          <p:cNvSpPr/>
          <p:nvPr/>
        </p:nvSpPr>
        <p:spPr>
          <a:xfrm>
            <a:off x="358362" y="255535"/>
            <a:ext cx="4068360" cy="929272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16A6368-3A63-86DB-B85F-EC46570CC6D0}"/>
              </a:ext>
            </a:extLst>
          </p:cNvPr>
          <p:cNvSpPr txBox="1"/>
          <p:nvPr/>
        </p:nvSpPr>
        <p:spPr>
          <a:xfrm>
            <a:off x="538480" y="329191"/>
            <a:ext cx="3691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cs typeface="Times New Roman" panose="02020603050405020304" pitchFamily="18" charset="0"/>
              </a:rPr>
              <a:t>Профилактика</a:t>
            </a:r>
            <a:endParaRPr lang="ru-RU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3267C7E-0829-7029-33A4-B4EBBC57AD5D}"/>
              </a:ext>
            </a:extLst>
          </p:cNvPr>
          <p:cNvSpPr txBox="1"/>
          <p:nvPr/>
        </p:nvSpPr>
        <p:spPr>
          <a:xfrm>
            <a:off x="1132617" y="1626415"/>
            <a:ext cx="987374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2296"/>
            <a:r>
              <a:rPr lang="ru-RU" sz="1600" dirty="0">
                <a:cs typeface="Times New Roman" panose="02020603050405020304" pitchFamily="18" charset="0"/>
              </a:rPr>
              <a:t>Качественное проведение ветеринарно-санитарных мероприятий</a:t>
            </a:r>
          </a:p>
          <a:p>
            <a:pPr marL="82296"/>
            <a:endParaRPr lang="ru-RU" sz="1600" dirty="0">
              <a:cs typeface="Times New Roman" panose="02020603050405020304" pitchFamily="18" charset="0"/>
            </a:endParaRPr>
          </a:p>
          <a:p>
            <a:pPr marL="82296"/>
            <a:r>
              <a:rPr lang="ru-RU" sz="1600" dirty="0">
                <a:cs typeface="Times New Roman" panose="02020603050405020304" pitchFamily="18" charset="0"/>
              </a:rPr>
              <a:t>Приобретение племенного молодняка (яиц) из благополучных по инфекционным болезням хозяйств</a:t>
            </a:r>
          </a:p>
          <a:p>
            <a:pPr marL="82296"/>
            <a:endParaRPr lang="ru-RU" sz="1600" dirty="0">
              <a:cs typeface="Times New Roman" panose="02020603050405020304" pitchFamily="18" charset="0"/>
            </a:endParaRPr>
          </a:p>
          <a:p>
            <a:pPr marL="82296"/>
            <a:r>
              <a:rPr lang="ru-RU" sz="1600" dirty="0">
                <a:cs typeface="Times New Roman" panose="02020603050405020304" pitchFamily="18" charset="0"/>
              </a:rPr>
              <a:t>Соблюдение технологии, создание благоприятных для птицы условий кормления</a:t>
            </a:r>
            <a:br>
              <a:rPr lang="ru-RU" sz="1600" dirty="0">
                <a:cs typeface="Times New Roman" panose="02020603050405020304" pitchFamily="18" charset="0"/>
              </a:rPr>
            </a:br>
            <a:r>
              <a:rPr lang="ru-RU" sz="1600" dirty="0">
                <a:cs typeface="Times New Roman" panose="02020603050405020304" pitchFamily="18" charset="0"/>
              </a:rPr>
              <a:t>и содержания в соответствии с зооветеринарными нормативами и рекомендациями по выращиванию кросса</a:t>
            </a:r>
          </a:p>
          <a:p>
            <a:pPr marL="82296"/>
            <a:endParaRPr lang="ru-RU" sz="1600" dirty="0">
              <a:cs typeface="Times New Roman" panose="02020603050405020304" pitchFamily="18" charset="0"/>
            </a:endParaRPr>
          </a:p>
          <a:p>
            <a:pPr marL="82296"/>
            <a:r>
              <a:rPr lang="ru-RU" sz="1600" dirty="0">
                <a:cs typeface="Times New Roman" panose="02020603050405020304" pitchFamily="18" charset="0"/>
              </a:rPr>
              <a:t>Проведение неспецифической профилактики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профилактика стрессов различной этиологии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использование витаминных,  минеральных препаратов, пробиотиков, фитопрепаратов, иммуностимуляторов, антиоксидантов, ферментов, адсорбентов для повышения общей резистентности организма, профилактики незаразных болезней, </a:t>
            </a:r>
            <a:r>
              <a:rPr lang="ru-RU" sz="1600" dirty="0" err="1">
                <a:cs typeface="Times New Roman" panose="02020603050405020304" pitchFamily="18" charset="0"/>
              </a:rPr>
              <a:t>колибактериоза</a:t>
            </a:r>
            <a:endParaRPr lang="ru-RU" sz="1600" dirty="0">
              <a:cs typeface="Times New Roman" panose="02020603050405020304" pitchFamily="18" charset="0"/>
            </a:endParaRPr>
          </a:p>
          <a:p>
            <a:pPr marL="368046" indent="-285750">
              <a:buFont typeface="Arial" panose="020B0604020202020204" pitchFamily="34" charset="0"/>
              <a:buChar char="•"/>
            </a:pPr>
            <a:endParaRPr lang="ru-RU" sz="1600" dirty="0">
              <a:cs typeface="Times New Roman" panose="02020603050405020304" pitchFamily="18" charset="0"/>
            </a:endParaRPr>
          </a:p>
          <a:p>
            <a:pPr marL="82296"/>
            <a:r>
              <a:rPr lang="ru-RU" sz="1600" b="1" dirty="0">
                <a:cs typeface="Times New Roman" panose="02020603050405020304" pitchFamily="18" charset="0"/>
              </a:rPr>
              <a:t>Проведение специфической профилактики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ru-RU" sz="1600" b="1" dirty="0">
                <a:cs typeface="Times New Roman" panose="02020603050405020304" pitchFamily="18" charset="0"/>
              </a:rPr>
              <a:t>вакцинация 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r>
              <a:rPr lang="ru-RU" sz="1600" dirty="0">
                <a:cs typeface="Times New Roman" panose="02020603050405020304" pitchFamily="18" charset="0"/>
              </a:rPr>
              <a:t>применение сывороток, иммуноглобулинов и др.</a:t>
            </a:r>
          </a:p>
          <a:p>
            <a:pPr marL="368046" indent="-285750">
              <a:buFont typeface="Arial" panose="020B0604020202020204" pitchFamily="34" charset="0"/>
              <a:buChar char="•"/>
            </a:pPr>
            <a:endParaRPr lang="ru-RU" sz="1600" dirty="0">
              <a:cs typeface="Times New Roman" panose="02020603050405020304" pitchFamily="18" charset="0"/>
            </a:endParaRPr>
          </a:p>
          <a:p>
            <a:pPr marL="82296"/>
            <a:r>
              <a:rPr lang="ru-RU" sz="1600" dirty="0">
                <a:cs typeface="Times New Roman" panose="02020603050405020304" pitchFamily="18" charset="0"/>
              </a:rPr>
              <a:t> </a:t>
            </a:r>
            <a:r>
              <a:rPr lang="ru-RU" sz="1600" u="sng" dirty="0">
                <a:cs typeface="Times New Roman" panose="02020603050405020304" pitchFamily="18" charset="0"/>
              </a:rPr>
              <a:t>Проведение лабораторных диагностических и мониторинговых исследований различными методами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xmlns="" id="{3AF27EB2-8DAC-5324-A29B-C15D9E0E40D4}"/>
              </a:ext>
            </a:extLst>
          </p:cNvPr>
          <p:cNvGrpSpPr/>
          <p:nvPr/>
        </p:nvGrpSpPr>
        <p:grpSpPr>
          <a:xfrm>
            <a:off x="619194" y="1573751"/>
            <a:ext cx="444366" cy="440012"/>
            <a:chOff x="636670" y="1946063"/>
            <a:chExt cx="444366" cy="440012"/>
          </a:xfrm>
        </p:grpSpPr>
        <p:sp>
          <p:nvSpPr>
            <p:cNvPr id="13" name="Овал 12">
              <a:extLst>
                <a:ext uri="{FF2B5EF4-FFF2-40B4-BE49-F238E27FC236}">
                  <a16:creationId xmlns:a16="http://schemas.microsoft.com/office/drawing/2014/main" xmlns="" id="{C464C022-602C-BD2E-736C-6BFE068621A1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B40D2676-588B-2327-2702-509392074160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1.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DB0AF841-0773-6A80-53B6-8DCE88C142F8}"/>
              </a:ext>
            </a:extLst>
          </p:cNvPr>
          <p:cNvGrpSpPr/>
          <p:nvPr/>
        </p:nvGrpSpPr>
        <p:grpSpPr>
          <a:xfrm>
            <a:off x="619194" y="2082195"/>
            <a:ext cx="444366" cy="440012"/>
            <a:chOff x="636670" y="1946063"/>
            <a:chExt cx="444366" cy="440012"/>
          </a:xfrm>
        </p:grpSpPr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xmlns="" id="{048D1371-5186-1C79-8C21-D0C8C445339D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xmlns="" id="{3A5F4A38-007E-78BC-04B2-13BED00CC226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2.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xmlns="" id="{3AA30E3F-B9B1-B1CB-6840-45BE421BF8C9}"/>
              </a:ext>
            </a:extLst>
          </p:cNvPr>
          <p:cNvGrpSpPr/>
          <p:nvPr/>
        </p:nvGrpSpPr>
        <p:grpSpPr>
          <a:xfrm>
            <a:off x="619194" y="2691145"/>
            <a:ext cx="444366" cy="440012"/>
            <a:chOff x="636670" y="1946063"/>
            <a:chExt cx="444366" cy="440012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xmlns="" id="{EAF3D503-134B-8BD5-6ADD-8E8E01689F5A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EC8B53AB-4720-9C1A-F044-D385DE90F9B1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3.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xmlns="" id="{8A6C6FD1-6555-D18C-CC6B-BD520EA3D901}"/>
              </a:ext>
            </a:extLst>
          </p:cNvPr>
          <p:cNvGrpSpPr/>
          <p:nvPr/>
        </p:nvGrpSpPr>
        <p:grpSpPr>
          <a:xfrm>
            <a:off x="619194" y="3309362"/>
            <a:ext cx="444366" cy="440012"/>
            <a:chOff x="636670" y="1946063"/>
            <a:chExt cx="444366" cy="440012"/>
          </a:xfrm>
        </p:grpSpPr>
        <p:sp>
          <p:nvSpPr>
            <p:cNvPr id="28" name="Овал 27">
              <a:extLst>
                <a:ext uri="{FF2B5EF4-FFF2-40B4-BE49-F238E27FC236}">
                  <a16:creationId xmlns:a16="http://schemas.microsoft.com/office/drawing/2014/main" xmlns="" id="{569CA41F-6710-E7B9-AB95-3D41643C5B4F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43134F5B-27F3-84FA-F54C-D423B36B7800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4.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xmlns="" id="{4DE7F6BF-4C95-634E-4ED5-7124215F47E0}"/>
              </a:ext>
            </a:extLst>
          </p:cNvPr>
          <p:cNvGrpSpPr/>
          <p:nvPr/>
        </p:nvGrpSpPr>
        <p:grpSpPr>
          <a:xfrm>
            <a:off x="619194" y="4737424"/>
            <a:ext cx="444366" cy="440012"/>
            <a:chOff x="636670" y="1946063"/>
            <a:chExt cx="444366" cy="440012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xmlns="" id="{C54532CC-EF76-DDAB-282B-791B052B0F20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A3590D5-D708-E05C-AC55-C04C28C34ADF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5.</a:t>
              </a: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D1A4E7-58C8-DCBB-3755-DC73A99B9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12014" y="-475153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6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EDB8ABE2-EA82-EB5B-B8E1-98565701349F}"/>
              </a:ext>
            </a:extLst>
          </p:cNvPr>
          <p:cNvSpPr/>
          <p:nvPr/>
        </p:nvSpPr>
        <p:spPr>
          <a:xfrm>
            <a:off x="6863329" y="-1665230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14DCA4B-5D49-8ED9-7640-20ED80AB46D8}"/>
              </a:ext>
            </a:extLst>
          </p:cNvPr>
          <p:cNvSpPr/>
          <p:nvPr/>
        </p:nvSpPr>
        <p:spPr>
          <a:xfrm>
            <a:off x="260479" y="371480"/>
            <a:ext cx="8598295" cy="68821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BDF88F-98EC-A84F-3EB2-CFB338D6BC18}"/>
              </a:ext>
            </a:extLst>
          </p:cNvPr>
          <p:cNvSpPr txBox="1"/>
          <p:nvPr/>
        </p:nvSpPr>
        <p:spPr>
          <a:xfrm>
            <a:off x="599440" y="365760"/>
            <a:ext cx="7923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>
                <a:cs typeface="Times New Roman" panose="02020603050405020304" pitchFamily="18" charset="0"/>
              </a:rPr>
              <a:t>Объем специфической профилактики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86116-6D95-6D0B-E2CF-86D34F2F86B1}"/>
              </a:ext>
            </a:extLst>
          </p:cNvPr>
          <p:cNvSpPr txBox="1"/>
          <p:nvPr/>
        </p:nvSpPr>
        <p:spPr>
          <a:xfrm>
            <a:off x="664828" y="1460560"/>
            <a:ext cx="4184009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b="1" dirty="0"/>
              <a:t>Родительское стадо в бройлерном хозяйстве: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/>
              <a:t>Б.Марека</a:t>
            </a:r>
            <a:r>
              <a:rPr lang="ru-RU" altLang="ru-RU" sz="1600" dirty="0"/>
              <a:t> –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Инфекционный бронхит кур – 4-5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ИБК (вариантный штамм) – 2-3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/>
              <a:t>Ньюкаслская</a:t>
            </a:r>
            <a:r>
              <a:rPr lang="ru-RU" altLang="ru-RU" sz="1600" dirty="0"/>
              <a:t> болезнь – 4-5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Болезнь </a:t>
            </a:r>
            <a:r>
              <a:rPr lang="ru-RU" altLang="ru-RU" sz="1600" dirty="0" err="1"/>
              <a:t>Гамборо</a:t>
            </a:r>
            <a:r>
              <a:rPr lang="ru-RU" altLang="ru-RU" sz="1600" dirty="0"/>
              <a:t> – 3-4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Реовирусная инфекция – 3-4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Инфекционная анемия цыплят –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Инфекционный энцефаломиелит –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/>
              <a:t>Метапневмовирусная</a:t>
            </a:r>
            <a:r>
              <a:rPr lang="ru-RU" altLang="ru-RU" sz="1600" dirty="0"/>
              <a:t> инфекция – 3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Синдром снижения яйценоскости –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Инфекционный ларинготрахеит – 1-2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Микоплазмоз – 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Сальмонеллез – 2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Кокцидиоз – 1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ru-RU" altLang="ru-RU" sz="1600" dirty="0"/>
          </a:p>
          <a:p>
            <a:pPr>
              <a:defRPr/>
            </a:pPr>
            <a:r>
              <a:rPr lang="ru-RU" altLang="ru-RU" sz="1600" b="1" dirty="0"/>
              <a:t>Итого: 27–35 вакцинации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A3694B-B6E1-D109-7A02-902AE23B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9312" y="1021217"/>
            <a:ext cx="1461376" cy="1461376"/>
          </a:xfrm>
          <a:prstGeom prst="rect">
            <a:avLst/>
          </a:prstGeom>
        </p:spPr>
      </p:pic>
      <p:pic>
        <p:nvPicPr>
          <p:cNvPr id="4" name="Picture 4" descr="Вакцины для птицеводства: какие существуют и вакцинирут ли породу ломан">
            <a:extLst>
              <a:ext uri="{FF2B5EF4-FFF2-40B4-BE49-F238E27FC236}">
                <a16:creationId xmlns:a16="http://schemas.microsoft.com/office/drawing/2014/main" xmlns="" id="{35E040AC-1E0A-160E-F7C3-E1502DAB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0063" y="1847306"/>
            <a:ext cx="5362663" cy="35450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417CB4-3414-52A3-3297-1B6E2861F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1415" y="5984875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4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EDB8ABE2-EA82-EB5B-B8E1-98565701349F}"/>
              </a:ext>
            </a:extLst>
          </p:cNvPr>
          <p:cNvSpPr/>
          <p:nvPr/>
        </p:nvSpPr>
        <p:spPr>
          <a:xfrm>
            <a:off x="6863329" y="-1665230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14DCA4B-5D49-8ED9-7640-20ED80AB46D8}"/>
              </a:ext>
            </a:extLst>
          </p:cNvPr>
          <p:cNvSpPr/>
          <p:nvPr/>
        </p:nvSpPr>
        <p:spPr>
          <a:xfrm>
            <a:off x="260479" y="371480"/>
            <a:ext cx="9601368" cy="68821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BDF88F-98EC-A84F-3EB2-CFB338D6BC18}"/>
              </a:ext>
            </a:extLst>
          </p:cNvPr>
          <p:cNvSpPr txBox="1"/>
          <p:nvPr/>
        </p:nvSpPr>
        <p:spPr>
          <a:xfrm>
            <a:off x="599440" y="365760"/>
            <a:ext cx="9891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3600" b="1" dirty="0">
                <a:cs typeface="Times New Roman" panose="02020603050405020304" pitchFamily="18" charset="0"/>
              </a:rPr>
              <a:t>Специфическая профилактика у бройлеров</a:t>
            </a:r>
            <a:endParaRPr 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86116-6D95-6D0B-E2CF-86D34F2F86B1}"/>
              </a:ext>
            </a:extLst>
          </p:cNvPr>
          <p:cNvSpPr txBox="1"/>
          <p:nvPr/>
        </p:nvSpPr>
        <p:spPr>
          <a:xfrm>
            <a:off x="663249" y="2072758"/>
            <a:ext cx="4184009" cy="2803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b="1" dirty="0"/>
              <a:t>Бройлеры: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Болезнь Марека – 1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Инфекционный бронхит кур – 1-2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ИБК (вариантный штамм) – 0-1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/>
              <a:t>Ньюкаслская</a:t>
            </a:r>
            <a:r>
              <a:rPr lang="ru-RU" altLang="ru-RU" sz="1600" dirty="0"/>
              <a:t> болезнь – 1-3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Болезнь </a:t>
            </a:r>
            <a:r>
              <a:rPr lang="ru-RU" altLang="ru-RU" sz="1600" dirty="0" err="1"/>
              <a:t>Гамборо</a:t>
            </a:r>
            <a:r>
              <a:rPr lang="ru-RU" altLang="ru-RU" sz="1600" dirty="0"/>
              <a:t> – 1-2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/>
              <a:t>Метапневмовирусная</a:t>
            </a:r>
            <a:r>
              <a:rPr lang="ru-RU" altLang="ru-RU" sz="1600" dirty="0"/>
              <a:t> инфекция – 0-1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/>
              <a:t>Реовирусная инфекция – 0-1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altLang="ru-RU" sz="1600" dirty="0" err="1"/>
              <a:t>Гидроперикардит</a:t>
            </a:r>
            <a:r>
              <a:rPr lang="ru-RU" altLang="ru-RU" sz="1600" dirty="0"/>
              <a:t> – 0-1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ru-RU" altLang="ru-RU" sz="1600" dirty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1600" b="1" dirty="0"/>
              <a:t>Итого: 4-12 вакцинаций</a:t>
            </a:r>
          </a:p>
          <a:p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4A3694B-B6E1-D109-7A02-902AE23B5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85544" y="1581705"/>
            <a:ext cx="1461376" cy="1461376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E040AC-1E0A-160E-F7C3-E1502DAB5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" r="369"/>
          <a:stretch/>
        </p:blipFill>
        <p:spPr bwMode="auto">
          <a:xfrm>
            <a:off x="5750063" y="1847306"/>
            <a:ext cx="5362663" cy="354509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9417CB4-3414-52A3-3297-1B6E2861F0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31415" y="5984875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1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A3FDD5E-3B4E-6C61-AED9-836683B611E4}"/>
              </a:ext>
            </a:extLst>
          </p:cNvPr>
          <p:cNvSpPr/>
          <p:nvPr/>
        </p:nvSpPr>
        <p:spPr>
          <a:xfrm>
            <a:off x="446214" y="-1935491"/>
            <a:ext cx="11083671" cy="110836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374351B-4B3D-70F3-002B-60D92022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7" y="169859"/>
            <a:ext cx="8102584" cy="6518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F8BBAB-6A07-6B7A-8BD3-75EFAF33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6170" y="4961195"/>
            <a:ext cx="1461376" cy="1461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16703FC-5791-C54F-5A0B-E7DC07C62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476" y="1683366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7394D24-AE4D-AE77-A7B9-CB66E12C6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8788" y="730688"/>
            <a:ext cx="276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9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xmlns="" id="{7A3FDD5E-3B4E-6C61-AED9-836683B611E4}"/>
              </a:ext>
            </a:extLst>
          </p:cNvPr>
          <p:cNvSpPr/>
          <p:nvPr/>
        </p:nvSpPr>
        <p:spPr>
          <a:xfrm>
            <a:off x="446214" y="-1935491"/>
            <a:ext cx="11083671" cy="110836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B374351B-4B3D-70F3-002B-60D920229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757" y="320406"/>
            <a:ext cx="8102584" cy="6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4AF8BBAB-6A07-6B7A-8BD3-75EFAF3367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06170" y="4961195"/>
            <a:ext cx="1461376" cy="146137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816703FC-5791-C54F-5A0B-E7DC07C622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476" y="1683366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7394D24-AE4D-AE77-A7B9-CB66E12C6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208788" y="730688"/>
            <a:ext cx="276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ладислав\Desktop\Презентации\ilovepdf_pages-to-jpg\Для-записи-ВП-1-8-9_page-0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126"/>
            <a:ext cx="9144000" cy="6835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241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482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ладислав\Desktop\Презентации\ilovepdf_pages-to-jpg\Для-записи-ВП-1-8-9_page-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5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04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090E8-6C87-2668-3E0C-9A9F228E10B5}"/>
              </a:ext>
            </a:extLst>
          </p:cNvPr>
          <p:cNvSpPr/>
          <p:nvPr/>
        </p:nvSpPr>
        <p:spPr>
          <a:xfrm>
            <a:off x="1740022" y="-1122341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6A52B6-77AF-80C2-E36B-0622A2CA8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28" y="5728672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4021A1-4B8E-2DDE-7FFD-6E3A2B0F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49" y="5455595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0DAAFE-75AA-F903-FEFB-FF8B33FEF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28" y="451982"/>
            <a:ext cx="276225" cy="2762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97" y="1634782"/>
            <a:ext cx="7198365" cy="4025752"/>
          </a:xfrm>
          <a:prstGeom prst="rect">
            <a:avLst/>
          </a:prstGeom>
        </p:spPr>
      </p:pic>
      <p:sp>
        <p:nvSpPr>
          <p:cNvPr id="9" name="Прямоугольник: скругленные углы 12">
            <a:extLst>
              <a:ext uri="{FF2B5EF4-FFF2-40B4-BE49-F238E27FC236}">
                <a16:creationId xmlns:a16="http://schemas.microsoft.com/office/drawing/2014/main" xmlns="" id="{C14DCA4B-5D49-8ED9-7640-20ED80AB46D8}"/>
              </a:ext>
            </a:extLst>
          </p:cNvPr>
          <p:cNvSpPr/>
          <p:nvPr/>
        </p:nvSpPr>
        <p:spPr>
          <a:xfrm>
            <a:off x="1146203" y="474051"/>
            <a:ext cx="10291312" cy="68821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BDF88F-98EC-A84F-3EB2-CFB338D6BC18}"/>
              </a:ext>
            </a:extLst>
          </p:cNvPr>
          <p:cNvSpPr txBox="1"/>
          <p:nvPr/>
        </p:nvSpPr>
        <p:spPr>
          <a:xfrm>
            <a:off x="1410232" y="512128"/>
            <a:ext cx="9763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3600" b="1" dirty="0" err="1" smtClean="0"/>
              <a:t>Эмульгированные</a:t>
            </a:r>
            <a:r>
              <a:rPr lang="ru-RU" altLang="ru-RU" sz="3600" b="1" dirty="0" smtClean="0"/>
              <a:t> инактивированные вакцины</a:t>
            </a:r>
            <a:endParaRPr lang="ru-RU" alt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15467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xmlns="" id="{AB5223DA-A4D5-CBD2-B54E-7C911511DEAC}"/>
              </a:ext>
            </a:extLst>
          </p:cNvPr>
          <p:cNvSpPr/>
          <p:nvPr/>
        </p:nvSpPr>
        <p:spPr>
          <a:xfrm>
            <a:off x="358361" y="255535"/>
            <a:ext cx="10688925" cy="929272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F64112C-FE76-3169-CBDB-629309C77113}"/>
              </a:ext>
            </a:extLst>
          </p:cNvPr>
          <p:cNvSpPr txBox="1"/>
          <p:nvPr/>
        </p:nvSpPr>
        <p:spPr>
          <a:xfrm>
            <a:off x="538480" y="329191"/>
            <a:ext cx="105715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4000" b="1" dirty="0">
                <a:cs typeface="Times New Roman" panose="02020603050405020304" pitchFamily="18" charset="0"/>
              </a:rPr>
              <a:t>Возбудители инфекционных болезней птиц</a:t>
            </a:r>
            <a:endParaRPr lang="ru-RU" sz="4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B85F89E-30A7-7223-4A4D-DC1B9C792DB7}"/>
              </a:ext>
            </a:extLst>
          </p:cNvPr>
          <p:cNvSpPr txBox="1"/>
          <p:nvPr/>
        </p:nvSpPr>
        <p:spPr>
          <a:xfrm>
            <a:off x="757105" y="1753722"/>
            <a:ext cx="4259511" cy="37407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altLang="ru-RU" sz="1600" b="1" dirty="0">
                <a:cs typeface="Times New Roman" panose="02020603050405020304" pitchFamily="18" charset="0"/>
              </a:rPr>
              <a:t>ВИРОЗЫ</a:t>
            </a:r>
            <a:endParaRPr lang="en-US" altLang="ru-RU" sz="1600" b="1" dirty="0"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Аденовирусная инфекция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u="sng" dirty="0">
                <a:latin typeface="+mj-lt"/>
                <a:cs typeface="Times New Roman" panose="02020603050405020304" pitchFamily="18" charset="0"/>
              </a:rPr>
              <a:t>Болезни Марека (1)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Грипп                                                            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u="sng" dirty="0">
                <a:latin typeface="+mj-lt"/>
                <a:cs typeface="Times New Roman" panose="02020603050405020304" pitchFamily="18" charset="0"/>
              </a:rPr>
              <a:t>Инфекционная анемия цыплят (2)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Инфекционная </a:t>
            </a:r>
            <a:r>
              <a:rPr lang="ru-RU" altLang="ru-RU" sz="1400" i="1" u="sng" dirty="0" err="1">
                <a:latin typeface="+mj-lt"/>
                <a:cs typeface="Times New Roman" panose="02020603050405020304" pitchFamily="18" charset="0"/>
              </a:rPr>
              <a:t>бурсальная</a:t>
            </a: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 болезнь (3)   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Инфекционный бронхит кур (4)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Инфекционный ларинготрахеит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Инфекционный 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ринотрахеит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               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Инфекционный энцефаломиелит (5)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Лимфоидный лейкоз                         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Миелобластоз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Миелоцистоматоз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i="1" u="sng" dirty="0" err="1">
                <a:latin typeface="+mj-lt"/>
                <a:cs typeface="Times New Roman" panose="02020603050405020304" pitchFamily="18" charset="0"/>
              </a:rPr>
              <a:t>Ньюкаслская</a:t>
            </a: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 болезнь</a:t>
            </a:r>
            <a:r>
              <a:rPr lang="en-US" altLang="ru-RU" sz="1400" i="1" u="sng" dirty="0">
                <a:latin typeface="+mj-lt"/>
                <a:cs typeface="Times New Roman" panose="02020603050405020304" pitchFamily="18" charset="0"/>
              </a:rPr>
              <a:t> (6)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Оспа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i="1" u="sng" dirty="0" err="1">
                <a:latin typeface="+mj-lt"/>
                <a:cs typeface="Times New Roman" panose="02020603050405020304" pitchFamily="18" charset="0"/>
              </a:rPr>
              <a:t>Парамиксовирусная</a:t>
            </a: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 инфекция 2 серотипа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Парамиксовирусная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инфекция 3 серотипа        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Реовирусный </a:t>
            </a:r>
            <a:r>
              <a:rPr lang="ru-RU" altLang="ru-RU" sz="1400" i="1" u="sng" dirty="0" err="1">
                <a:latin typeface="+mj-lt"/>
                <a:cs typeface="Times New Roman" panose="02020603050405020304" pitchFamily="18" charset="0"/>
              </a:rPr>
              <a:t>теносиновит</a:t>
            </a:r>
            <a:endParaRPr lang="ru-RU" altLang="ru-RU" sz="1400" i="1" u="sng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Ротавирусная инфекция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Синдром снижения яйценоскости (7)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Эритробластоз </a:t>
            </a:r>
            <a:r>
              <a:rPr lang="ru-RU" altLang="ru-RU" sz="1400" dirty="0">
                <a:latin typeface="+mj-lt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3F3736E-2E1A-8418-E55B-72FAEC639E93}"/>
              </a:ext>
            </a:extLst>
          </p:cNvPr>
          <p:cNvSpPr txBox="1"/>
          <p:nvPr/>
        </p:nvSpPr>
        <p:spPr>
          <a:xfrm>
            <a:off x="5087576" y="1754145"/>
            <a:ext cx="2672242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altLang="ru-RU" sz="1600" b="1" dirty="0">
                <a:cs typeface="Times New Roman" panose="02020603050405020304" pitchFamily="18" charset="0"/>
              </a:rPr>
              <a:t>БАКТЕРИОЗЫ</a:t>
            </a:r>
            <a:endParaRPr lang="en-US" altLang="ru-RU" sz="16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Ботулизм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Гангренозный дерматит</a:t>
            </a:r>
            <a:endParaRPr lang="en-US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Гемофиллез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Кампилобактериоз</a:t>
            </a:r>
            <a:endParaRPr lang="ru-RU" altLang="ru-RU" sz="1400" i="1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i="1" u="sng" dirty="0" err="1">
                <a:latin typeface="+mj-lt"/>
                <a:cs typeface="Times New Roman" panose="02020603050405020304" pitchFamily="18" charset="0"/>
              </a:rPr>
              <a:t>Колибактериоз</a:t>
            </a: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  </a:t>
            </a:r>
            <a:r>
              <a:rPr lang="ru-RU" altLang="ru-RU" sz="1400" i="1" dirty="0">
                <a:latin typeface="+mj-lt"/>
                <a:cs typeface="Times New Roman" panose="02020603050405020304" pitchFamily="18" charset="0"/>
              </a:rPr>
              <a:t>                                            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Некротический энтерит                                  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Пастереллез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Псевдотуберкулез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Пуллороз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Сальмонеллез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Спирохетоз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Стафилококкоз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Стрептококкоз</a:t>
            </a:r>
            <a:endParaRPr lang="ru-RU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Туберкулез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Эризинелез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</a:t>
            </a:r>
            <a:endParaRPr lang="en-US" altLang="ru-RU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FF41F2-DC43-A157-40F3-B9CDD0141F23}"/>
              </a:ext>
            </a:extLst>
          </p:cNvPr>
          <p:cNvSpPr txBox="1"/>
          <p:nvPr/>
        </p:nvSpPr>
        <p:spPr>
          <a:xfrm>
            <a:off x="8123338" y="1753722"/>
            <a:ext cx="259779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altLang="ru-RU" sz="1600" b="1" dirty="0">
                <a:cs typeface="Times New Roman" panose="02020603050405020304" pitchFamily="18" charset="0"/>
              </a:rPr>
              <a:t>МИКОПЛАЗМОЗЫ</a:t>
            </a:r>
            <a:endParaRPr lang="en-US" altLang="ru-RU" sz="1600" b="1" dirty="0"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Микоплазма-</a:t>
            </a:r>
            <a:r>
              <a:rPr lang="ru-RU" altLang="ru-RU" sz="1400" dirty="0" err="1">
                <a:latin typeface="+mj-lt"/>
                <a:cs typeface="Times New Roman" panose="02020603050405020304" pitchFamily="18" charset="0"/>
              </a:rPr>
              <a:t>синовиа</a:t>
            </a: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 инфекция</a:t>
            </a:r>
            <a:endParaRPr lang="en-US" altLang="ru-RU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i="1" u="sng" dirty="0">
                <a:latin typeface="+mj-lt"/>
                <a:cs typeface="Times New Roman" panose="02020603050405020304" pitchFamily="18" charset="0"/>
              </a:rPr>
              <a:t>Респираторный микоплазмоз птиц (8)</a:t>
            </a:r>
          </a:p>
          <a:p>
            <a:pPr>
              <a:buFontTx/>
              <a:buNone/>
            </a:pPr>
            <a:endParaRPr lang="ru-RU" altLang="ru-RU" sz="1600" b="1" dirty="0">
              <a:cs typeface="Times New Roman" panose="02020603050405020304" pitchFamily="18" charset="0"/>
            </a:endParaRPr>
          </a:p>
          <a:p>
            <a:pPr>
              <a:buFontTx/>
              <a:buNone/>
            </a:pPr>
            <a:r>
              <a:rPr lang="ru-RU" altLang="ru-RU" sz="1600" b="1" dirty="0">
                <a:cs typeface="Times New Roman" panose="02020603050405020304" pitchFamily="18" charset="0"/>
              </a:rPr>
              <a:t>МИКОЗЫ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Аспергиллез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j-lt"/>
                <a:cs typeface="Times New Roman" panose="02020603050405020304" pitchFamily="18" charset="0"/>
              </a:rPr>
              <a:t>Кандидоз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660CC04-6C2B-F877-E8E8-E5D49A7F2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9753" y="5798121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20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090E8-6C87-2668-3E0C-9A9F228E10B5}"/>
              </a:ext>
            </a:extLst>
          </p:cNvPr>
          <p:cNvSpPr/>
          <p:nvPr/>
        </p:nvSpPr>
        <p:spPr>
          <a:xfrm>
            <a:off x="1740022" y="-1122341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6A52B6-77AF-80C2-E36B-0622A2CA8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28" y="5728672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4021A1-4B8E-2DDE-7FFD-6E3A2B0F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49" y="5455595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0DAAFE-75AA-F903-FEFB-FF8B33FEF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28" y="451982"/>
            <a:ext cx="276225" cy="276225"/>
          </a:xfrm>
          <a:prstGeom prst="rect">
            <a:avLst/>
          </a:prstGeom>
        </p:spPr>
      </p:pic>
      <p:sp>
        <p:nvSpPr>
          <p:cNvPr id="9" name="Прямоугольник: скругленные углы 12">
            <a:extLst>
              <a:ext uri="{FF2B5EF4-FFF2-40B4-BE49-F238E27FC236}">
                <a16:creationId xmlns:a16="http://schemas.microsoft.com/office/drawing/2014/main" xmlns="" id="{C14DCA4B-5D49-8ED9-7640-20ED80AB46D8}"/>
              </a:ext>
            </a:extLst>
          </p:cNvPr>
          <p:cNvSpPr/>
          <p:nvPr/>
        </p:nvSpPr>
        <p:spPr>
          <a:xfrm>
            <a:off x="1146203" y="474051"/>
            <a:ext cx="10291312" cy="68821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3BDF88F-98EC-A84F-3EB2-CFB338D6BC18}"/>
              </a:ext>
            </a:extLst>
          </p:cNvPr>
          <p:cNvSpPr txBox="1"/>
          <p:nvPr/>
        </p:nvSpPr>
        <p:spPr>
          <a:xfrm>
            <a:off x="1410232" y="512128"/>
            <a:ext cx="9763254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altLang="ru-RU" sz="3600" b="1" dirty="0" smtClean="0"/>
              <a:t>Сорбированные инактивированные вакцины</a:t>
            </a:r>
            <a:endParaRPr lang="ru-RU" altLang="ru-RU" sz="3600" b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002" y="2179858"/>
            <a:ext cx="4520038" cy="2531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935" y="1972164"/>
            <a:ext cx="2946611" cy="2946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5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2321DE3-B30F-5F40-271A-02DC87D1CD11}"/>
              </a:ext>
            </a:extLst>
          </p:cNvPr>
          <p:cNvSpPr/>
          <p:nvPr/>
        </p:nvSpPr>
        <p:spPr>
          <a:xfrm>
            <a:off x="446214" y="-1935491"/>
            <a:ext cx="11083671" cy="110836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AD89B162-F93D-2B70-9966-A15AF902F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928" y="395433"/>
            <a:ext cx="8588242" cy="6421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89332F-897F-4007-E3D5-70764C37E0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47228" y="402693"/>
            <a:ext cx="276225" cy="27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2321DE3-B30F-5F40-271A-02DC87D1CD11}"/>
              </a:ext>
            </a:extLst>
          </p:cNvPr>
          <p:cNvSpPr/>
          <p:nvPr/>
        </p:nvSpPr>
        <p:spPr>
          <a:xfrm>
            <a:off x="446214" y="-1935491"/>
            <a:ext cx="11083671" cy="110836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89332F-897F-4007-E3D5-70764C37E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228" y="402693"/>
            <a:ext cx="276225" cy="276225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974687E-7662-1C74-A988-3502D6B6A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556" y="540805"/>
            <a:ext cx="8433616" cy="601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134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52321DE3-B30F-5F40-271A-02DC87D1CD11}"/>
              </a:ext>
            </a:extLst>
          </p:cNvPr>
          <p:cNvSpPr/>
          <p:nvPr/>
        </p:nvSpPr>
        <p:spPr>
          <a:xfrm>
            <a:off x="446214" y="-1935491"/>
            <a:ext cx="11083671" cy="1108367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89332F-897F-4007-E3D5-70764C37E0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47228" y="402693"/>
            <a:ext cx="276225" cy="276225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89A0CC71-98BD-6E49-125F-3C558B3A4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4" r="-10887" b="8551"/>
          <a:stretch/>
        </p:blipFill>
        <p:spPr bwMode="auto">
          <a:xfrm>
            <a:off x="3611990" y="405444"/>
            <a:ext cx="7310528" cy="5582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5BC35606-CF49-6947-C97F-B95CB8BE37B4}"/>
              </a:ext>
            </a:extLst>
          </p:cNvPr>
          <p:cNvGrpSpPr/>
          <p:nvPr/>
        </p:nvGrpSpPr>
        <p:grpSpPr>
          <a:xfrm>
            <a:off x="975749" y="2850344"/>
            <a:ext cx="3661032" cy="965855"/>
            <a:chOff x="975749" y="2850344"/>
            <a:chExt cx="3661032" cy="96585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798DDEE-F269-BC36-5513-1C8C587D51A2}"/>
                </a:ext>
              </a:extLst>
            </p:cNvPr>
            <p:cNvSpPr txBox="1"/>
            <p:nvPr/>
          </p:nvSpPr>
          <p:spPr>
            <a:xfrm>
              <a:off x="1372464" y="2892869"/>
              <a:ext cx="326431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800" b="1" noProof="0" dirty="0">
                  <a:solidFill>
                    <a:prstClr val="black"/>
                  </a:solidFill>
                </a:rPr>
                <a:t>Принцип создания вакцин</a:t>
              </a:r>
              <a:br>
                <a:rPr lang="ru-RU" sz="1800" b="1" noProof="0" dirty="0">
                  <a:solidFill>
                    <a:prstClr val="black"/>
                  </a:solidFill>
                </a:rPr>
              </a:br>
              <a:r>
                <a:rPr lang="ru-RU" sz="1800" b="1" noProof="0" dirty="0">
                  <a:solidFill>
                    <a:prstClr val="black"/>
                  </a:solidFill>
                </a:rPr>
                <a:t>на основе вирусных векторов (авторский рисунок)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xmlns="" id="{2F3A1C3A-F7DD-B9C8-39FD-AFE06AA49BFD}"/>
                </a:ext>
              </a:extLst>
            </p:cNvPr>
            <p:cNvSpPr/>
            <p:nvPr/>
          </p:nvSpPr>
          <p:spPr>
            <a:xfrm rot="10800000">
              <a:off x="975749" y="2850344"/>
              <a:ext cx="150853" cy="965855"/>
            </a:xfrm>
            <a:prstGeom prst="roundRect">
              <a:avLst>
                <a:gd name="adj" fmla="val 50000"/>
              </a:avLst>
            </a:prstGeom>
            <a:solidFill>
              <a:srgbClr val="F291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41090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14DCA4B-5D49-8ED9-7640-20ED80AB46D8}"/>
              </a:ext>
            </a:extLst>
          </p:cNvPr>
          <p:cNvSpPr/>
          <p:nvPr/>
        </p:nvSpPr>
        <p:spPr>
          <a:xfrm>
            <a:off x="260479" y="371480"/>
            <a:ext cx="8082137" cy="68821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BDF88F-98EC-A84F-3EB2-CFB338D6BC18}"/>
              </a:ext>
            </a:extLst>
          </p:cNvPr>
          <p:cNvSpPr txBox="1"/>
          <p:nvPr/>
        </p:nvSpPr>
        <p:spPr>
          <a:xfrm>
            <a:off x="589166" y="449827"/>
            <a:ext cx="7897288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3600" b="1" dirty="0"/>
              <a:t>Векторные вакцины в птицеводстве</a:t>
            </a:r>
            <a:endParaRPr lang="ru-RU" alt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86116-6D95-6D0B-E2CF-86D34F2F86B1}"/>
              </a:ext>
            </a:extLst>
          </p:cNvPr>
          <p:cNvSpPr txBox="1"/>
          <p:nvPr/>
        </p:nvSpPr>
        <p:spPr>
          <a:xfrm>
            <a:off x="1068031" y="1376081"/>
            <a:ext cx="9333005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288" indent="0">
              <a:buNone/>
              <a:defRPr/>
            </a:pPr>
            <a:r>
              <a:rPr lang="ru-RU" sz="1500" b="1" dirty="0"/>
              <a:t>БОЛЕЗНЬ НЬЮКАСЛА &amp; БОЛЕЗНЬ МАРЕКА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ND 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ND RISPENS </a:t>
            </a:r>
            <a:r>
              <a:rPr lang="ru-RU" sz="1500" dirty="0"/>
              <a:t>           ИННОВАКС </a:t>
            </a:r>
            <a:r>
              <a:rPr lang="en-US" sz="1500" dirty="0"/>
              <a:t>ND</a:t>
            </a:r>
            <a:endParaRPr lang="ru-RU" sz="1500" dirty="0"/>
          </a:p>
          <a:p>
            <a:pPr marL="82288" indent="0">
              <a:buNone/>
              <a:defRPr/>
            </a:pPr>
            <a:endParaRPr lang="ru-RU" sz="1500" dirty="0"/>
          </a:p>
          <a:p>
            <a:pPr marL="82288" indent="0">
              <a:buNone/>
              <a:defRPr/>
            </a:pPr>
            <a:r>
              <a:rPr lang="ru-RU" sz="1500" b="1" dirty="0"/>
              <a:t>ИНФЕКЦИОННАЯ БУРСАЛЬНАЯ БОЛЕЗНЬ (БОЛЕЗНЬ ГАМБОРО) </a:t>
            </a:r>
          </a:p>
          <a:p>
            <a:pPr marL="82288" indent="0">
              <a:buNone/>
              <a:defRPr/>
            </a:pPr>
            <a:r>
              <a:rPr lang="ru-RU" sz="1500" b="1" dirty="0"/>
              <a:t>&amp; БОЛЕЗНЬ МАРЕКА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IBD 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IBD RISPENS </a:t>
            </a:r>
            <a:r>
              <a:rPr lang="ru-RU" sz="1500" dirty="0"/>
              <a:t>          ВАКСИТЕК </a:t>
            </a:r>
            <a:r>
              <a:rPr lang="en-US" sz="1500" dirty="0"/>
              <a:t>HVT+IBD</a:t>
            </a:r>
            <a:endParaRPr lang="ru-RU" sz="1500" dirty="0"/>
          </a:p>
          <a:p>
            <a:pPr marL="82288" indent="0">
              <a:buNone/>
              <a:defRPr/>
            </a:pPr>
            <a:endParaRPr lang="ru-RU" sz="1500" dirty="0"/>
          </a:p>
          <a:p>
            <a:pPr marL="82288" indent="0">
              <a:buNone/>
              <a:defRPr/>
            </a:pPr>
            <a:r>
              <a:rPr lang="ru-RU" sz="1500" b="1" dirty="0"/>
              <a:t>ГРИПП ПТИЦ &amp; БОЛЕЗНЬ МАРЕКА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AI </a:t>
            </a:r>
            <a:endParaRPr lang="ru-RU" sz="1500" dirty="0"/>
          </a:p>
          <a:p>
            <a:pPr marL="82288" indent="0">
              <a:buNone/>
              <a:defRPr/>
            </a:pPr>
            <a:endParaRPr lang="ru-RU" sz="1500" dirty="0"/>
          </a:p>
          <a:p>
            <a:pPr marL="82288" indent="0">
              <a:buNone/>
              <a:defRPr/>
            </a:pPr>
            <a:r>
              <a:rPr lang="ru-RU" sz="1500" b="1" dirty="0"/>
              <a:t>ИНФЕКЦИОННЫЙ ЛАРИНГОТРАХЕИТ &amp; ОСПА ПТИЦ &amp; ИНФЕКЦИОННЫЙ ЭНЦЕФАЛОМИЕЛИТ </a:t>
            </a:r>
          </a:p>
          <a:p>
            <a:pPr marL="82288" indent="0">
              <a:buNone/>
              <a:defRPr/>
            </a:pPr>
            <a:r>
              <a:rPr lang="ru-RU" sz="1500" b="1" dirty="0"/>
              <a:t>&amp; БОЛЕЗНЬ МАРЕКА: 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LT 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FP LT </a:t>
            </a:r>
            <a:endParaRPr lang="ru-RU" sz="15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500" dirty="0"/>
              <a:t>ВЕКТОРМУН </a:t>
            </a:r>
            <a:r>
              <a:rPr lang="en-US" sz="1500" dirty="0"/>
              <a:t>FP LT + AE  </a:t>
            </a:r>
            <a:endParaRPr lang="ru-RU" sz="1500" dirty="0"/>
          </a:p>
          <a:p>
            <a:pPr marL="82288" indent="0">
              <a:buNone/>
              <a:defRPr/>
            </a:pPr>
            <a:endParaRPr lang="ru-RU" sz="1500" dirty="0"/>
          </a:p>
          <a:p>
            <a:pPr marL="82288" indent="0">
              <a:buNone/>
              <a:defRPr/>
            </a:pPr>
            <a:r>
              <a:rPr lang="en-US" sz="1500" b="1" dirty="0"/>
              <a:t>MICOPLASMA GALLISEPTICUM &amp; </a:t>
            </a:r>
            <a:r>
              <a:rPr lang="ru-RU" sz="1500" b="1" dirty="0"/>
              <a:t>ОСПА ПТИЦ &amp; ИНФЕКЦИОННЫЙ ЭНЦЕФАЛОМИЕЛИТ: ВЕКТОРМУН </a:t>
            </a:r>
            <a:r>
              <a:rPr lang="en-US" sz="1500" b="1" dirty="0"/>
              <a:t>FP MG </a:t>
            </a:r>
            <a:endParaRPr lang="ru-RU" sz="1500" b="1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500" dirty="0"/>
              <a:t> </a:t>
            </a:r>
            <a:r>
              <a:rPr lang="ru-RU" sz="1500" dirty="0"/>
              <a:t>ВЕКТОРМУН </a:t>
            </a:r>
            <a:r>
              <a:rPr lang="en-US" sz="1500" dirty="0"/>
              <a:t>FP MG + AE </a:t>
            </a:r>
            <a:endParaRPr lang="ru-RU" sz="1500" dirty="0"/>
          </a:p>
          <a:p>
            <a:pPr marL="82288" indent="0">
              <a:buNone/>
              <a:defRPr/>
            </a:pPr>
            <a:endParaRPr lang="ru-RU" sz="1500" b="1" dirty="0"/>
          </a:p>
          <a:p>
            <a:pPr marL="82288" indent="0">
              <a:buNone/>
              <a:defRPr/>
            </a:pPr>
            <a:r>
              <a:rPr lang="ru-RU" sz="1500" b="1" dirty="0"/>
              <a:t>БОЛЕЗНЬ НЬЮКАСЛА &amp; ОСПА ПТИЦ: ВЕКТОРМУН </a:t>
            </a:r>
            <a:r>
              <a:rPr lang="en-US" sz="1500" b="1" dirty="0"/>
              <a:t>FPN</a:t>
            </a:r>
            <a:endParaRPr lang="ru-RU" sz="1500" b="1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DEE92C8E-A7C2-1BDA-6432-DECEFF19C216}"/>
              </a:ext>
            </a:extLst>
          </p:cNvPr>
          <p:cNvGrpSpPr/>
          <p:nvPr/>
        </p:nvGrpSpPr>
        <p:grpSpPr>
          <a:xfrm>
            <a:off x="551565" y="1398113"/>
            <a:ext cx="444366" cy="440012"/>
            <a:chOff x="636670" y="1946063"/>
            <a:chExt cx="444366" cy="440012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xmlns="" id="{43CA8DBC-085E-5DFE-1AA4-ADD1B6797CD3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A8538715-3A94-6184-749B-4929AF6F3D04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1.</a:t>
              </a: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xmlns="" id="{68FECF51-EB95-8724-53A1-3C1D6104833E}"/>
              </a:ext>
            </a:extLst>
          </p:cNvPr>
          <p:cNvGrpSpPr/>
          <p:nvPr/>
        </p:nvGrpSpPr>
        <p:grpSpPr>
          <a:xfrm>
            <a:off x="551565" y="2272087"/>
            <a:ext cx="444366" cy="440012"/>
            <a:chOff x="636670" y="1946063"/>
            <a:chExt cx="444366" cy="440012"/>
          </a:xfrm>
        </p:grpSpPr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xmlns="" id="{317FC316-AFEB-37CB-D2C9-5EDB39B0D976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79639AD-AB5F-16C4-29EE-8AE4B5D6BC8C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2.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5F364512-469F-0128-7291-F668B7356A44}"/>
              </a:ext>
            </a:extLst>
          </p:cNvPr>
          <p:cNvGrpSpPr/>
          <p:nvPr/>
        </p:nvGrpSpPr>
        <p:grpSpPr>
          <a:xfrm>
            <a:off x="542857" y="3390370"/>
            <a:ext cx="444366" cy="440012"/>
            <a:chOff x="636670" y="1946063"/>
            <a:chExt cx="444366" cy="440012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xmlns="" id="{E7142DE3-088E-40F1-EDE8-BAAC4CA2E609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39A1CAF-2EF1-A78A-FAC8-D3462C15FD9D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3.</a:t>
              </a: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E2A7F330-C81B-B5C3-7EFC-DBC3CF3491E7}"/>
              </a:ext>
            </a:extLst>
          </p:cNvPr>
          <p:cNvGrpSpPr/>
          <p:nvPr/>
        </p:nvGrpSpPr>
        <p:grpSpPr>
          <a:xfrm>
            <a:off x="551565" y="4062199"/>
            <a:ext cx="444366" cy="440012"/>
            <a:chOff x="636670" y="1946063"/>
            <a:chExt cx="444366" cy="440012"/>
          </a:xfrm>
        </p:grpSpPr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xmlns="" id="{F8B7C7D6-4A97-3B2D-0AE1-A4AB9180BC76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FEDD17FE-20A2-43E8-B3D6-D58DCAAA0F2F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4.</a:t>
              </a:r>
            </a:p>
          </p:txBody>
        </p:sp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xmlns="" id="{DC0F5E31-9662-C986-8878-11A7296B3F82}"/>
              </a:ext>
            </a:extLst>
          </p:cNvPr>
          <p:cNvGrpSpPr/>
          <p:nvPr/>
        </p:nvGrpSpPr>
        <p:grpSpPr>
          <a:xfrm>
            <a:off x="551565" y="5354822"/>
            <a:ext cx="444366" cy="440012"/>
            <a:chOff x="636670" y="1946063"/>
            <a:chExt cx="444366" cy="440012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xmlns="" id="{A005D504-18DD-2056-FDB7-366A36A98E96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0392960-B887-76C7-D9FE-41331BCA8CAC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5.</a:t>
              </a:r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xmlns="" id="{6F2EBC11-2E44-519D-DBA0-6B4EC8BE8945}"/>
              </a:ext>
            </a:extLst>
          </p:cNvPr>
          <p:cNvGrpSpPr/>
          <p:nvPr/>
        </p:nvGrpSpPr>
        <p:grpSpPr>
          <a:xfrm>
            <a:off x="547211" y="6086167"/>
            <a:ext cx="444366" cy="440012"/>
            <a:chOff x="636670" y="1946063"/>
            <a:chExt cx="444366" cy="440012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xmlns="" id="{6E82F37E-C34A-692D-D8F8-0E3F566F97A2}"/>
                </a:ext>
              </a:extLst>
            </p:cNvPr>
            <p:cNvSpPr/>
            <p:nvPr/>
          </p:nvSpPr>
          <p:spPr>
            <a:xfrm>
              <a:off x="641024" y="1946063"/>
              <a:ext cx="440012" cy="440012"/>
            </a:xfrm>
            <a:prstGeom prst="ellipse">
              <a:avLst/>
            </a:prstGeom>
            <a:solidFill>
              <a:srgbClr val="F6E02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8F4F2360-9526-9702-3765-37EC61215497}"/>
                </a:ext>
              </a:extLst>
            </p:cNvPr>
            <p:cNvSpPr txBox="1"/>
            <p:nvPr/>
          </p:nvSpPr>
          <p:spPr>
            <a:xfrm>
              <a:off x="636670" y="1954673"/>
              <a:ext cx="4400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6.</a:t>
              </a:r>
            </a:p>
          </p:txBody>
        </p:sp>
      </p:grpSp>
      <p:pic>
        <p:nvPicPr>
          <p:cNvPr id="25" name="Picture 2">
            <a:extLst>
              <a:ext uri="{FF2B5EF4-FFF2-40B4-BE49-F238E27FC236}">
                <a16:creationId xmlns:a16="http://schemas.microsoft.com/office/drawing/2014/main" xmlns="" id="{5D82CAF4-42A6-DB27-D90D-CEF24D8849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42616" y="786102"/>
            <a:ext cx="3044280" cy="304428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1CA0168A-EE61-95DF-9C1E-4907CE81A5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5474" y="1406723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3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01893A5-A5D5-0590-596D-189F6553837A}"/>
              </a:ext>
            </a:extLst>
          </p:cNvPr>
          <p:cNvSpPr/>
          <p:nvPr/>
        </p:nvSpPr>
        <p:spPr>
          <a:xfrm>
            <a:off x="7299165" y="-1656684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24BDE71-4B28-E762-6720-541BD8274968}"/>
              </a:ext>
            </a:extLst>
          </p:cNvPr>
          <p:cNvSpPr/>
          <p:nvPr/>
        </p:nvSpPr>
        <p:spPr>
          <a:xfrm>
            <a:off x="260479" y="371480"/>
            <a:ext cx="5209143" cy="72467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AC5A-10E7-85E7-FEEC-FC6A54A55751}"/>
              </a:ext>
            </a:extLst>
          </p:cNvPr>
          <p:cNvSpPr txBox="1"/>
          <p:nvPr/>
        </p:nvSpPr>
        <p:spPr>
          <a:xfrm>
            <a:off x="589166" y="449827"/>
            <a:ext cx="493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prstClr val="black"/>
                </a:solidFill>
              </a:rPr>
              <a:t>ВЕКТОРМУН </a:t>
            </a:r>
            <a:r>
              <a:rPr lang="en-US" sz="3600" b="1" dirty="0" smtClean="0">
                <a:solidFill>
                  <a:prstClr val="black"/>
                </a:solidFill>
              </a:rPr>
              <a:t>AI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8F9EF1-311C-EC08-4BBA-E7E6B09CDF0F}"/>
              </a:ext>
            </a:extLst>
          </p:cNvPr>
          <p:cNvSpPr txBox="1"/>
          <p:nvPr/>
        </p:nvSpPr>
        <p:spPr>
          <a:xfrm>
            <a:off x="478172" y="1484851"/>
            <a:ext cx="61362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Описание: </a:t>
            </a:r>
            <a:r>
              <a:rPr lang="ru-RU" sz="1300" dirty="0">
                <a:solidFill>
                  <a:prstClr val="black"/>
                </a:solidFill>
              </a:rPr>
              <a:t>ВЕКТОРМУН AI содержит рекомбинантный вирус «HVT-AI», представляющий собой вирус герпеса индеек (штамм HVT FC-126), в ДНК которого встроен ген, кодирующий </a:t>
            </a:r>
            <a:r>
              <a:rPr lang="ru-RU" sz="1300" dirty="0" err="1">
                <a:solidFill>
                  <a:prstClr val="black"/>
                </a:solidFill>
              </a:rPr>
              <a:t>протективный</a:t>
            </a:r>
            <a:r>
              <a:rPr lang="ru-RU" sz="1300" dirty="0">
                <a:solidFill>
                  <a:prstClr val="black"/>
                </a:solidFill>
              </a:rPr>
              <a:t> </a:t>
            </a:r>
            <a:r>
              <a:rPr lang="ru-RU" sz="1300" dirty="0" err="1">
                <a:solidFill>
                  <a:prstClr val="black"/>
                </a:solidFill>
              </a:rPr>
              <a:t>эпитоп</a:t>
            </a:r>
            <a:r>
              <a:rPr lang="ru-RU" sz="1300" dirty="0">
                <a:solidFill>
                  <a:prstClr val="black"/>
                </a:solidFill>
              </a:rPr>
              <a:t> вируса гриппа птиц (подтип Н5).</a:t>
            </a:r>
          </a:p>
          <a:p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2F0D16-5390-9195-2927-933C503C2C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502" y="4713000"/>
            <a:ext cx="1461376" cy="146137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895" y="371480"/>
            <a:ext cx="5083705" cy="636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79" y="2555202"/>
            <a:ext cx="6067494" cy="3235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626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01893A5-A5D5-0590-596D-189F6553837A}"/>
              </a:ext>
            </a:extLst>
          </p:cNvPr>
          <p:cNvSpPr/>
          <p:nvPr/>
        </p:nvSpPr>
        <p:spPr>
          <a:xfrm>
            <a:off x="7299165" y="-1656684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24BDE71-4B28-E762-6720-541BD8274968}"/>
              </a:ext>
            </a:extLst>
          </p:cNvPr>
          <p:cNvSpPr/>
          <p:nvPr/>
        </p:nvSpPr>
        <p:spPr>
          <a:xfrm>
            <a:off x="260479" y="371480"/>
            <a:ext cx="5209143" cy="72467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AC5A-10E7-85E7-FEEC-FC6A54A55751}"/>
              </a:ext>
            </a:extLst>
          </p:cNvPr>
          <p:cNvSpPr txBox="1"/>
          <p:nvPr/>
        </p:nvSpPr>
        <p:spPr>
          <a:xfrm>
            <a:off x="589166" y="449827"/>
            <a:ext cx="493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</a:rPr>
              <a:t>VOLVAC </a:t>
            </a:r>
            <a:r>
              <a:rPr lang="en-US" sz="3600" b="1" dirty="0">
                <a:solidFill>
                  <a:prstClr val="black"/>
                </a:solidFill>
              </a:rPr>
              <a:t>B.E.S.T. AI+ND</a:t>
            </a:r>
            <a:endParaRPr lang="ru-RU" sz="3600" b="1" dirty="0">
              <a:solidFill>
                <a:prstClr val="black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8F9EF1-311C-EC08-4BBA-E7E6B09CDF0F}"/>
              </a:ext>
            </a:extLst>
          </p:cNvPr>
          <p:cNvSpPr txBox="1"/>
          <p:nvPr/>
        </p:nvSpPr>
        <p:spPr>
          <a:xfrm>
            <a:off x="478172" y="1484851"/>
            <a:ext cx="6136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>
                <a:solidFill>
                  <a:prstClr val="black"/>
                </a:solidFill>
              </a:rPr>
              <a:t>Описание: </a:t>
            </a:r>
            <a:r>
              <a:rPr lang="ru-RU" sz="1400" dirty="0"/>
              <a:t>Масляная </a:t>
            </a:r>
            <a:r>
              <a:rPr lang="ru-RU" sz="1400" dirty="0" err="1"/>
              <a:t>адъювантная</a:t>
            </a:r>
            <a:r>
              <a:rPr lang="ru-RU" sz="1400" dirty="0"/>
              <a:t> вакцина, содержащая </a:t>
            </a:r>
            <a:r>
              <a:rPr lang="ru-RU" sz="1400" dirty="0" err="1"/>
              <a:t>гемаглютинин</a:t>
            </a:r>
            <a:r>
              <a:rPr lang="ru-RU" sz="1400" dirty="0"/>
              <a:t> </a:t>
            </a:r>
            <a:r>
              <a:rPr lang="en-US" sz="1400" dirty="0"/>
              <a:t>H5 HA </a:t>
            </a:r>
            <a:r>
              <a:rPr lang="ru-RU" sz="1400" dirty="0"/>
              <a:t>вируса птичьего гриппа (</a:t>
            </a:r>
            <a:r>
              <a:rPr lang="en-US" sz="1400" dirty="0"/>
              <a:t>H5N1), </a:t>
            </a:r>
            <a:r>
              <a:rPr lang="ru-RU" sz="1400" dirty="0"/>
              <a:t>генерируемого по технологии </a:t>
            </a:r>
            <a:r>
              <a:rPr lang="en-US" sz="1400" dirty="0" err="1"/>
              <a:t>Baculo</a:t>
            </a:r>
            <a:r>
              <a:rPr lang="en-US" sz="1400" dirty="0"/>
              <a:t> Expressed System Technology (B.E.S.T), </a:t>
            </a:r>
            <a:r>
              <a:rPr lang="ru-RU" sz="1400" dirty="0"/>
              <a:t>а также цельный инактивированный вирус болезни Ньюкасла штамма </a:t>
            </a:r>
            <a:r>
              <a:rPr lang="en-US" sz="1400" dirty="0" err="1"/>
              <a:t>LaSota</a:t>
            </a:r>
            <a:r>
              <a:rPr lang="en-US" sz="1400" dirty="0"/>
              <a:t> </a:t>
            </a:r>
            <a:endParaRPr lang="ru-RU" sz="13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266" y="1096158"/>
            <a:ext cx="2433854" cy="54091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2F0D16-5390-9195-2927-933C503C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502" y="4713000"/>
            <a:ext cx="1461376" cy="1461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50" y="2827651"/>
            <a:ext cx="5216333" cy="268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901893A5-A5D5-0590-596D-189F6553837A}"/>
              </a:ext>
            </a:extLst>
          </p:cNvPr>
          <p:cNvSpPr/>
          <p:nvPr/>
        </p:nvSpPr>
        <p:spPr>
          <a:xfrm>
            <a:off x="7299165" y="-1656684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7D533BE-7669-A18F-D074-E2BA90DBA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" t="7826" r="51286" b="7280"/>
          <a:stretch/>
        </p:blipFill>
        <p:spPr bwMode="auto">
          <a:xfrm>
            <a:off x="6430667" y="1650675"/>
            <a:ext cx="4186108" cy="41861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24BDE71-4B28-E762-6720-541BD8274968}"/>
              </a:ext>
            </a:extLst>
          </p:cNvPr>
          <p:cNvSpPr/>
          <p:nvPr/>
        </p:nvSpPr>
        <p:spPr>
          <a:xfrm>
            <a:off x="260479" y="371480"/>
            <a:ext cx="5209143" cy="72467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AC5A-10E7-85E7-FEEC-FC6A54A55751}"/>
              </a:ext>
            </a:extLst>
          </p:cNvPr>
          <p:cNvSpPr txBox="1"/>
          <p:nvPr/>
        </p:nvSpPr>
        <p:spPr>
          <a:xfrm>
            <a:off x="589166" y="449827"/>
            <a:ext cx="493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ВЕКТОРМУН </a:t>
            </a:r>
            <a:r>
              <a:rPr lang="en-US" sz="3600" b="1" dirty="0" smtClean="0"/>
              <a:t>F</a:t>
            </a:r>
            <a:r>
              <a:rPr lang="ru-RU" sz="3600" b="1" dirty="0" smtClean="0"/>
              <a:t>Р-</a:t>
            </a:r>
            <a:r>
              <a:rPr lang="en-US" sz="3600" b="1" dirty="0" smtClean="0"/>
              <a:t>L</a:t>
            </a:r>
            <a:r>
              <a:rPr lang="ru-RU" sz="3600" b="1" dirty="0" smtClean="0"/>
              <a:t>Т+АЕ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8F9EF1-311C-EC08-4BBA-E7E6B09CDF0F}"/>
              </a:ext>
            </a:extLst>
          </p:cNvPr>
          <p:cNvSpPr txBox="1"/>
          <p:nvPr/>
        </p:nvSpPr>
        <p:spPr>
          <a:xfrm>
            <a:off x="478172" y="1484851"/>
            <a:ext cx="6136274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Описание: </a:t>
            </a:r>
            <a:r>
              <a:rPr lang="ru-RU" sz="1300" dirty="0"/>
              <a:t>Изготовлена из культуры клеток фибробластов СПФ-эмбрионов кур, инфицированной рекомбинантным вирусом </a:t>
            </a:r>
            <a:r>
              <a:rPr lang="ru-RU" sz="1300" dirty="0" smtClean="0"/>
              <a:t>«</a:t>
            </a:r>
            <a:r>
              <a:rPr lang="en-US" sz="1300" dirty="0" smtClean="0"/>
              <a:t>F</a:t>
            </a:r>
            <a:r>
              <a:rPr lang="ru-RU" sz="1300" dirty="0" smtClean="0"/>
              <a:t>Р-</a:t>
            </a:r>
            <a:r>
              <a:rPr lang="en-US" sz="1300" dirty="0"/>
              <a:t>L</a:t>
            </a:r>
            <a:r>
              <a:rPr lang="ru-RU" sz="1300" dirty="0"/>
              <a:t>Т», представляющим собой вирус</a:t>
            </a:r>
            <a:r>
              <a:rPr lang="en-US" sz="1300" dirty="0"/>
              <a:t> </a:t>
            </a:r>
            <a:r>
              <a:rPr lang="ru-RU" sz="1300" dirty="0"/>
              <a:t>оспы птиц (ОГ), штамм «С</a:t>
            </a:r>
            <a:r>
              <a:rPr lang="en-US" sz="1300" dirty="0"/>
              <a:t>utter</a:t>
            </a:r>
            <a:r>
              <a:rPr lang="ru-RU" sz="1300" dirty="0" smtClean="0"/>
              <a:t>», </a:t>
            </a:r>
            <a:r>
              <a:rPr lang="ru-RU" sz="1300" dirty="0"/>
              <a:t>со встроенным геном, кодирующим </a:t>
            </a:r>
            <a:r>
              <a:rPr lang="ru-RU" sz="1300" dirty="0" err="1"/>
              <a:t>протективный</a:t>
            </a:r>
            <a:r>
              <a:rPr lang="en-US" sz="1300" dirty="0"/>
              <a:t> </a:t>
            </a:r>
            <a:r>
              <a:rPr lang="ru-RU" sz="1300" dirty="0"/>
              <a:t>эпитоп вируса инфекционного ларинготрахеита (ИЛТ) (штаммы «632» и </a:t>
            </a:r>
            <a:r>
              <a:rPr lang="en-US" sz="1300" dirty="0"/>
              <a:t>«NS175</a:t>
            </a:r>
            <a:r>
              <a:rPr lang="en-US" sz="1300" dirty="0" smtClean="0"/>
              <a:t>»)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ru-RU" sz="1300" dirty="0"/>
              <a:t>и</a:t>
            </a:r>
            <a:r>
              <a:rPr lang="en-US" sz="1300" dirty="0"/>
              <a:t> </a:t>
            </a:r>
            <a:r>
              <a:rPr lang="ru-RU" sz="1300" dirty="0" err="1"/>
              <a:t>гомогената</a:t>
            </a:r>
            <a:r>
              <a:rPr lang="ru-RU" sz="1300" dirty="0"/>
              <a:t> тушек СПФ-эмбрионов кур, инфицированных</a:t>
            </a:r>
            <a:r>
              <a:rPr lang="en-US" sz="1300" dirty="0"/>
              <a:t> </a:t>
            </a:r>
            <a:r>
              <a:rPr lang="ru-RU" sz="1300" dirty="0" err="1"/>
              <a:t>аттенуированным</a:t>
            </a:r>
            <a:r>
              <a:rPr lang="ru-RU" sz="1300" dirty="0"/>
              <a:t> вирусом</a:t>
            </a:r>
            <a:r>
              <a:rPr lang="en-US" sz="1300" dirty="0"/>
              <a:t> </a:t>
            </a:r>
            <a:r>
              <a:rPr lang="ru-RU" sz="1300" dirty="0"/>
              <a:t>инфекционного энцефаломиелита птиц (ИЭП, штамм «С</a:t>
            </a:r>
            <a:r>
              <a:rPr lang="en-US" sz="1300" dirty="0" err="1"/>
              <a:t>alnek</a:t>
            </a:r>
            <a:r>
              <a:rPr lang="ru-RU" sz="1300" dirty="0"/>
              <a:t>»)</a:t>
            </a:r>
            <a:r>
              <a:rPr lang="en-US" sz="1300" dirty="0"/>
              <a:t/>
            </a:r>
            <a:br>
              <a:rPr lang="en-US" sz="1300" dirty="0"/>
            </a:br>
            <a:r>
              <a:rPr lang="ru-RU" sz="1300" dirty="0"/>
              <a:t>с добавлением</a:t>
            </a:r>
            <a:r>
              <a:rPr lang="en-US" sz="1300" dirty="0"/>
              <a:t> </a:t>
            </a:r>
            <a:r>
              <a:rPr lang="ru-RU" sz="1300" dirty="0"/>
              <a:t>стабилизаторов лактозы и сахарозы, консервантов гентамицина сульфата и</a:t>
            </a:r>
            <a:r>
              <a:rPr lang="en-US" sz="1300" dirty="0"/>
              <a:t> </a:t>
            </a:r>
            <a:r>
              <a:rPr lang="ru-RU" sz="1300" dirty="0" err="1"/>
              <a:t>амфотерицина</a:t>
            </a:r>
            <a:r>
              <a:rPr lang="ru-RU" sz="1300" dirty="0"/>
              <a:t> В </a:t>
            </a:r>
            <a:r>
              <a:rPr lang="ru-RU" sz="1300" dirty="0" err="1"/>
              <a:t>в</a:t>
            </a:r>
            <a:r>
              <a:rPr lang="ru-RU" sz="1300" dirty="0"/>
              <a:t> качестве консервантов и наполнителя </a:t>
            </a:r>
            <a:r>
              <a:rPr lang="ru-RU" sz="1300" dirty="0" err="1"/>
              <a:t>триптозофосфатного</a:t>
            </a:r>
            <a:r>
              <a:rPr lang="en-US" sz="1300" dirty="0"/>
              <a:t> </a:t>
            </a:r>
            <a:r>
              <a:rPr lang="ru-RU" sz="1300" dirty="0"/>
              <a:t>бульона.</a:t>
            </a:r>
          </a:p>
          <a:p>
            <a:endParaRPr lang="ru-RU" sz="1300" dirty="0"/>
          </a:p>
          <a:p>
            <a:r>
              <a:rPr lang="ru-RU" sz="1300" dirty="0"/>
              <a:t>Вакцина поставляется со стерильным разбавителем, состоящим из глицерина,</a:t>
            </a:r>
            <a:r>
              <a:rPr lang="en-US" sz="1300" dirty="0"/>
              <a:t> </a:t>
            </a:r>
            <a:r>
              <a:rPr lang="ru-RU" sz="1300" dirty="0"/>
              <a:t>синего красителя и </a:t>
            </a:r>
            <a:r>
              <a:rPr lang="ru-RU" sz="1300" dirty="0" err="1"/>
              <a:t>деионизированной</a:t>
            </a:r>
            <a:r>
              <a:rPr lang="ru-RU" sz="1300" dirty="0"/>
              <a:t> воды.</a:t>
            </a:r>
          </a:p>
          <a:p>
            <a:endParaRPr lang="ru-RU" sz="1300" dirty="0"/>
          </a:p>
          <a:p>
            <a:r>
              <a:rPr lang="ru-RU" sz="1300" b="1" dirty="0"/>
              <a:t>Свойства:</a:t>
            </a:r>
            <a:r>
              <a:rPr lang="en-US" sz="1300" b="1" dirty="0"/>
              <a:t> </a:t>
            </a:r>
            <a:r>
              <a:rPr lang="ru-RU" sz="1300" dirty="0"/>
              <a:t>Вакцина вызывает формирование иммунного ответа к возбудителям оспы,</a:t>
            </a:r>
            <a:r>
              <a:rPr lang="en-US" sz="1300" dirty="0"/>
              <a:t> </a:t>
            </a:r>
            <a:r>
              <a:rPr lang="ru-RU" sz="1300" dirty="0"/>
              <a:t>инфекционного ларинготрахеита и инфекционного энцефаломиелита птиц через 7-14 суток после однократного применения, который сохраняется не менее </a:t>
            </a:r>
            <a:r>
              <a:rPr lang="ru-RU" sz="1300" b="1" dirty="0"/>
              <a:t>24 недель</a:t>
            </a:r>
            <a:r>
              <a:rPr lang="ru-RU" sz="1300" dirty="0" smtClean="0"/>
              <a:t>.</a:t>
            </a:r>
            <a:r>
              <a:rPr lang="en-US" sz="1300" dirty="0" smtClean="0"/>
              <a:t> </a:t>
            </a:r>
            <a:r>
              <a:rPr lang="ru-RU" sz="1300" dirty="0" smtClean="0"/>
              <a:t>Вакцинация цыплят в возрасте </a:t>
            </a:r>
            <a:r>
              <a:rPr lang="ru-RU" sz="1300" b="1" dirty="0" smtClean="0"/>
              <a:t>старше 8 недель.</a:t>
            </a:r>
            <a:endParaRPr lang="ru-RU" sz="1300" b="1" dirty="0"/>
          </a:p>
          <a:p>
            <a:endParaRPr lang="ru-RU" sz="1300" dirty="0"/>
          </a:p>
          <a:p>
            <a:r>
              <a:rPr lang="ru-RU" sz="1300" dirty="0"/>
              <a:t>Одна иммунизирующая доза вакцины содержит не менее </a:t>
            </a:r>
            <a:r>
              <a:rPr lang="ru-RU" sz="1400" dirty="0"/>
              <a:t>10</a:t>
            </a:r>
            <a:r>
              <a:rPr lang="ru-RU" sz="1400" baseline="30000" dirty="0"/>
              <a:t>2,7</a:t>
            </a:r>
            <a:r>
              <a:rPr lang="ru-RU" sz="1300" dirty="0" smtClean="0"/>
              <a:t> </a:t>
            </a:r>
            <a:r>
              <a:rPr lang="ru-RU" sz="1300" dirty="0"/>
              <a:t>ЦПД50</a:t>
            </a:r>
            <a:r>
              <a:rPr lang="en-US" sz="1300" dirty="0"/>
              <a:t> </a:t>
            </a:r>
            <a:r>
              <a:rPr lang="ru-RU" sz="1300" dirty="0"/>
              <a:t>рекомбинантного вируса </a:t>
            </a:r>
            <a:r>
              <a:rPr lang="ru-RU" sz="1300" dirty="0" smtClean="0"/>
              <a:t>«</a:t>
            </a:r>
            <a:r>
              <a:rPr lang="en-US" sz="1300" dirty="0" smtClean="0"/>
              <a:t>F</a:t>
            </a:r>
            <a:r>
              <a:rPr lang="ru-RU" sz="1300" dirty="0" smtClean="0"/>
              <a:t>Р-</a:t>
            </a:r>
            <a:r>
              <a:rPr lang="en-US" sz="1300" dirty="0" smtClean="0"/>
              <a:t>L</a:t>
            </a:r>
            <a:r>
              <a:rPr lang="ru-RU" sz="1300" dirty="0" smtClean="0"/>
              <a:t>Т</a:t>
            </a:r>
            <a:r>
              <a:rPr lang="ru-RU" sz="1300" dirty="0"/>
              <a:t>» и не менее </a:t>
            </a:r>
            <a:r>
              <a:rPr lang="ru-RU" sz="1400" dirty="0"/>
              <a:t>10</a:t>
            </a:r>
            <a:r>
              <a:rPr lang="ru-RU" sz="1400" baseline="30000" dirty="0"/>
              <a:t>2,7</a:t>
            </a:r>
            <a:r>
              <a:rPr lang="ru-RU" sz="1300" dirty="0" smtClean="0"/>
              <a:t> </a:t>
            </a:r>
            <a:r>
              <a:rPr lang="ru-RU" sz="1300" dirty="0"/>
              <a:t>ЭИД50 вируса ИЭП, штамм</a:t>
            </a:r>
            <a:r>
              <a:rPr lang="en-US" sz="1300" dirty="0"/>
              <a:t> </a:t>
            </a:r>
            <a:r>
              <a:rPr lang="ru-RU" sz="1300" dirty="0"/>
              <a:t>«С</a:t>
            </a:r>
            <a:r>
              <a:rPr lang="en-US" sz="1300" dirty="0" err="1"/>
              <a:t>alnek</a:t>
            </a:r>
            <a:r>
              <a:rPr lang="ru-RU" sz="1300" dirty="0"/>
              <a:t>».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2F0D16-5390-9195-2927-933C503C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51502" y="4713000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BCF5ED0-0335-7C76-D6A4-D31C6D75AB3C}"/>
              </a:ext>
            </a:extLst>
          </p:cNvPr>
          <p:cNvSpPr/>
          <p:nvPr/>
        </p:nvSpPr>
        <p:spPr>
          <a:xfrm>
            <a:off x="7299165" y="-1656684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7D533BE-7669-A18F-D074-E2BA90DBA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" t="8813" r="49114" b="285"/>
          <a:stretch/>
        </p:blipFill>
        <p:spPr bwMode="auto">
          <a:xfrm>
            <a:off x="6533217" y="1335946"/>
            <a:ext cx="4186108" cy="418610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24BDE71-4B28-E762-6720-541BD8274968}"/>
              </a:ext>
            </a:extLst>
          </p:cNvPr>
          <p:cNvSpPr/>
          <p:nvPr/>
        </p:nvSpPr>
        <p:spPr>
          <a:xfrm>
            <a:off x="260479" y="371480"/>
            <a:ext cx="5209143" cy="72467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AC5A-10E7-85E7-FEEC-FC6A54A55751}"/>
              </a:ext>
            </a:extLst>
          </p:cNvPr>
          <p:cNvSpPr txBox="1"/>
          <p:nvPr/>
        </p:nvSpPr>
        <p:spPr>
          <a:xfrm>
            <a:off x="589166" y="449827"/>
            <a:ext cx="493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ВЕКТОРМУН </a:t>
            </a:r>
            <a:r>
              <a:rPr lang="en-US" sz="3600" b="1" dirty="0"/>
              <a:t>F</a:t>
            </a:r>
            <a:r>
              <a:rPr lang="ru-RU" sz="3600" b="1" dirty="0"/>
              <a:t>Р-М</a:t>
            </a:r>
            <a:r>
              <a:rPr lang="en-US" sz="3600" b="1" dirty="0"/>
              <a:t>G</a:t>
            </a:r>
            <a:r>
              <a:rPr lang="ru-RU" sz="3600" b="1" dirty="0"/>
              <a:t>+АЕ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8F9EF1-311C-EC08-4BBA-E7E6B09CDF0F}"/>
              </a:ext>
            </a:extLst>
          </p:cNvPr>
          <p:cNvSpPr txBox="1"/>
          <p:nvPr/>
        </p:nvSpPr>
        <p:spPr>
          <a:xfrm>
            <a:off x="478172" y="1484851"/>
            <a:ext cx="613627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Описание:</a:t>
            </a:r>
            <a:r>
              <a:rPr lang="en-US" sz="1600" b="1" dirty="0"/>
              <a:t> </a:t>
            </a:r>
            <a:r>
              <a:rPr lang="ru-RU" sz="1600" dirty="0"/>
              <a:t>Изготовлена из культуры клеток СПФ-эмбрионов кур, инфицированной</a:t>
            </a:r>
            <a:r>
              <a:rPr lang="en-US" sz="1600" dirty="0"/>
              <a:t> </a:t>
            </a:r>
            <a:r>
              <a:rPr lang="ru-RU" sz="1600" dirty="0"/>
              <a:t>рекомбинантным вирусом </a:t>
            </a:r>
            <a:r>
              <a:rPr lang="ru-RU" sz="1600" dirty="0" smtClean="0"/>
              <a:t>«</a:t>
            </a:r>
            <a:r>
              <a:rPr lang="en-US" sz="1600" dirty="0" smtClean="0"/>
              <a:t>F</a:t>
            </a:r>
            <a:r>
              <a:rPr lang="ru-RU" sz="1600" dirty="0" smtClean="0"/>
              <a:t>Р-М</a:t>
            </a:r>
            <a:r>
              <a:rPr lang="en-US" sz="1600" dirty="0"/>
              <a:t>G</a:t>
            </a:r>
            <a:r>
              <a:rPr lang="ru-RU" sz="1600" dirty="0"/>
              <a:t>».</a:t>
            </a:r>
          </a:p>
          <a:p>
            <a:endParaRPr lang="ru-RU" sz="1600" dirty="0"/>
          </a:p>
          <a:p>
            <a:r>
              <a:rPr lang="ru-RU" sz="1600" dirty="0"/>
              <a:t>Вакцина поставляется в комплекте со «Стерильным разбавителем для вакцинации</a:t>
            </a:r>
            <a:r>
              <a:rPr lang="en-US" sz="1600" dirty="0"/>
              <a:t> </a:t>
            </a:r>
            <a:r>
              <a:rPr lang="ru-RU" sz="1600" dirty="0"/>
              <a:t>методом прокола перепонки крыла».</a:t>
            </a:r>
          </a:p>
          <a:p>
            <a:endParaRPr lang="ru-RU" sz="1600" dirty="0"/>
          </a:p>
          <a:p>
            <a:r>
              <a:rPr lang="ru-RU" sz="1600" b="1" dirty="0"/>
              <a:t>Свойства:</a:t>
            </a:r>
            <a:r>
              <a:rPr lang="en-US" sz="1600" b="1" dirty="0"/>
              <a:t> </a:t>
            </a:r>
            <a:r>
              <a:rPr lang="ru-RU" sz="1600" dirty="0"/>
              <a:t>Вакцина вызывает формирование иммунного ответа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к возбудителям оспы,</a:t>
            </a:r>
            <a:r>
              <a:rPr lang="en-US" sz="1600" dirty="0"/>
              <a:t> </a:t>
            </a:r>
            <a:r>
              <a:rPr lang="ru-RU" sz="1600" dirty="0"/>
              <a:t>микоплазмоза </a:t>
            </a:r>
            <a:r>
              <a:rPr lang="ru-RU" sz="1600" dirty="0" smtClean="0"/>
              <a:t>(</a:t>
            </a:r>
            <a:r>
              <a:rPr lang="en-US" sz="1600" dirty="0"/>
              <a:t>Mycoplasma </a:t>
            </a:r>
            <a:r>
              <a:rPr lang="en-US" sz="1600" dirty="0" err="1"/>
              <a:t>gallisepticum</a:t>
            </a:r>
            <a:r>
              <a:rPr lang="ru-RU" sz="1600" dirty="0" smtClean="0"/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ru-RU" sz="1600" dirty="0"/>
              <a:t>и инфекционного энцефаломиелита птиц</a:t>
            </a:r>
            <a:r>
              <a:rPr lang="en-US" sz="1600" dirty="0"/>
              <a:t> </a:t>
            </a:r>
            <a:r>
              <a:rPr lang="ru-RU" sz="1600" dirty="0"/>
              <a:t>через 7-14 суток после однократного применения, который сохраняется не менее </a:t>
            </a:r>
            <a:r>
              <a:rPr lang="ru-RU" sz="1600" b="1" dirty="0"/>
              <a:t>12</a:t>
            </a:r>
            <a:r>
              <a:rPr lang="en-US" sz="1600" b="1" dirty="0"/>
              <a:t> </a:t>
            </a:r>
            <a:r>
              <a:rPr lang="ru-RU" sz="1600" b="1" dirty="0"/>
              <a:t>недель.</a:t>
            </a:r>
          </a:p>
          <a:p>
            <a:endParaRPr lang="ru-RU" sz="1600" dirty="0"/>
          </a:p>
          <a:p>
            <a:r>
              <a:rPr lang="ru-RU" sz="1600" dirty="0"/>
              <a:t>Вакцина безвредна, лечебными свойствами не обладает.</a:t>
            </a:r>
          </a:p>
          <a:p>
            <a:endParaRPr lang="ru-RU" sz="1600" dirty="0"/>
          </a:p>
          <a:p>
            <a:r>
              <a:rPr lang="ru-RU" sz="1600" b="1" dirty="0"/>
              <a:t>Показания:</a:t>
            </a:r>
            <a:r>
              <a:rPr lang="en-US" sz="1600" b="1" dirty="0"/>
              <a:t> </a:t>
            </a:r>
            <a:r>
              <a:rPr lang="ru-RU" sz="1600" dirty="0"/>
              <a:t>Вакцина предназначена для профилактики оспы, микоплазмоза </a:t>
            </a:r>
            <a:r>
              <a:rPr lang="ru-RU" sz="1600" dirty="0" smtClean="0"/>
              <a:t>(</a:t>
            </a:r>
            <a:r>
              <a:rPr lang="en-US" sz="1600" dirty="0"/>
              <a:t>Mycoplasma </a:t>
            </a:r>
            <a:r>
              <a:rPr lang="en-US" sz="1600" dirty="0" err="1"/>
              <a:t>gallisepticum</a:t>
            </a:r>
            <a:r>
              <a:rPr lang="ru-RU" sz="1600" dirty="0" smtClean="0"/>
              <a:t>) и</a:t>
            </a:r>
            <a:r>
              <a:rPr lang="en-US" sz="1600" dirty="0" smtClean="0"/>
              <a:t> </a:t>
            </a:r>
            <a:r>
              <a:rPr lang="ru-RU" sz="1600" dirty="0" smtClean="0"/>
              <a:t>инфекционного </a:t>
            </a:r>
            <a:r>
              <a:rPr lang="ru-RU" sz="1600" dirty="0"/>
              <a:t>энцефаломиелита птиц в племенных и товарных</a:t>
            </a:r>
            <a:r>
              <a:rPr lang="en-US" sz="1600" dirty="0"/>
              <a:t> </a:t>
            </a:r>
            <a:r>
              <a:rPr lang="ru-RU" sz="1600" dirty="0"/>
              <a:t>хозяйствах различного направления выращивания.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2F0D16-5390-9195-2927-933C503C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80587" y="4678817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BCF5ED0-0335-7C76-D6A4-D31C6D75AB3C}"/>
              </a:ext>
            </a:extLst>
          </p:cNvPr>
          <p:cNvSpPr/>
          <p:nvPr/>
        </p:nvSpPr>
        <p:spPr>
          <a:xfrm>
            <a:off x="7299165" y="-1656684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F7D533BE-7669-A18F-D074-E2BA90DBAB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31" r="62481"/>
          <a:stretch/>
        </p:blipFill>
        <p:spPr bwMode="auto">
          <a:xfrm>
            <a:off x="6614446" y="1335946"/>
            <a:ext cx="4186108" cy="4186108"/>
          </a:xfrm>
          <a:prstGeom prst="ellipse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C24BDE71-4B28-E762-6720-541BD8274968}"/>
              </a:ext>
            </a:extLst>
          </p:cNvPr>
          <p:cNvSpPr/>
          <p:nvPr/>
        </p:nvSpPr>
        <p:spPr>
          <a:xfrm>
            <a:off x="260479" y="371480"/>
            <a:ext cx="5209143" cy="72467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866AC5A-10E7-85E7-FEEC-FC6A54A55751}"/>
              </a:ext>
            </a:extLst>
          </p:cNvPr>
          <p:cNvSpPr txBox="1"/>
          <p:nvPr/>
        </p:nvSpPr>
        <p:spPr>
          <a:xfrm>
            <a:off x="589166" y="449827"/>
            <a:ext cx="49391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/>
              <a:t>ВЕКТОРМУН </a:t>
            </a:r>
            <a:r>
              <a:rPr lang="ru-RU" sz="3600" b="1" dirty="0" smtClean="0"/>
              <a:t>Н</a:t>
            </a:r>
            <a:r>
              <a:rPr lang="en-US" sz="3600" b="1" dirty="0" smtClean="0"/>
              <a:t>V</a:t>
            </a:r>
            <a:r>
              <a:rPr lang="ru-RU" sz="3600" b="1" dirty="0" smtClean="0"/>
              <a:t>Т-</a:t>
            </a:r>
            <a:r>
              <a:rPr lang="en-US" sz="3600" b="1" dirty="0" smtClean="0"/>
              <a:t>NDV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88F9EF1-311C-EC08-4BBA-E7E6B09CDF0F}"/>
              </a:ext>
            </a:extLst>
          </p:cNvPr>
          <p:cNvSpPr txBox="1"/>
          <p:nvPr/>
        </p:nvSpPr>
        <p:spPr>
          <a:xfrm>
            <a:off x="478172" y="1484851"/>
            <a:ext cx="61362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Описание:</a:t>
            </a:r>
            <a:r>
              <a:rPr lang="en-US" sz="1400" b="1" dirty="0"/>
              <a:t> </a:t>
            </a:r>
            <a:r>
              <a:rPr lang="ru-RU" sz="1400" dirty="0"/>
              <a:t>Содержит рекомбинантный вирус </a:t>
            </a:r>
            <a:r>
              <a:rPr lang="en-US" sz="1400" dirty="0" smtClean="0"/>
              <a:t>HVT</a:t>
            </a:r>
            <a:r>
              <a:rPr lang="ru-RU" sz="1400" dirty="0" smtClean="0"/>
              <a:t>-</a:t>
            </a:r>
            <a:r>
              <a:rPr lang="en-US" sz="1400" dirty="0" smtClean="0"/>
              <a:t>NDV</a:t>
            </a:r>
            <a:r>
              <a:rPr lang="ru-RU" sz="1400" dirty="0" smtClean="0"/>
              <a:t>, </a:t>
            </a:r>
            <a:r>
              <a:rPr lang="ru-RU" sz="1400" dirty="0"/>
              <a:t>серотип 3, не менее 2280 ФОЕ,</a:t>
            </a:r>
            <a:r>
              <a:rPr lang="en-US" sz="1400" dirty="0"/>
              <a:t> </a:t>
            </a:r>
            <a:r>
              <a:rPr lang="ru-RU" sz="1400" dirty="0"/>
              <a:t>гентамицина сульфат не более 30 мкг/мл и </a:t>
            </a:r>
            <a:r>
              <a:rPr lang="ru-RU" sz="1400" dirty="0" err="1"/>
              <a:t>амфотерицин</a:t>
            </a:r>
            <a:r>
              <a:rPr lang="ru-RU" sz="1400" dirty="0"/>
              <a:t> В не более 2,5 мкг/мл в</a:t>
            </a:r>
            <a:r>
              <a:rPr lang="en-US" sz="1400" dirty="0"/>
              <a:t> </a:t>
            </a:r>
            <a:r>
              <a:rPr lang="ru-RU" sz="1400" dirty="0"/>
              <a:t>качестве консервантов.</a:t>
            </a:r>
          </a:p>
          <a:p>
            <a:endParaRPr lang="ru-RU" sz="1400" dirty="0"/>
          </a:p>
          <a:p>
            <a:r>
              <a:rPr lang="ru-RU" sz="1400" dirty="0"/>
              <a:t>Вакцина поставляется со специальным стерильным разбавителем.</a:t>
            </a:r>
          </a:p>
          <a:p>
            <a:endParaRPr lang="ru-RU" sz="1400" dirty="0"/>
          </a:p>
          <a:p>
            <a:r>
              <a:rPr lang="ru-RU" sz="1400" b="1" dirty="0"/>
              <a:t>Свойства:</a:t>
            </a:r>
            <a:r>
              <a:rPr lang="en-US" sz="1400" b="1" dirty="0"/>
              <a:t> </a:t>
            </a:r>
            <a:r>
              <a:rPr lang="ru-RU" sz="1400" dirty="0"/>
              <a:t>Вакцина ВЕКТОРМУН </a:t>
            </a:r>
            <a:r>
              <a:rPr lang="en-US" sz="1400" dirty="0"/>
              <a:t>HVT</a:t>
            </a:r>
            <a:r>
              <a:rPr lang="ru-RU" sz="1400" dirty="0"/>
              <a:t>-</a:t>
            </a:r>
            <a:r>
              <a:rPr lang="en-US" sz="1400" dirty="0"/>
              <a:t>NDV</a:t>
            </a:r>
            <a:r>
              <a:rPr lang="ru-RU" sz="1400" dirty="0" smtClean="0"/>
              <a:t> </a:t>
            </a:r>
            <a:r>
              <a:rPr lang="ru-RU" sz="1400" dirty="0"/>
              <a:t>в своем составе содержит рекомбинантный вирус</a:t>
            </a:r>
            <a:r>
              <a:rPr lang="en-US" sz="1400" dirty="0"/>
              <a:t> HVT</a:t>
            </a:r>
            <a:r>
              <a:rPr lang="ru-RU" sz="1400" dirty="0"/>
              <a:t>-</a:t>
            </a:r>
            <a:r>
              <a:rPr lang="en-US" sz="1400" dirty="0"/>
              <a:t>NDV</a:t>
            </a:r>
            <a:r>
              <a:rPr lang="ru-RU" sz="1400" dirty="0" smtClean="0"/>
              <a:t>, </a:t>
            </a:r>
            <a:r>
              <a:rPr lang="ru-RU" sz="1400" dirty="0"/>
              <a:t>состоящий из векторного вируса болезни Марека, серотип 3, со</a:t>
            </a:r>
            <a:r>
              <a:rPr lang="en-US" sz="1400" dirty="0"/>
              <a:t> </a:t>
            </a:r>
            <a:r>
              <a:rPr lang="ru-RU" sz="1400" dirty="0"/>
              <a:t>встроенным геном вируса болезни Ньюкасла.</a:t>
            </a:r>
          </a:p>
          <a:p>
            <a:endParaRPr lang="ru-RU" sz="1400" dirty="0"/>
          </a:p>
          <a:p>
            <a:r>
              <a:rPr lang="ru-RU" sz="1400" dirty="0"/>
              <a:t>Вакцина вызывает формирование иммунного ответа к вирусам болезней Марека </a:t>
            </a:r>
            <a:r>
              <a:rPr lang="ru-RU" sz="1400" dirty="0" smtClean="0"/>
              <a:t>и Ньюкасла </a:t>
            </a:r>
            <a:r>
              <a:rPr lang="ru-RU" sz="1400" dirty="0"/>
              <a:t>через 14-21 суток после однократного применения, который сохраняется в</a:t>
            </a:r>
            <a:r>
              <a:rPr lang="en-US" sz="1400" dirty="0"/>
              <a:t> </a:t>
            </a:r>
            <a:r>
              <a:rPr lang="ru-RU" sz="1400" dirty="0"/>
              <a:t>течение продуктивного </a:t>
            </a:r>
            <a:r>
              <a:rPr lang="ru-RU" sz="1400" dirty="0" smtClean="0"/>
              <a:t>периода (</a:t>
            </a:r>
            <a:r>
              <a:rPr lang="ru-RU" sz="1400" b="1" dirty="0" smtClean="0"/>
              <a:t>но в инструкции только от Марека, а от </a:t>
            </a:r>
            <a:r>
              <a:rPr lang="ru-RU" sz="1400" b="1" dirty="0" err="1" smtClean="0"/>
              <a:t>Ньюкасала</a:t>
            </a:r>
            <a:r>
              <a:rPr lang="ru-RU" sz="1400" b="1" dirty="0" smtClean="0"/>
              <a:t> 9 недель</a:t>
            </a:r>
            <a:r>
              <a:rPr lang="ru-RU" sz="1400" dirty="0" smtClean="0"/>
              <a:t>) .</a:t>
            </a:r>
            <a:endParaRPr lang="ru-RU" sz="1400" dirty="0"/>
          </a:p>
          <a:p>
            <a:endParaRPr lang="ru-RU" sz="1400" dirty="0"/>
          </a:p>
          <a:p>
            <a:r>
              <a:rPr lang="ru-RU" sz="1400" dirty="0"/>
              <a:t>Вакцина безвредна, лечебными свойствами не обладает.</a:t>
            </a:r>
          </a:p>
          <a:p>
            <a:endParaRPr lang="ru-RU" sz="1400" dirty="0"/>
          </a:p>
          <a:p>
            <a:r>
              <a:rPr lang="ru-RU" sz="1400" b="1" dirty="0"/>
              <a:t>Показания:</a:t>
            </a:r>
            <a:r>
              <a:rPr lang="en-US" sz="1400" b="1" dirty="0"/>
              <a:t> </a:t>
            </a:r>
            <a:r>
              <a:rPr lang="ru-RU" sz="1400" dirty="0"/>
              <a:t>Вакцину применяют для иммунизации куриных эмбрионов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ru-RU" sz="1400" dirty="0"/>
              <a:t>18-19-суточного срока</a:t>
            </a:r>
            <a:r>
              <a:rPr lang="en-US" sz="1400" dirty="0"/>
              <a:t> </a:t>
            </a:r>
            <a:r>
              <a:rPr lang="ru-RU" sz="1400" dirty="0"/>
              <a:t>инкубации или суточных цыплят в племенных и товарных хозяйствах различного</a:t>
            </a:r>
            <a:r>
              <a:rPr lang="en-US" sz="1400" dirty="0"/>
              <a:t> </a:t>
            </a:r>
            <a:r>
              <a:rPr lang="ru-RU" sz="1400" dirty="0"/>
              <a:t>направления выращивания против болезни Марека</a:t>
            </a:r>
            <a:r>
              <a:rPr lang="en-US" sz="1400" dirty="0"/>
              <a:t> </a:t>
            </a:r>
            <a:r>
              <a:rPr lang="ru-RU" sz="1400" dirty="0"/>
              <a:t>и болезни Ньюкасла.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A2F0D16-5390-9195-2927-933C503C2C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74899" y="4350401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83" y="590043"/>
            <a:ext cx="8458232" cy="5964721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75CB939-F3AE-4CA0-F740-6F5F0D20E01E}"/>
              </a:ext>
            </a:extLst>
          </p:cNvPr>
          <p:cNvSpPr/>
          <p:nvPr/>
        </p:nvSpPr>
        <p:spPr>
          <a:xfrm>
            <a:off x="-718813" y="205875"/>
            <a:ext cx="11061411" cy="1033647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BDD5B6-77FE-1F11-BD55-07D61BAD02C4}"/>
              </a:ext>
            </a:extLst>
          </p:cNvPr>
          <p:cNvSpPr txBox="1"/>
          <p:nvPr/>
        </p:nvSpPr>
        <p:spPr>
          <a:xfrm>
            <a:off x="679625" y="60980"/>
            <a:ext cx="95323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/>
              <a:t>Текущая ситуация </a:t>
            </a:r>
            <a:r>
              <a:rPr lang="ru-RU" sz="4000" b="1" dirty="0"/>
              <a:t>в </a:t>
            </a:r>
            <a:r>
              <a:rPr lang="ru-RU" sz="4000" b="1" dirty="0" smtClean="0"/>
              <a:t>РФ по </a:t>
            </a:r>
            <a:r>
              <a:rPr lang="ru-RU" sz="4000" b="1" dirty="0" err="1" smtClean="0"/>
              <a:t>высокопатогенному</a:t>
            </a:r>
            <a:r>
              <a:rPr lang="ru-RU" sz="4000" b="1" dirty="0" smtClean="0"/>
              <a:t> гриппу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0454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6A52B6-77AF-80C2-E36B-0622A2CA8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92836" y="6151970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4021A1-4B8E-2DDE-7FFD-6E3A2B0F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49" y="5455595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0DAAFE-75AA-F903-FEFB-FF8B33FEF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28" y="451982"/>
            <a:ext cx="276225" cy="276225"/>
          </a:xfrm>
          <a:prstGeom prst="rect">
            <a:avLst/>
          </a:prstGeom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41349ECE-87DB-0925-3C29-8248A0C7A42F}"/>
              </a:ext>
            </a:extLst>
          </p:cNvPr>
          <p:cNvSpPr/>
          <p:nvPr/>
        </p:nvSpPr>
        <p:spPr>
          <a:xfrm>
            <a:off x="7299165" y="-1656684"/>
            <a:ext cx="11083671" cy="11083671"/>
          </a:xfrm>
          <a:prstGeom prst="ellips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C69BDFC-AE7E-C282-9F3F-0F6DE86EAB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741" t="7341" r="48384" b="27919"/>
          <a:stretch/>
        </p:blipFill>
        <p:spPr bwMode="auto">
          <a:xfrm>
            <a:off x="6575011" y="1321639"/>
            <a:ext cx="3939610" cy="39396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AA9FF192-583C-BE34-59E4-BEDFC620C37F}"/>
              </a:ext>
            </a:extLst>
          </p:cNvPr>
          <p:cNvSpPr/>
          <p:nvPr/>
        </p:nvSpPr>
        <p:spPr>
          <a:xfrm>
            <a:off x="260479" y="371480"/>
            <a:ext cx="5209143" cy="72467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D47038-ADB0-D8E1-6F07-E5704E0BACC5}"/>
              </a:ext>
            </a:extLst>
          </p:cNvPr>
          <p:cNvSpPr txBox="1"/>
          <p:nvPr/>
        </p:nvSpPr>
        <p:spPr>
          <a:xfrm>
            <a:off x="589166" y="449827"/>
            <a:ext cx="6133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 smtClean="0"/>
              <a:t>Инновакс</a:t>
            </a:r>
            <a:r>
              <a:rPr lang="ru-RU" sz="3600" b="1" dirty="0" smtClean="0"/>
              <a:t> </a:t>
            </a:r>
            <a:r>
              <a:rPr lang="en-US" sz="3600" b="1" dirty="0" smtClean="0"/>
              <a:t>ILT</a:t>
            </a:r>
            <a:r>
              <a:rPr lang="ru-RU" sz="3600" b="1" dirty="0" smtClean="0"/>
              <a:t> (</a:t>
            </a:r>
            <a:r>
              <a:rPr lang="en-US" sz="3600" b="1" dirty="0" err="1"/>
              <a:t>Innovax</a:t>
            </a:r>
            <a:r>
              <a:rPr lang="en-US" sz="3600" b="1" dirty="0"/>
              <a:t>® ILT</a:t>
            </a:r>
            <a:r>
              <a:rPr lang="ru-RU" sz="3600" b="1" dirty="0" smtClean="0"/>
              <a:t>)</a:t>
            </a:r>
            <a:endParaRPr lang="ru-R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3993E80-EB68-9C48-F81F-367102C41507}"/>
              </a:ext>
            </a:extLst>
          </p:cNvPr>
          <p:cNvSpPr txBox="1"/>
          <p:nvPr/>
        </p:nvSpPr>
        <p:spPr>
          <a:xfrm>
            <a:off x="386732" y="2054403"/>
            <a:ext cx="613627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Вакцина против болезни Марека и инфекционного ларинготрахеита птиц живая замороженная</a:t>
            </a:r>
            <a:r>
              <a:rPr lang="en-US" b="1" dirty="0"/>
              <a:t> </a:t>
            </a:r>
            <a:endParaRPr lang="ru-RU" b="1" dirty="0"/>
          </a:p>
          <a:p>
            <a:r>
              <a:rPr lang="ru-RU" b="1" dirty="0"/>
              <a:t>клеточно-ассоциированная</a:t>
            </a:r>
          </a:p>
          <a:p>
            <a:endParaRPr lang="ru-RU" dirty="0"/>
          </a:p>
          <a:p>
            <a:r>
              <a:rPr lang="ru-RU" b="1" dirty="0"/>
              <a:t>Состав: </a:t>
            </a:r>
            <a:r>
              <a:rPr lang="ru-RU" dirty="0"/>
              <a:t>Вакцина содержит клеточно-ассоциированный живой рекомбинантный герпесвирус индейки (штамм</a:t>
            </a:r>
          </a:p>
          <a:p>
            <a:r>
              <a:rPr lang="en-US" dirty="0"/>
              <a:t>HVT/ILT-138</a:t>
            </a:r>
            <a:r>
              <a:rPr lang="ru-RU" dirty="0" smtClean="0"/>
              <a:t>), </a:t>
            </a:r>
            <a:r>
              <a:rPr lang="ru-RU" dirty="0"/>
              <a:t>экспрессирующий гликопротеины </a:t>
            </a:r>
            <a:r>
              <a:rPr lang="en-US" dirty="0" err="1"/>
              <a:t>gD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dirty="0" err="1" smtClean="0"/>
              <a:t>gI</a:t>
            </a:r>
            <a:r>
              <a:rPr lang="en-US" dirty="0" smtClean="0"/>
              <a:t> </a:t>
            </a:r>
            <a:r>
              <a:rPr lang="ru-RU" dirty="0" smtClean="0"/>
              <a:t>вируса </a:t>
            </a:r>
            <a:r>
              <a:rPr lang="ru-RU" dirty="0"/>
              <a:t>инфекционного ларинготрахеита птиц (ИЛТ), стабилизатор (сыворотка крупного рогатого скота), криопротектор (диметилсульфоксид) и консервант (гентамицина сульфата</a:t>
            </a:r>
            <a:r>
              <a:rPr lang="ru-RU" dirty="0" smtClean="0"/>
              <a:t>)</a:t>
            </a:r>
          </a:p>
          <a:p>
            <a:r>
              <a:rPr lang="ru-RU" b="1" dirty="0" smtClean="0"/>
              <a:t>Иммунитет к Мареку через 5 суток, к ИЛТ в течении 4 недель и продолжительность 60 недель </a:t>
            </a:r>
            <a:endParaRPr lang="ru-RU" b="1" dirty="0"/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xmlns="" id="{4550AD64-7948-5E52-B50F-C1CC69327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9587" y="3427842"/>
            <a:ext cx="1984779" cy="287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6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527E62C5-886F-E1EC-4F1D-3A1ACCCB4DE5}"/>
              </a:ext>
            </a:extLst>
          </p:cNvPr>
          <p:cNvSpPr/>
          <p:nvPr/>
        </p:nvSpPr>
        <p:spPr>
          <a:xfrm>
            <a:off x="7774114" y="-795524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xmlns="" id="{3466B2C3-705A-BFCA-C849-6E8C8BC1C5FF}"/>
              </a:ext>
            </a:extLst>
          </p:cNvPr>
          <p:cNvSpPr/>
          <p:nvPr/>
        </p:nvSpPr>
        <p:spPr>
          <a:xfrm>
            <a:off x="260479" y="371480"/>
            <a:ext cx="4636261" cy="790748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780F6CE-2583-1AFE-4761-7392B479F363}"/>
              </a:ext>
            </a:extLst>
          </p:cNvPr>
          <p:cNvSpPr txBox="1"/>
          <p:nvPr/>
        </p:nvSpPr>
        <p:spPr>
          <a:xfrm>
            <a:off x="589166" y="449827"/>
            <a:ext cx="5506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/>
              <a:t>Вакситек</a:t>
            </a:r>
            <a:r>
              <a:rPr lang="ru-RU" sz="3600" b="1" dirty="0"/>
              <a:t> </a:t>
            </a:r>
            <a:r>
              <a:rPr lang="ru-RU" sz="3600" b="1" dirty="0" smtClean="0"/>
              <a:t>Н</a:t>
            </a:r>
            <a:r>
              <a:rPr lang="en-US" sz="3600" b="1" dirty="0" smtClean="0"/>
              <a:t>V</a:t>
            </a:r>
            <a:r>
              <a:rPr lang="ru-RU" sz="3600" b="1" dirty="0" smtClean="0"/>
              <a:t>Т+</a:t>
            </a:r>
            <a:r>
              <a:rPr lang="en-US" sz="3600" b="1" dirty="0" smtClean="0"/>
              <a:t>IBD</a:t>
            </a:r>
            <a:endParaRPr lang="ru-RU" sz="3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1785B00-8A7A-B451-2093-1F0DF8A6E13F}"/>
              </a:ext>
            </a:extLst>
          </p:cNvPr>
          <p:cNvSpPr txBox="1"/>
          <p:nvPr/>
        </p:nvSpPr>
        <p:spPr>
          <a:xfrm>
            <a:off x="478172" y="1484851"/>
            <a:ext cx="6905394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/>
              <a:t>ЛЕКАРСТВЕННАЯ ФОРМА И СОСТАВ. </a:t>
            </a:r>
            <a:r>
              <a:rPr lang="ru-RU" sz="1300" dirty="0"/>
              <a:t>Вакцина представляет собой замороженную суспензию. Изготовлена из культуры клеток фибробластов СПФ-эмбрионов кур,</a:t>
            </a:r>
          </a:p>
          <a:p>
            <a:r>
              <a:rPr lang="ru-RU" sz="1300" dirty="0"/>
              <a:t>инфицированных рекомбинантным вирусом герпеса индеек (штамм </a:t>
            </a:r>
            <a:r>
              <a:rPr lang="en-US" sz="1300" dirty="0"/>
              <a:t>vHVT013-69</a:t>
            </a:r>
            <a:r>
              <a:rPr lang="ru-RU" sz="1300" dirty="0" smtClean="0"/>
              <a:t>), </a:t>
            </a:r>
            <a:r>
              <a:rPr lang="ru-RU" sz="1300" dirty="0"/>
              <a:t>в ДНК которого встроен ген, кодирующий </a:t>
            </a:r>
            <a:r>
              <a:rPr lang="ru-RU" sz="1300" dirty="0" err="1"/>
              <a:t>протективный</a:t>
            </a:r>
            <a:r>
              <a:rPr lang="ru-RU" sz="1300" dirty="0"/>
              <a:t> антиген </a:t>
            </a:r>
            <a:r>
              <a:rPr lang="en-US" sz="1300" dirty="0" smtClean="0"/>
              <a:t>V</a:t>
            </a:r>
            <a:r>
              <a:rPr lang="ru-RU" sz="1300" dirty="0" smtClean="0"/>
              <a:t>Р2 </a:t>
            </a:r>
            <a:r>
              <a:rPr lang="ru-RU" sz="1300" dirty="0"/>
              <a:t>вируса болезни Гамборо (штамм </a:t>
            </a:r>
            <a:r>
              <a:rPr lang="en-US" sz="1400" dirty="0" err="1"/>
              <a:t>Faragher</a:t>
            </a:r>
            <a:r>
              <a:rPr lang="en-US" sz="1400" dirty="0"/>
              <a:t> </a:t>
            </a:r>
            <a:r>
              <a:rPr lang="en-US" sz="1400" dirty="0" smtClean="0"/>
              <a:t>52/70)</a:t>
            </a:r>
            <a:r>
              <a:rPr lang="ru-RU" sz="1300" dirty="0" smtClean="0"/>
              <a:t>, </a:t>
            </a:r>
            <a:r>
              <a:rPr lang="ru-RU" sz="1300" dirty="0"/>
              <a:t>с добавлением криопротектора — диметилсульфоксида.</a:t>
            </a:r>
          </a:p>
          <a:p>
            <a:endParaRPr lang="ru-RU" sz="1300" dirty="0"/>
          </a:p>
          <a:p>
            <a:r>
              <a:rPr lang="ru-RU" sz="1300" dirty="0"/>
              <a:t>Внешний вид - столбик замороженной гомогенной массы с горизонтальным мениском</a:t>
            </a:r>
            <a:br>
              <a:rPr lang="ru-RU" sz="1300" dirty="0"/>
            </a:br>
            <a:r>
              <a:rPr lang="ru-RU" sz="1300" dirty="0"/>
              <a:t>от розово-красного/оранжево-красного до желтого/рыжевато-коричневого цвета.</a:t>
            </a:r>
          </a:p>
          <a:p>
            <a:endParaRPr lang="ru-RU" sz="1300" dirty="0"/>
          </a:p>
          <a:p>
            <a:r>
              <a:rPr lang="ru-RU" sz="1300" b="1" dirty="0"/>
              <a:t>БИОЛОГИЧЕСКИЕ СВОЙСТВА. </a:t>
            </a:r>
            <a:r>
              <a:rPr lang="ru-RU" sz="1300" dirty="0"/>
              <a:t>Вакцина предназначена для формирования иммунного ответа</a:t>
            </a:r>
            <a:br>
              <a:rPr lang="ru-RU" sz="1300" dirty="0"/>
            </a:br>
            <a:r>
              <a:rPr lang="ru-RU" sz="1300" dirty="0"/>
              <a:t>у цыплят к возбудителям болезни Марека и болезни </a:t>
            </a:r>
            <a:r>
              <a:rPr lang="ru-RU" sz="1300" dirty="0" err="1"/>
              <a:t>Гамборо</a:t>
            </a:r>
            <a:r>
              <a:rPr lang="ru-RU" sz="1300" dirty="0"/>
              <a:t> через 7-14 суток после однократного применения, который сохраняется в течение всего продуктивного периода.</a:t>
            </a:r>
          </a:p>
          <a:p>
            <a:r>
              <a:rPr lang="ru-RU" sz="1300" dirty="0" smtClean="0"/>
              <a:t>В одной иммунизирующей дозе вакцины содержится не менее 3,6 </a:t>
            </a:r>
            <a:r>
              <a:rPr lang="en-US" sz="1400" dirty="0" smtClean="0"/>
              <a:t>log</a:t>
            </a:r>
            <a:r>
              <a:rPr lang="ru-RU" sz="1300" dirty="0" smtClean="0"/>
              <a:t> ФОЕ живого рекомбинантного вируса </a:t>
            </a:r>
            <a:r>
              <a:rPr lang="en-US" sz="1300" dirty="0" smtClean="0"/>
              <a:t>vHVT013-69</a:t>
            </a:r>
            <a:r>
              <a:rPr lang="ru-RU" sz="1300" dirty="0" smtClean="0"/>
              <a:t>. </a:t>
            </a:r>
            <a:r>
              <a:rPr lang="ru-RU" sz="1300" b="1" dirty="0"/>
              <a:t>Полноценный иммунитет развивается у привитых птиц через 14 дней после однократной вакцинации и сохраняется в течение в течение жизни</a:t>
            </a:r>
            <a:r>
              <a:rPr lang="ru-RU" sz="1300" b="1" dirty="0" smtClean="0"/>
              <a:t>.</a:t>
            </a:r>
          </a:p>
          <a:p>
            <a:endParaRPr lang="ru-RU" sz="1300" dirty="0"/>
          </a:p>
          <a:p>
            <a:r>
              <a:rPr lang="ru-RU" sz="1300" b="1" dirty="0"/>
              <a:t>ПОРЯДОК ПРИМЕНЕНИЯ ВАКЦИНЫ</a:t>
            </a:r>
            <a:r>
              <a:rPr lang="ru-RU" sz="1300" dirty="0"/>
              <a:t>. Вакцина предназначена для цыплят суточного возраста</a:t>
            </a:r>
            <a:br>
              <a:rPr lang="ru-RU" sz="1300" dirty="0"/>
            </a:br>
            <a:r>
              <a:rPr lang="ru-RU" sz="1300" dirty="0"/>
              <a:t>и должна применяться в первые часы жизни. Также ее можно </a:t>
            </a:r>
            <a:r>
              <a:rPr lang="ru-RU" sz="1300" dirty="0" smtClean="0"/>
              <a:t>вводить</a:t>
            </a:r>
            <a:r>
              <a:rPr lang="en-US" sz="1300" dirty="0" smtClean="0"/>
              <a:t> </a:t>
            </a:r>
            <a:r>
              <a:rPr lang="ru-RU" sz="1300" dirty="0" smtClean="0"/>
              <a:t>в</a:t>
            </a:r>
            <a:endParaRPr lang="ru-RU" sz="1300" dirty="0"/>
          </a:p>
          <a:p>
            <a:r>
              <a:rPr lang="ru-RU" sz="1300" dirty="0"/>
              <a:t>эмбрионы </a:t>
            </a:r>
            <a:r>
              <a:rPr lang="en-US" sz="1300" dirty="0" smtClean="0"/>
              <a:t> </a:t>
            </a:r>
            <a:r>
              <a:rPr lang="ru-RU" sz="1300" dirty="0" smtClean="0"/>
              <a:t>кур 18-суточного </a:t>
            </a:r>
            <a:r>
              <a:rPr lang="ru-RU" sz="1300" dirty="0"/>
              <a:t>срока инкубации.</a:t>
            </a:r>
          </a:p>
          <a:p>
            <a:endParaRPr lang="ru-RU" sz="1300" dirty="0"/>
          </a:p>
          <a:p>
            <a:r>
              <a:rPr lang="ru-RU" sz="1300" dirty="0"/>
              <a:t>Вакцину необходимо приготовить к применению непосредственно перед вакцинацией.</a:t>
            </a:r>
            <a:br>
              <a:rPr lang="ru-RU" sz="1300" dirty="0"/>
            </a:br>
            <a:r>
              <a:rPr lang="ru-RU" sz="1300" dirty="0"/>
              <a:t>Для этого необходимо извлечь ампулы из сосуда </a:t>
            </a:r>
            <a:r>
              <a:rPr lang="ru-RU" sz="1300" dirty="0" err="1"/>
              <a:t>Дьюара</a:t>
            </a:r>
            <a:r>
              <a:rPr lang="ru-RU" sz="1300" dirty="0"/>
              <a:t> для работы в течение 1 часа</a:t>
            </a:r>
            <a:br>
              <a:rPr lang="ru-RU" sz="1300" dirty="0"/>
            </a:br>
            <a:r>
              <a:rPr lang="ru-RU" sz="1300" dirty="0"/>
              <a:t>и быстро разморозить, погружая их в емкость с водой, нагретой до температуры ВР</a:t>
            </a:r>
            <a:r>
              <a:rPr lang="ru-RU" sz="1300" dirty="0" smtClean="0"/>
              <a:t>.</a:t>
            </a:r>
            <a:endParaRPr lang="ru-RU" sz="13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076D01B-C955-3C76-A41F-BB4843426D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3" t="18705" r="84381" b="6038"/>
          <a:stretch/>
        </p:blipFill>
        <p:spPr>
          <a:xfrm>
            <a:off x="8687092" y="1152884"/>
            <a:ext cx="1692561" cy="4552231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1B50A3C-11AF-1634-30A2-534FC9DA9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35444" y="1564496"/>
            <a:ext cx="1461376" cy="146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2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Овал 41">
            <a:extLst>
              <a:ext uri="{FF2B5EF4-FFF2-40B4-BE49-F238E27FC236}">
                <a16:creationId xmlns:a16="http://schemas.microsoft.com/office/drawing/2014/main" xmlns="" id="{B043F6B3-E54F-A9CC-5135-BAD409CE2D0B}"/>
              </a:ext>
            </a:extLst>
          </p:cNvPr>
          <p:cNvSpPr/>
          <p:nvPr/>
        </p:nvSpPr>
        <p:spPr>
          <a:xfrm>
            <a:off x="7774114" y="-795524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xmlns="" id="{C14DCA4B-5D49-8ED9-7640-20ED80AB46D8}"/>
              </a:ext>
            </a:extLst>
          </p:cNvPr>
          <p:cNvSpPr/>
          <p:nvPr/>
        </p:nvSpPr>
        <p:spPr>
          <a:xfrm>
            <a:off x="260479" y="371480"/>
            <a:ext cx="4157409" cy="68821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3BDF88F-98EC-A84F-3EB2-CFB338D6BC18}"/>
              </a:ext>
            </a:extLst>
          </p:cNvPr>
          <p:cNvSpPr txBox="1"/>
          <p:nvPr/>
        </p:nvSpPr>
        <p:spPr>
          <a:xfrm>
            <a:off x="589166" y="449827"/>
            <a:ext cx="3664335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ru-RU" sz="3600" b="1" dirty="0" err="1"/>
              <a:t>Квадрактин</a:t>
            </a:r>
            <a:r>
              <a:rPr lang="ru-RU" sz="3600" b="1" dirty="0"/>
              <a:t> </a:t>
            </a:r>
            <a:r>
              <a:rPr lang="en-US" sz="3600" b="1" dirty="0"/>
              <a:t>VP2</a:t>
            </a:r>
            <a:endParaRPr lang="ru-RU" altLang="ru-RU" sz="3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9486116-6D95-6D0B-E2CF-86D34F2F86B1}"/>
              </a:ext>
            </a:extLst>
          </p:cNvPr>
          <p:cNvSpPr txBox="1"/>
          <p:nvPr/>
        </p:nvSpPr>
        <p:spPr>
          <a:xfrm>
            <a:off x="1068031" y="1376081"/>
            <a:ext cx="668391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cs typeface="Times New Roman" panose="02020603050405020304" pitchFamily="18" charset="0"/>
              </a:rPr>
              <a:t>Инактивированная </a:t>
            </a:r>
            <a:r>
              <a:rPr lang="ru-RU" sz="1600" dirty="0" err="1">
                <a:cs typeface="Times New Roman" panose="02020603050405020304" pitchFamily="18" charset="0"/>
              </a:rPr>
              <a:t>эмульгированная</a:t>
            </a:r>
            <a:r>
              <a:rPr lang="ru-RU" sz="1600" dirty="0">
                <a:cs typeface="Times New Roman" panose="02020603050405020304" pitchFamily="18" charset="0"/>
              </a:rPr>
              <a:t> четырехвалентная вакцина против </a:t>
            </a:r>
            <a:r>
              <a:rPr lang="ru-RU" sz="1600" b="1" dirty="0" err="1">
                <a:cs typeface="Times New Roman" panose="02020603050405020304" pitchFamily="18" charset="0"/>
              </a:rPr>
              <a:t>ньюкаслской</a:t>
            </a:r>
            <a:r>
              <a:rPr lang="ru-RU" sz="1600" b="1" dirty="0">
                <a:cs typeface="Times New Roman" panose="02020603050405020304" pitchFamily="18" charset="0"/>
              </a:rPr>
              <a:t> болезни</a:t>
            </a:r>
            <a:r>
              <a:rPr lang="ru-RU" sz="1600" dirty="0"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cs typeface="Times New Roman" panose="02020603050405020304" pitchFamily="18" charset="0"/>
              </a:rPr>
              <a:t>инфекционного бронхита кур</a:t>
            </a:r>
            <a:r>
              <a:rPr lang="ru-RU" sz="1600" dirty="0">
                <a:cs typeface="Times New Roman" panose="02020603050405020304" pitchFamily="18" charset="0"/>
              </a:rPr>
              <a:t>, </a:t>
            </a:r>
            <a:r>
              <a:rPr lang="ru-RU" sz="1600" b="1" dirty="0">
                <a:cs typeface="Times New Roman" panose="02020603050405020304" pitchFamily="18" charset="0"/>
              </a:rPr>
              <a:t>инфекционной </a:t>
            </a:r>
            <a:r>
              <a:rPr lang="ru-RU" sz="1600" b="1" dirty="0" err="1">
                <a:cs typeface="Times New Roman" panose="02020603050405020304" pitchFamily="18" charset="0"/>
              </a:rPr>
              <a:t>бурсальной</a:t>
            </a:r>
            <a:r>
              <a:rPr lang="ru-RU" sz="1600" b="1" dirty="0">
                <a:cs typeface="Times New Roman" panose="02020603050405020304" pitchFamily="18" charset="0"/>
              </a:rPr>
              <a:t> болезни </a:t>
            </a:r>
            <a:r>
              <a:rPr lang="ru-RU" sz="1600" dirty="0">
                <a:cs typeface="Times New Roman" panose="02020603050405020304" pitchFamily="18" charset="0"/>
              </a:rPr>
              <a:t>и </a:t>
            </a:r>
            <a:r>
              <a:rPr lang="ru-RU" sz="1600" b="1" dirty="0">
                <a:cs typeface="Times New Roman" panose="02020603050405020304" pitchFamily="18" charset="0"/>
              </a:rPr>
              <a:t>реовирусного </a:t>
            </a:r>
            <a:r>
              <a:rPr lang="ru-RU" sz="1600" b="1" dirty="0" err="1">
                <a:cs typeface="Times New Roman" panose="02020603050405020304" pitchFamily="18" charset="0"/>
              </a:rPr>
              <a:t>теносиновита</a:t>
            </a:r>
            <a:r>
              <a:rPr lang="ru-RU" sz="1600" b="1" dirty="0">
                <a:cs typeface="Times New Roman" panose="02020603050405020304" pitchFamily="18" charset="0"/>
              </a:rPr>
              <a:t> птиц</a:t>
            </a:r>
            <a:r>
              <a:rPr lang="ru-RU" sz="1600" dirty="0">
                <a:cs typeface="Times New Roman" panose="02020603050405020304" pitchFamily="18" charset="0"/>
              </a:rPr>
              <a:t>.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Вакцина изготовлена из </a:t>
            </a:r>
            <a:r>
              <a:rPr lang="ru-RU" sz="1600" dirty="0" err="1">
                <a:cs typeface="Times New Roman" panose="02020603050405020304" pitchFamily="18" charset="0"/>
              </a:rPr>
              <a:t>экстраэмбриональной</a:t>
            </a:r>
            <a:r>
              <a:rPr lang="ru-RU" sz="1600" dirty="0">
                <a:cs typeface="Times New Roman" panose="02020603050405020304" pitchFamily="18" charset="0"/>
              </a:rPr>
              <a:t> жидкости СПФ-эмбрионов кур, </a:t>
            </a:r>
            <a:r>
              <a:rPr lang="ru-RU" sz="1600" dirty="0" err="1">
                <a:cs typeface="Times New Roman" panose="02020603050405020304" pitchFamily="18" charset="0"/>
              </a:rPr>
              <a:t>культуральной</a:t>
            </a:r>
            <a:r>
              <a:rPr lang="ru-RU" sz="1600" dirty="0">
                <a:cs typeface="Times New Roman" panose="02020603050405020304" pitchFamily="18" charset="0"/>
              </a:rPr>
              <a:t> жидкости фибробластов СПФ-эмбрионов кур, инфицированных вирусами </a:t>
            </a:r>
            <a:r>
              <a:rPr lang="ru-RU" sz="1600" dirty="0" err="1">
                <a:cs typeface="Times New Roman" panose="02020603050405020304" pitchFamily="18" charset="0"/>
              </a:rPr>
              <a:t>ньюкаслской</a:t>
            </a:r>
            <a:r>
              <a:rPr lang="ru-RU" sz="1600" dirty="0">
                <a:cs typeface="Times New Roman" panose="02020603050405020304" pitchFamily="18" charset="0"/>
              </a:rPr>
              <a:t> болезни штамм «VH», инфекционного бронхита кур штамм «М41» и </a:t>
            </a:r>
            <a:r>
              <a:rPr lang="ru-RU" sz="1600" dirty="0" err="1">
                <a:cs typeface="Times New Roman" panose="02020603050405020304" pitchFamily="18" charset="0"/>
              </a:rPr>
              <a:t>реовируса</a:t>
            </a:r>
            <a:r>
              <a:rPr lang="ru-RU" sz="1600" dirty="0">
                <a:cs typeface="Times New Roman" panose="02020603050405020304" pitchFamily="18" charset="0"/>
              </a:rPr>
              <a:t> птиц штамм «S1133», инактивированных формальдегидом, а также </a:t>
            </a:r>
            <a:r>
              <a:rPr lang="ru-RU" sz="1600" b="1" dirty="0">
                <a:cs typeface="Times New Roman" panose="02020603050405020304" pitchFamily="18" charset="0"/>
              </a:rPr>
              <a:t>протеина VP2</a:t>
            </a:r>
            <a:r>
              <a:rPr lang="ru-RU" sz="1600" dirty="0">
                <a:cs typeface="Times New Roman" panose="02020603050405020304" pitchFamily="18" charset="0"/>
              </a:rPr>
              <a:t>, полученного путем экспрессии фрагмента генома вируса инфекционной </a:t>
            </a:r>
            <a:r>
              <a:rPr lang="ru-RU" sz="1600" dirty="0" err="1">
                <a:cs typeface="Times New Roman" panose="02020603050405020304" pitchFamily="18" charset="0"/>
              </a:rPr>
              <a:t>бурсальной</a:t>
            </a:r>
            <a:r>
              <a:rPr lang="ru-RU" sz="1600" dirty="0">
                <a:cs typeface="Times New Roman" panose="02020603050405020304" pitchFamily="18" charset="0"/>
              </a:rPr>
              <a:t> болезни штамм «МВ», встроенного </a:t>
            </a:r>
            <a:r>
              <a:rPr lang="ru-RU" sz="1600" b="1" dirty="0">
                <a:cs typeface="Times New Roman" panose="02020603050405020304" pitchFamily="18" charset="0"/>
              </a:rPr>
              <a:t>в плазмиду </a:t>
            </a:r>
            <a:r>
              <a:rPr lang="ru-RU" sz="1600" b="1" dirty="0" err="1">
                <a:cs typeface="Times New Roman" panose="02020603050405020304" pitchFamily="18" charset="0"/>
              </a:rPr>
              <a:t>Pichia</a:t>
            </a:r>
            <a:r>
              <a:rPr lang="ru-RU" sz="1600" b="1" dirty="0"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cs typeface="Times New Roman" panose="02020603050405020304" pitchFamily="18" charset="0"/>
              </a:rPr>
              <a:t>pastoris</a:t>
            </a:r>
            <a:r>
              <a:rPr lang="ru-RU" sz="1600" dirty="0">
                <a:cs typeface="Times New Roman" panose="02020603050405020304" pitchFamily="18" charset="0"/>
              </a:rPr>
              <a:t>, инактивированных формальдегидом.</a:t>
            </a:r>
          </a:p>
          <a:p>
            <a:endParaRPr lang="ru-RU" sz="1600" dirty="0">
              <a:cs typeface="Times New Roman" panose="02020603050405020304" pitchFamily="18" charset="0"/>
            </a:endParaRPr>
          </a:p>
          <a:p>
            <a:r>
              <a:rPr lang="ru-RU" sz="1600" dirty="0">
                <a:cs typeface="Times New Roman" panose="02020603050405020304" pitchFamily="18" charset="0"/>
              </a:rPr>
              <a:t>Вакцина предназначена для профилактики </a:t>
            </a:r>
            <a:r>
              <a:rPr lang="ru-RU" sz="1600" dirty="0" err="1">
                <a:cs typeface="Times New Roman" panose="02020603050405020304" pitchFamily="18" charset="0"/>
              </a:rPr>
              <a:t>ньюкаслской</a:t>
            </a:r>
            <a:r>
              <a:rPr lang="ru-RU" sz="1600" dirty="0">
                <a:cs typeface="Times New Roman" panose="02020603050405020304" pitchFamily="18" charset="0"/>
              </a:rPr>
              <a:t> болезни, инфекционного бронхита кур, инфекционной </a:t>
            </a:r>
            <a:r>
              <a:rPr lang="ru-RU" sz="1600" dirty="0" err="1">
                <a:cs typeface="Times New Roman" panose="02020603050405020304" pitchFamily="18" charset="0"/>
              </a:rPr>
              <a:t>бурсальной</a:t>
            </a:r>
            <a:r>
              <a:rPr lang="ru-RU" sz="1600" dirty="0">
                <a:cs typeface="Times New Roman" panose="02020603050405020304" pitchFamily="18" charset="0"/>
              </a:rPr>
              <a:t> болезни</a:t>
            </a:r>
            <a:br>
              <a:rPr lang="ru-RU" sz="1600" dirty="0">
                <a:cs typeface="Times New Roman" panose="02020603050405020304" pitchFamily="18" charset="0"/>
              </a:rPr>
            </a:br>
            <a:r>
              <a:rPr lang="ru-RU" sz="1600" dirty="0">
                <a:cs typeface="Times New Roman" panose="02020603050405020304" pitchFamily="18" charset="0"/>
              </a:rPr>
              <a:t>и реовирусного </a:t>
            </a:r>
            <a:r>
              <a:rPr lang="ru-RU" sz="1600" dirty="0" err="1">
                <a:cs typeface="Times New Roman" panose="02020603050405020304" pitchFamily="18" charset="0"/>
              </a:rPr>
              <a:t>теносиновита</a:t>
            </a:r>
            <a:r>
              <a:rPr lang="ru-RU" sz="1600" dirty="0">
                <a:cs typeface="Times New Roman" panose="02020603050405020304" pitchFamily="18" charset="0"/>
              </a:rPr>
              <a:t> птиц в племенных и товарных птицеводческих хозяйствах яичного направления выращивания</a:t>
            </a:r>
            <a:r>
              <a:rPr lang="ru-RU" sz="1600" dirty="0"/>
              <a:t>.</a:t>
            </a:r>
          </a:p>
          <a:p>
            <a:endParaRPr lang="ru-RU" sz="1600" dirty="0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F64401EC-CE82-1DBC-57AC-A01792AC7DC4}"/>
              </a:ext>
            </a:extLst>
          </p:cNvPr>
          <p:cNvGrpSpPr/>
          <p:nvPr/>
        </p:nvGrpSpPr>
        <p:grpSpPr>
          <a:xfrm>
            <a:off x="640055" y="1435673"/>
            <a:ext cx="280142" cy="280142"/>
            <a:chOff x="662345" y="2023447"/>
            <a:chExt cx="435283" cy="435283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xmlns="" id="{15D80D4C-DB46-19E1-24F7-1821B701F366}"/>
                </a:ext>
              </a:extLst>
            </p:cNvPr>
            <p:cNvSpPr/>
            <p:nvPr/>
          </p:nvSpPr>
          <p:spPr>
            <a:xfrm>
              <a:off x="662345" y="2023447"/>
              <a:ext cx="435283" cy="435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xmlns="" id="{683F15EB-F5EE-37A8-2C54-09CEB2A06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9624" y="2094501"/>
              <a:ext cx="140724" cy="293174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xmlns="" id="{42DB9079-F582-C811-4FB9-1CE7FB215BAA}"/>
              </a:ext>
            </a:extLst>
          </p:cNvPr>
          <p:cNvGrpSpPr/>
          <p:nvPr/>
        </p:nvGrpSpPr>
        <p:grpSpPr>
          <a:xfrm>
            <a:off x="640055" y="2401876"/>
            <a:ext cx="280142" cy="280142"/>
            <a:chOff x="662345" y="2023447"/>
            <a:chExt cx="435283" cy="435283"/>
          </a:xfrm>
        </p:grpSpPr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xmlns="" id="{BB02BCA4-92F2-9D26-7BAA-403238B0FAC3}"/>
                </a:ext>
              </a:extLst>
            </p:cNvPr>
            <p:cNvSpPr/>
            <p:nvPr/>
          </p:nvSpPr>
          <p:spPr>
            <a:xfrm>
              <a:off x="662345" y="2023447"/>
              <a:ext cx="435283" cy="435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xmlns="" id="{075AC4AD-DE72-1EB9-BC45-3EFB2E6ACF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9624" y="2094501"/>
              <a:ext cx="140724" cy="293174"/>
            </a:xfrm>
            <a:prstGeom prst="rect">
              <a:avLst/>
            </a:prstGeom>
          </p:spPr>
        </p:pic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xmlns="" id="{BEF985D3-2382-C084-25BD-67FEEB7DE00B}"/>
              </a:ext>
            </a:extLst>
          </p:cNvPr>
          <p:cNvGrpSpPr/>
          <p:nvPr/>
        </p:nvGrpSpPr>
        <p:grpSpPr>
          <a:xfrm>
            <a:off x="640055" y="4639502"/>
            <a:ext cx="280142" cy="280142"/>
            <a:chOff x="662345" y="2023447"/>
            <a:chExt cx="435283" cy="435283"/>
          </a:xfrm>
        </p:grpSpPr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xmlns="" id="{430D5243-FCA7-94A5-1E75-6430901879C1}"/>
                </a:ext>
              </a:extLst>
            </p:cNvPr>
            <p:cNvSpPr/>
            <p:nvPr/>
          </p:nvSpPr>
          <p:spPr>
            <a:xfrm>
              <a:off x="662345" y="2023447"/>
              <a:ext cx="435283" cy="4352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xmlns="" id="{510A04CD-B460-9AF0-8369-502877EE4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09624" y="2094501"/>
              <a:ext cx="140724" cy="293174"/>
            </a:xfrm>
            <a:prstGeom prst="rect">
              <a:avLst/>
            </a:prstGeom>
          </p:spPr>
        </p:pic>
      </p:grpSp>
      <p:pic>
        <p:nvPicPr>
          <p:cNvPr id="41" name="Picture 4" descr="Квадрактин VP2 купить - Инактивированная эмульгированная четырехвалентная  вакцина против ньюкаслской болезни, инфекционного бронхита кур,  инфекционной бурсальной болезни и реовирусного теносиновита птиц">
            <a:extLst>
              <a:ext uri="{FF2B5EF4-FFF2-40B4-BE49-F238E27FC236}">
                <a16:creationId xmlns:a16="http://schemas.microsoft.com/office/drawing/2014/main" xmlns="" id="{DE653237-C14C-446B-C132-97E684917A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22848" y="1570613"/>
            <a:ext cx="3716774" cy="371677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E600F21E-00F7-068F-1616-9690160770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59509" y="-597124"/>
            <a:ext cx="1461376" cy="146137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2F1BEE00-1290-F8AE-E0F2-9334C1E0CE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122848" y="5900396"/>
            <a:ext cx="854010" cy="51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9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090E8-6C87-2668-3E0C-9A9F228E10B5}"/>
              </a:ext>
            </a:extLst>
          </p:cNvPr>
          <p:cNvSpPr/>
          <p:nvPr/>
        </p:nvSpPr>
        <p:spPr>
          <a:xfrm>
            <a:off x="1740022" y="-1122341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6A52B6-77AF-80C2-E36B-0622A2CA8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28" y="5728672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4021A1-4B8E-2DDE-7FFD-6E3A2B0F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49" y="5455595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0DAAFE-75AA-F903-FEFB-FF8B33FEF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28" y="451982"/>
            <a:ext cx="276225" cy="276225"/>
          </a:xfrm>
          <a:prstGeom prst="rect">
            <a:avLst/>
          </a:prstGeom>
        </p:spPr>
      </p:pic>
      <p:pic>
        <p:nvPicPr>
          <p:cNvPr id="2" name="Picture 3">
            <a:extLst>
              <a:ext uri="{FF2B5EF4-FFF2-40B4-BE49-F238E27FC236}">
                <a16:creationId xmlns:a16="http://schemas.microsoft.com/office/drawing/2014/main" xmlns="" id="{8FDBFE06-BD0C-F791-23FA-9335E595B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756" y="231215"/>
            <a:ext cx="4488487" cy="298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5" descr="https://cdn.kastatic.org/ka-perseus-images/9dd49f8dd498f41b433963f8471861c8b7a0c85f.png">
            <a:extLst>
              <a:ext uri="{FF2B5EF4-FFF2-40B4-BE49-F238E27FC236}">
                <a16:creationId xmlns:a16="http://schemas.microsoft.com/office/drawing/2014/main" xmlns="" id="{89EC6329-4847-6587-ABFF-6B575146F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02" y="3708719"/>
            <a:ext cx="5981192" cy="22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636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090E8-6C87-2668-3E0C-9A9F228E10B5}"/>
              </a:ext>
            </a:extLst>
          </p:cNvPr>
          <p:cNvSpPr/>
          <p:nvPr/>
        </p:nvSpPr>
        <p:spPr>
          <a:xfrm>
            <a:off x="1740022" y="-1122341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6A52B6-77AF-80C2-E36B-0622A2CA8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28" y="5728672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4021A1-4B8E-2DDE-7FFD-6E3A2B0F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49" y="5455595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0DAAFE-75AA-F903-FEFB-FF8B33FEF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28" y="451982"/>
            <a:ext cx="276225" cy="276225"/>
          </a:xfrm>
          <a:prstGeom prst="rect">
            <a:avLst/>
          </a:prstGeom>
        </p:spPr>
      </p:pic>
      <p:pic>
        <p:nvPicPr>
          <p:cNvPr id="4" name="Picture 4" descr="D:\Загрузки\Новая папка\Интернет\Steps-for-synthesis-of-the-recombinant-proteins-in-E-coli-The-cDNA-encoding-the-protein.png">
            <a:extLst>
              <a:ext uri="{FF2B5EF4-FFF2-40B4-BE49-F238E27FC236}">
                <a16:creationId xmlns:a16="http://schemas.microsoft.com/office/drawing/2014/main" xmlns="" id="{896FFE53-D8B8-BC2E-4064-9AD122568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51" y="1313446"/>
            <a:ext cx="7187697" cy="406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5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CAD090E8-6C87-2668-3E0C-9A9F228E10B5}"/>
              </a:ext>
            </a:extLst>
          </p:cNvPr>
          <p:cNvSpPr/>
          <p:nvPr/>
        </p:nvSpPr>
        <p:spPr>
          <a:xfrm>
            <a:off x="1740022" y="-1122341"/>
            <a:ext cx="8691716" cy="869171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6E6A52B6-77AF-80C2-E36B-0622A2CA88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6528" y="5728672"/>
            <a:ext cx="854010" cy="51240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9C4021A1-4B8E-2DDE-7FFD-6E3A2B0FEB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39449" y="5455595"/>
            <a:ext cx="2225057" cy="40987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220DAAFE-75AA-F903-FEFB-FF8B33FEF6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04828" y="451982"/>
            <a:ext cx="276225" cy="27622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74B24DE-9A0D-D894-15AA-4143F773314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58214" y="790780"/>
            <a:ext cx="6655331" cy="486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66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DAE7951C-ADE3-31D1-896C-8AB207685EF9}"/>
              </a:ext>
            </a:extLst>
          </p:cNvPr>
          <p:cNvSpPr/>
          <p:nvPr/>
        </p:nvSpPr>
        <p:spPr>
          <a:xfrm>
            <a:off x="2806896" y="-1122594"/>
            <a:ext cx="8974264" cy="897426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DFC00980-B388-1E4E-882E-85F194D75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60660" y="5833222"/>
            <a:ext cx="1461376" cy="146137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DB8E2D73-FB9C-5824-35AF-950A3D54C4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33464" y="5577019"/>
            <a:ext cx="854010" cy="51240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9DFB34E-3A37-F6BA-F2AF-31E6BDF6A7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43162" y="1860447"/>
            <a:ext cx="2225057" cy="409879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xmlns="" id="{FB4A80E6-0E4B-A6A1-A57E-F0680B1EFA20}"/>
              </a:ext>
            </a:extLst>
          </p:cNvPr>
          <p:cNvSpPr/>
          <p:nvPr/>
        </p:nvSpPr>
        <p:spPr>
          <a:xfrm>
            <a:off x="1298117" y="3095537"/>
            <a:ext cx="8086987" cy="2164359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9BAAB5C-4C13-B142-FD08-EDDD9088E8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108" y="891835"/>
            <a:ext cx="3872892" cy="387289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32EF5934-2D28-1BC0-2A14-8AF836D032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04284" y="1130962"/>
            <a:ext cx="1461376" cy="146137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B1F59F2-F058-EFF2-0C27-EAC3A5DEB5EA}"/>
              </a:ext>
            </a:extLst>
          </p:cNvPr>
          <p:cNvSpPr txBox="1"/>
          <p:nvPr/>
        </p:nvSpPr>
        <p:spPr>
          <a:xfrm>
            <a:off x="2045376" y="3159319"/>
            <a:ext cx="45210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/>
              <a:t>Спасибо </a:t>
            </a:r>
          </a:p>
          <a:p>
            <a:r>
              <a:rPr lang="ru-RU" sz="5400" b="1" dirty="0"/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98877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87" y="208582"/>
            <a:ext cx="8531525" cy="6356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7998C0-BCB2-C038-5262-41201231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8680" y="2268815"/>
            <a:ext cx="3257117" cy="325711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B09584C-3461-2FFA-68FF-69AB3C8FCC20}"/>
              </a:ext>
            </a:extLst>
          </p:cNvPr>
          <p:cNvGrpSpPr/>
          <p:nvPr/>
        </p:nvGrpSpPr>
        <p:grpSpPr>
          <a:xfrm>
            <a:off x="4826761" y="196928"/>
            <a:ext cx="6909438" cy="1037997"/>
            <a:chOff x="4994541" y="592590"/>
            <a:chExt cx="4828968" cy="147110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175CB939-F3AE-4CA0-F740-6F5F0D20E01E}"/>
                </a:ext>
              </a:extLst>
            </p:cNvPr>
            <p:cNvSpPr/>
            <p:nvPr/>
          </p:nvSpPr>
          <p:spPr>
            <a:xfrm>
              <a:off x="4994541" y="609106"/>
              <a:ext cx="4828968" cy="1454586"/>
            </a:xfrm>
            <a:prstGeom prst="roundRect">
              <a:avLst>
                <a:gd name="adj" fmla="val 50000"/>
              </a:avLst>
            </a:prstGeom>
            <a:solidFill>
              <a:srgbClr val="F291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8BDD5B6-77FE-1F11-BD55-07D61BAD02C4}"/>
                </a:ext>
              </a:extLst>
            </p:cNvPr>
            <p:cNvSpPr txBox="1"/>
            <p:nvPr/>
          </p:nvSpPr>
          <p:spPr>
            <a:xfrm>
              <a:off x="5192508" y="592590"/>
              <a:ext cx="4203000" cy="1352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/>
                <a:t>Вспышки гриппа птиц на территории РФ в </a:t>
              </a:r>
              <a:r>
                <a:rPr lang="ru-RU" sz="2800" b="1" dirty="0" smtClean="0"/>
                <a:t>2022 </a:t>
              </a:r>
              <a:r>
                <a:rPr lang="ru-RU" sz="2800" b="1" dirty="0"/>
                <a:t>году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9666A0-2A1F-622A-22A8-BFB4FCCB7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753" y="4485882"/>
            <a:ext cx="1037997" cy="10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23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75CB939-F3AE-4CA0-F740-6F5F0D20E01E}"/>
              </a:ext>
            </a:extLst>
          </p:cNvPr>
          <p:cNvSpPr/>
          <p:nvPr/>
        </p:nvSpPr>
        <p:spPr>
          <a:xfrm>
            <a:off x="433136" y="350772"/>
            <a:ext cx="3330341" cy="785009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BDD5B6-77FE-1F11-BD55-07D61BAD02C4}"/>
              </a:ext>
            </a:extLst>
          </p:cNvPr>
          <p:cNvSpPr txBox="1"/>
          <p:nvPr/>
        </p:nvSpPr>
        <p:spPr>
          <a:xfrm>
            <a:off x="508934" y="350772"/>
            <a:ext cx="31787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Грипп птиц</a:t>
            </a:r>
          </a:p>
        </p:txBody>
      </p:sp>
      <p:sp>
        <p:nvSpPr>
          <p:cNvPr id="12" name="Объект 5">
            <a:extLst>
              <a:ext uri="{FF2B5EF4-FFF2-40B4-BE49-F238E27FC236}">
                <a16:creationId xmlns:a16="http://schemas.microsoft.com/office/drawing/2014/main" xmlns="" id="{AF528446-D846-FF44-D3A3-24EFE6D659CE}"/>
              </a:ext>
            </a:extLst>
          </p:cNvPr>
          <p:cNvSpPr txBox="1">
            <a:spLocks/>
          </p:cNvSpPr>
          <p:nvPr/>
        </p:nvSpPr>
        <p:spPr>
          <a:xfrm>
            <a:off x="508934" y="1154661"/>
            <a:ext cx="11498349" cy="3814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Ситуация: благополучна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, но в ряде субъектов РФ регистрируются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вспышки заболевания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среди диких и домашних птиц (ЛПХ и сельскохозяйственного назначения)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Очаговая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инцидентность n (18,50) = 7942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первом квартале 2022 г.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 зарегистрировано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6 вспышек </a:t>
            </a:r>
            <a:r>
              <a:rPr lang="ru-RU" alt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высокопатогенного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гриппа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птиц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типа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А, из них 4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– Н5N1 в Ставропольском крае (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домашняя птица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сельскохозяйственного назначения) и среди диких птиц в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Астраханской (1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– Н5) и Московской областях (1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– Н5N1);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втором квартале 2022 г.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зарегистрировано 9 вспышек </a:t>
            </a:r>
            <a:r>
              <a:rPr lang="ru-RU" altLang="ru-RU" sz="1400" dirty="0" err="1" smtClean="0">
                <a:solidFill>
                  <a:prstClr val="black"/>
                </a:solidFill>
                <a:cs typeface="Times New Roman" panose="02020603050405020304" pitchFamily="18" charset="0"/>
              </a:rPr>
              <a:t>высокопатогенного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 гриппа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птиц типа А, подтип Н5N1, из них 7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– среди домашней птицы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ЛПХ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: Рязанская (5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.) и Курская области (2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.); среди диких птиц – 2 </a:t>
            </a:r>
            <a:r>
              <a:rPr lang="ru-RU" altLang="ru-RU" sz="1400" dirty="0" err="1">
                <a:solidFill>
                  <a:prstClr val="black"/>
                </a:solidFill>
                <a:cs typeface="Times New Roman" panose="02020603050405020304" pitchFamily="18" charset="0"/>
              </a:rPr>
              <a:t>н.п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(Астраханская обл., Хабаровский край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).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/>
              <a:t>В третьем квартале 2022 г.</a:t>
            </a:r>
            <a:r>
              <a:rPr lang="ru-RU" sz="1400" dirty="0"/>
              <a:t> выявлено 35 вспышек ВПГП типа А, подтип Н5N1 – среди домашней птицы, в 11-ти субъектах РФ: Белгородская (5 </a:t>
            </a:r>
            <a:r>
              <a:rPr lang="ru-RU" sz="1400" dirty="0" err="1"/>
              <a:t>н.п</a:t>
            </a:r>
            <a:r>
              <a:rPr lang="ru-RU" sz="1400" dirty="0"/>
              <a:t>.), Калужская (11 </a:t>
            </a:r>
            <a:r>
              <a:rPr lang="ru-RU" sz="1400" dirty="0" err="1"/>
              <a:t>н.п</a:t>
            </a:r>
            <a:r>
              <a:rPr lang="ru-RU" sz="1400" dirty="0"/>
              <a:t>.), Курская (3 </a:t>
            </a:r>
            <a:r>
              <a:rPr lang="ru-RU" sz="1400" dirty="0" err="1"/>
              <a:t>н.п</a:t>
            </a:r>
            <a:r>
              <a:rPr lang="ru-RU" sz="1400" dirty="0"/>
              <a:t>.), Ростовская (2 </a:t>
            </a:r>
            <a:r>
              <a:rPr lang="ru-RU" sz="1400" dirty="0" err="1"/>
              <a:t>н.п</a:t>
            </a:r>
            <a:r>
              <a:rPr lang="ru-RU" sz="1400" dirty="0"/>
              <a:t>.), Самарская (7 </a:t>
            </a:r>
            <a:r>
              <a:rPr lang="ru-RU" sz="1400" dirty="0" err="1"/>
              <a:t>н.п</a:t>
            </a:r>
            <a:r>
              <a:rPr lang="ru-RU" sz="1400" dirty="0"/>
              <a:t>.), Саратовская (2 </a:t>
            </a:r>
            <a:r>
              <a:rPr lang="ru-RU" sz="1400" dirty="0" err="1"/>
              <a:t>н.п</a:t>
            </a:r>
            <a:r>
              <a:rPr lang="ru-RU" sz="1400" dirty="0"/>
              <a:t>.) области и по 1 </a:t>
            </a:r>
            <a:r>
              <a:rPr lang="ru-RU" sz="1400" dirty="0" err="1"/>
              <a:t>н.п</a:t>
            </a:r>
            <a:r>
              <a:rPr lang="ru-RU" sz="1400" dirty="0"/>
              <a:t>. в Ивановской, Тверской, Орловской, Магаданской и Челябинской областях. </a:t>
            </a:r>
            <a:endParaRPr lang="ru-RU" sz="1400" dirty="0" smtClean="0"/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400" b="1" dirty="0" smtClean="0"/>
              <a:t>За </a:t>
            </a:r>
            <a:r>
              <a:rPr lang="ru-RU" sz="1400" b="1" dirty="0"/>
              <a:t>9 месяцев 2022 </a:t>
            </a:r>
            <a:r>
              <a:rPr lang="ru-RU" sz="1400" dirty="0"/>
              <a:t>года в ВОЗЖ нотифицировано </a:t>
            </a:r>
            <a:r>
              <a:rPr lang="ru-RU" sz="1400" b="1" dirty="0"/>
              <a:t>50 вспышек гриппа птиц.</a:t>
            </a:r>
            <a:endParaRPr lang="ru-RU" altLang="ru-RU" sz="1400" b="1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2021 г. – зарегистрировано 68 вспышек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: 53 среди домашней птицы,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включая 7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птицефабрик, и 15 - среди дикой птицы (5 вспышек подтип Н5N8,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4 вспышки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– H5N5 и 59 – H5N1). В ВОЗЖ не нотифицирована вспышка ВПГП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 дикой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фауне в Республике Крым.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Эпидемический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порог по неблагополучию и заболеваемости – </a:t>
            </a: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превзойден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Краткосрочный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тренд по неблагополучию –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возрастает.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Многолетние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тренды: по неблагополучию – стабилен, по заболеваемости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– </a:t>
            </a: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возрастает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Профилактическая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вакцинация: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за 2 квартала 2022 г. –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142414,355  тыс.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гол. обработок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птиц.</a:t>
            </a:r>
          </a:p>
          <a:p>
            <a:pPr marL="171450" indent="-17145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Д</a:t>
            </a:r>
            <a:r>
              <a:rPr lang="ru-RU" altLang="ru-RU" sz="1400" b="1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иагностические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исследования 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(мониторинг): за 2 квартала 2022 г. – </a:t>
            </a:r>
            <a:r>
              <a:rPr lang="ru-RU" altLang="ru-RU" sz="1400" b="1" dirty="0">
                <a:solidFill>
                  <a:prstClr val="black"/>
                </a:solidFill>
                <a:cs typeface="Times New Roman" panose="02020603050405020304" pitchFamily="18" charset="0"/>
              </a:rPr>
              <a:t>985,069 </a:t>
            </a:r>
            <a:r>
              <a:rPr lang="ru-RU" altLang="ru-RU" sz="14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факт</a:t>
            </a:r>
            <a:r>
              <a:rPr lang="ru-RU" altLang="ru-RU" sz="1400" dirty="0">
                <a:solidFill>
                  <a:prstClr val="black"/>
                </a:solidFill>
                <a:cs typeface="Times New Roman" panose="02020603050405020304" pitchFamily="18" charset="0"/>
              </a:rPr>
              <a:t>. тыс. гол. исследований.</a:t>
            </a: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E045298C-138E-FF59-2C63-E4B35431D8BB}"/>
              </a:ext>
            </a:extLst>
          </p:cNvPr>
          <p:cNvSpPr/>
          <p:nvPr/>
        </p:nvSpPr>
        <p:spPr>
          <a:xfrm>
            <a:off x="508934" y="6315651"/>
            <a:ext cx="3790370" cy="45719"/>
          </a:xfrm>
          <a:prstGeom prst="roundRect">
            <a:avLst>
              <a:gd name="adj" fmla="val 50000"/>
            </a:avLst>
          </a:prstGeom>
          <a:solidFill>
            <a:srgbClr val="FBE11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28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7998C0-BCB2-C038-5262-412012310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08680" y="2268815"/>
            <a:ext cx="3257117" cy="325711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B09584C-3461-2FFA-68FF-69AB3C8FCC20}"/>
              </a:ext>
            </a:extLst>
          </p:cNvPr>
          <p:cNvGrpSpPr/>
          <p:nvPr/>
        </p:nvGrpSpPr>
        <p:grpSpPr>
          <a:xfrm>
            <a:off x="4826761" y="196928"/>
            <a:ext cx="6909438" cy="1037997"/>
            <a:chOff x="4994541" y="592590"/>
            <a:chExt cx="4828968" cy="1471102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175CB939-F3AE-4CA0-F740-6F5F0D20E01E}"/>
                </a:ext>
              </a:extLst>
            </p:cNvPr>
            <p:cNvSpPr/>
            <p:nvPr/>
          </p:nvSpPr>
          <p:spPr>
            <a:xfrm>
              <a:off x="4994541" y="609106"/>
              <a:ext cx="4828968" cy="1454586"/>
            </a:xfrm>
            <a:prstGeom prst="roundRect">
              <a:avLst>
                <a:gd name="adj" fmla="val 50000"/>
              </a:avLst>
            </a:prstGeom>
            <a:solidFill>
              <a:srgbClr val="F291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8BDD5B6-77FE-1F11-BD55-07D61BAD02C4}"/>
                </a:ext>
              </a:extLst>
            </p:cNvPr>
            <p:cNvSpPr txBox="1"/>
            <p:nvPr/>
          </p:nvSpPr>
          <p:spPr>
            <a:xfrm>
              <a:off x="5192508" y="592590"/>
              <a:ext cx="4203000" cy="1352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/>
                <a:t>Вспышки гриппа птиц на территории РФ в </a:t>
              </a:r>
              <a:r>
                <a:rPr lang="ru-RU" sz="2800" b="1" dirty="0" smtClean="0"/>
                <a:t>2022 </a:t>
              </a:r>
              <a:r>
                <a:rPr lang="ru-RU" sz="2800" b="1" dirty="0"/>
                <a:t>году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9666A0-2A1F-622A-22A8-BFB4FCCB70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054753" y="4485882"/>
            <a:ext cx="1037997" cy="10379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97" y="1114847"/>
            <a:ext cx="8040757" cy="5565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658" y="1051209"/>
            <a:ext cx="8204799" cy="56472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67998C0-BCB2-C038-5262-4120123109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01646" y="2398212"/>
            <a:ext cx="3257117" cy="3257117"/>
          </a:xfrm>
          <a:prstGeom prst="rect">
            <a:avLst/>
          </a:prstGeom>
        </p:spPr>
      </p:pic>
      <p:grpSp>
        <p:nvGrpSpPr>
          <p:cNvPr id="10" name="Группа 9">
            <a:extLst>
              <a:ext uri="{FF2B5EF4-FFF2-40B4-BE49-F238E27FC236}">
                <a16:creationId xmlns:a16="http://schemas.microsoft.com/office/drawing/2014/main" xmlns="" id="{0B09584C-3461-2FFA-68FF-69AB3C8FCC20}"/>
              </a:ext>
            </a:extLst>
          </p:cNvPr>
          <p:cNvGrpSpPr/>
          <p:nvPr/>
        </p:nvGrpSpPr>
        <p:grpSpPr>
          <a:xfrm>
            <a:off x="499632" y="24865"/>
            <a:ext cx="11192735" cy="1145796"/>
            <a:chOff x="4994541" y="609106"/>
            <a:chExt cx="4828968" cy="1623880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xmlns="" id="{175CB939-F3AE-4CA0-F740-6F5F0D20E01E}"/>
                </a:ext>
              </a:extLst>
            </p:cNvPr>
            <p:cNvSpPr/>
            <p:nvPr/>
          </p:nvSpPr>
          <p:spPr>
            <a:xfrm>
              <a:off x="4994541" y="609106"/>
              <a:ext cx="4828968" cy="1454586"/>
            </a:xfrm>
            <a:prstGeom prst="roundRect">
              <a:avLst>
                <a:gd name="adj" fmla="val 50000"/>
              </a:avLst>
            </a:prstGeom>
            <a:solidFill>
              <a:srgbClr val="F291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88BDD5B6-77FE-1F11-BD55-07D61BAD02C4}"/>
                </a:ext>
              </a:extLst>
            </p:cNvPr>
            <p:cNvSpPr txBox="1"/>
            <p:nvPr/>
          </p:nvSpPr>
          <p:spPr>
            <a:xfrm>
              <a:off x="5255778" y="880777"/>
              <a:ext cx="4203000" cy="135220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2800" b="1" dirty="0"/>
                <a:t>Вспышки гриппа птиц на территории РФ в </a:t>
              </a:r>
              <a:r>
                <a:rPr lang="ru-RU" sz="2800" b="1" dirty="0" smtClean="0"/>
                <a:t>2022 </a:t>
              </a:r>
              <a:r>
                <a:rPr lang="ru-RU" sz="2800" b="1" dirty="0"/>
                <a:t>году</a:t>
              </a:r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9666A0-2A1F-622A-22A8-BFB4FCCB7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26051" y="2700215"/>
            <a:ext cx="1037997" cy="103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1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75CB939-F3AE-4CA0-F740-6F5F0D20E01E}"/>
              </a:ext>
            </a:extLst>
          </p:cNvPr>
          <p:cNvSpPr/>
          <p:nvPr/>
        </p:nvSpPr>
        <p:spPr>
          <a:xfrm>
            <a:off x="178037" y="108145"/>
            <a:ext cx="11835925" cy="1513539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BDD5B6-77FE-1F11-BD55-07D61BAD02C4}"/>
              </a:ext>
            </a:extLst>
          </p:cNvPr>
          <p:cNvSpPr txBox="1"/>
          <p:nvPr/>
        </p:nvSpPr>
        <p:spPr>
          <a:xfrm>
            <a:off x="625635" y="43138"/>
            <a:ext cx="111484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/>
              <a:t>Неблагополучие* по болезням птицы в 2021 году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ED3530-9211-FF5A-27BC-1CFAE4E61BB5}"/>
              </a:ext>
            </a:extLst>
          </p:cNvPr>
          <p:cNvSpPr txBox="1"/>
          <p:nvPr/>
        </p:nvSpPr>
        <p:spPr>
          <a:xfrm>
            <a:off x="625635" y="1038148"/>
            <a:ext cx="8277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Грипп среди дом</a:t>
            </a:r>
            <a:r>
              <a:rPr lang="ru-RU" sz="1800" dirty="0"/>
              <a:t>.</a:t>
            </a:r>
            <a:r>
              <a:rPr lang="ru-RU" dirty="0"/>
              <a:t> птиц-53 </a:t>
            </a:r>
            <a:r>
              <a:rPr lang="ru-RU" dirty="0" err="1"/>
              <a:t>н</a:t>
            </a:r>
            <a:r>
              <a:rPr lang="ru-RU" sz="1800" dirty="0" err="1"/>
              <a:t>.</a:t>
            </a:r>
            <a:r>
              <a:rPr lang="ru-RU" dirty="0" err="1"/>
              <a:t>п</a:t>
            </a:r>
            <a:r>
              <a:rPr lang="ru-RU" sz="1800" dirty="0"/>
              <a:t>.</a:t>
            </a:r>
            <a:r>
              <a:rPr lang="ru-RU" dirty="0"/>
              <a:t>/дик</a:t>
            </a:r>
            <a:r>
              <a:rPr lang="ru-RU" sz="1800" dirty="0"/>
              <a:t>.</a:t>
            </a:r>
            <a:r>
              <a:rPr lang="ru-RU" dirty="0"/>
              <a:t> птицы 15 </a:t>
            </a:r>
            <a:r>
              <a:rPr lang="ru-RU" dirty="0" err="1"/>
              <a:t>н</a:t>
            </a:r>
            <a:r>
              <a:rPr lang="ru-RU" sz="1800" dirty="0" err="1"/>
              <a:t>.</a:t>
            </a:r>
            <a:r>
              <a:rPr lang="ru-RU" dirty="0" err="1"/>
              <a:t>п</a:t>
            </a:r>
            <a:r>
              <a:rPr lang="ru-RU" sz="1800" dirty="0"/>
              <a:t>.</a:t>
            </a:r>
            <a:r>
              <a:rPr lang="ru-RU" dirty="0"/>
              <a:t> </a:t>
            </a:r>
          </a:p>
          <a:p>
            <a:r>
              <a:rPr lang="ru-RU" dirty="0"/>
              <a:t>БН среди дом</a:t>
            </a:r>
            <a:r>
              <a:rPr lang="ru-RU" sz="1800" dirty="0"/>
              <a:t>.</a:t>
            </a:r>
            <a:r>
              <a:rPr lang="ru-RU" dirty="0"/>
              <a:t> птицы 4 </a:t>
            </a:r>
            <a:r>
              <a:rPr lang="ru-RU" dirty="0" err="1"/>
              <a:t>н</a:t>
            </a:r>
            <a:r>
              <a:rPr lang="ru-RU" sz="1800" dirty="0" err="1"/>
              <a:t>.</a:t>
            </a:r>
            <a:r>
              <a:rPr lang="ru-RU" dirty="0" err="1"/>
              <a:t>п</a:t>
            </a:r>
            <a:r>
              <a:rPr lang="ru-RU" sz="1800" dirty="0"/>
              <a:t>.</a:t>
            </a:r>
            <a:endParaRPr lang="ru-RU" dirty="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2FB83DDE-6E3B-2F12-F1FB-5F7728DA0FA5}"/>
              </a:ext>
            </a:extLst>
          </p:cNvPr>
          <p:cNvGrpSpPr/>
          <p:nvPr/>
        </p:nvGrpSpPr>
        <p:grpSpPr>
          <a:xfrm>
            <a:off x="2346159" y="2204184"/>
            <a:ext cx="5678905" cy="2699970"/>
            <a:chOff x="3224462" y="2492943"/>
            <a:chExt cx="5678905" cy="2699970"/>
          </a:xfrm>
          <a:solidFill>
            <a:srgbClr val="F29100"/>
          </a:solidFill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xmlns="" id="{02B494CB-2991-86FA-448C-11E9631EB286}"/>
                </a:ext>
              </a:extLst>
            </p:cNvPr>
            <p:cNvSpPr/>
            <p:nvPr/>
          </p:nvSpPr>
          <p:spPr>
            <a:xfrm>
              <a:off x="3224462" y="2492943"/>
              <a:ext cx="5678905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xmlns="" id="{6AB4AB76-E33F-00C9-4F2B-060E7F60B7B0}"/>
                </a:ext>
              </a:extLst>
            </p:cNvPr>
            <p:cNvSpPr/>
            <p:nvPr/>
          </p:nvSpPr>
          <p:spPr>
            <a:xfrm>
              <a:off x="3224462" y="2908433"/>
              <a:ext cx="1520793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xmlns="" id="{4B159D93-A439-F26F-FD29-59A16631F134}"/>
                </a:ext>
              </a:extLst>
            </p:cNvPr>
            <p:cNvSpPr/>
            <p:nvPr/>
          </p:nvSpPr>
          <p:spPr>
            <a:xfrm>
              <a:off x="3224462" y="3318309"/>
              <a:ext cx="404262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C2BF7C34-6282-5EFA-DDC2-BAE4E21B54CD}"/>
                </a:ext>
              </a:extLst>
            </p:cNvPr>
            <p:cNvSpPr/>
            <p:nvPr/>
          </p:nvSpPr>
          <p:spPr>
            <a:xfrm>
              <a:off x="3224462" y="3745915"/>
              <a:ext cx="288759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xmlns="" id="{D11B967F-F4EC-BED9-D1A5-D04D9CBBD5C6}"/>
                </a:ext>
              </a:extLst>
            </p:cNvPr>
            <p:cNvSpPr/>
            <p:nvPr/>
          </p:nvSpPr>
          <p:spPr>
            <a:xfrm>
              <a:off x="3224462" y="4132613"/>
              <a:ext cx="173256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:a16="http://schemas.microsoft.com/office/drawing/2014/main" xmlns="" id="{4F573143-7362-C11A-B309-1BECFB0B8271}"/>
                </a:ext>
              </a:extLst>
            </p:cNvPr>
            <p:cNvSpPr/>
            <p:nvPr/>
          </p:nvSpPr>
          <p:spPr>
            <a:xfrm>
              <a:off x="3224462" y="4533582"/>
              <a:ext cx="96254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xmlns="" id="{B05AB313-907E-E846-6CE0-CDDD43149232}"/>
                </a:ext>
              </a:extLst>
            </p:cNvPr>
            <p:cNvSpPr/>
            <p:nvPr/>
          </p:nvSpPr>
          <p:spPr>
            <a:xfrm>
              <a:off x="3224462" y="4971532"/>
              <a:ext cx="96254" cy="22138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EF83A99-C41F-BD84-8BBB-7B813DD1B2FA}"/>
              </a:ext>
            </a:extLst>
          </p:cNvPr>
          <p:cNvSpPr txBox="1"/>
          <p:nvPr/>
        </p:nvSpPr>
        <p:spPr>
          <a:xfrm>
            <a:off x="356135" y="2029628"/>
            <a:ext cx="1990024" cy="4619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dirty="0"/>
              <a:t>Грипп</a:t>
            </a:r>
          </a:p>
          <a:p>
            <a:pPr algn="r">
              <a:lnSpc>
                <a:spcPct val="150000"/>
              </a:lnSpc>
            </a:pPr>
            <a:r>
              <a:rPr lang="ru-RU" dirty="0"/>
              <a:t>Орнитоз</a:t>
            </a:r>
          </a:p>
          <a:p>
            <a:pPr algn="r">
              <a:lnSpc>
                <a:spcPct val="150000"/>
              </a:lnSpc>
            </a:pPr>
            <a:r>
              <a:rPr lang="ru-RU" dirty="0"/>
              <a:t>Болезнь Ньюкасла</a:t>
            </a:r>
          </a:p>
          <a:p>
            <a:pPr algn="r">
              <a:lnSpc>
                <a:spcPct val="150000"/>
              </a:lnSpc>
            </a:pPr>
            <a:r>
              <a:rPr lang="ru-RU" dirty="0"/>
              <a:t>Пастереллез</a:t>
            </a:r>
          </a:p>
          <a:p>
            <a:pPr algn="r">
              <a:lnSpc>
                <a:spcPct val="150000"/>
              </a:lnSpc>
            </a:pPr>
            <a:r>
              <a:rPr lang="ru-RU" dirty="0" err="1"/>
              <a:t>Псевдомоноз</a:t>
            </a:r>
            <a:endParaRPr lang="ru-RU" dirty="0"/>
          </a:p>
          <a:p>
            <a:pPr algn="r">
              <a:lnSpc>
                <a:spcPct val="150000"/>
              </a:lnSpc>
            </a:pPr>
            <a:r>
              <a:rPr lang="ru-RU" dirty="0"/>
              <a:t>Болезнь Марека</a:t>
            </a:r>
          </a:p>
          <a:p>
            <a:pPr algn="r">
              <a:lnSpc>
                <a:spcPct val="150000"/>
              </a:lnSpc>
            </a:pPr>
            <a:r>
              <a:rPr lang="ru-RU" dirty="0"/>
              <a:t>Туберкулез </a:t>
            </a:r>
          </a:p>
          <a:p>
            <a:pPr algn="r">
              <a:lnSpc>
                <a:spcPct val="150000"/>
              </a:lnSpc>
            </a:pPr>
            <a:r>
              <a:rPr lang="ru-RU" dirty="0"/>
              <a:t>Кокцидиоз</a:t>
            </a:r>
          </a:p>
          <a:p>
            <a:pPr algn="r">
              <a:lnSpc>
                <a:spcPct val="150000"/>
              </a:lnSpc>
            </a:pPr>
            <a:r>
              <a:rPr lang="ru-RU" dirty="0" err="1"/>
              <a:t>Колибактериоз</a:t>
            </a:r>
            <a:endParaRPr lang="ru-RU" dirty="0"/>
          </a:p>
          <a:p>
            <a:pPr algn="r">
              <a:lnSpc>
                <a:spcPct val="150000"/>
              </a:lnSpc>
            </a:pPr>
            <a:r>
              <a:rPr lang="ru-RU" dirty="0"/>
              <a:t>Микоплазмоз</a:t>
            </a:r>
          </a:p>
          <a:p>
            <a:pPr algn="r">
              <a:lnSpc>
                <a:spcPct val="150000"/>
              </a:lnSpc>
            </a:pPr>
            <a:r>
              <a:rPr lang="ru-RU" dirty="0"/>
              <a:t>Сальмонеллез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698236-50F0-A63C-DF7E-E54DE8653B7E}"/>
              </a:ext>
            </a:extLst>
          </p:cNvPr>
          <p:cNvSpPr txBox="1"/>
          <p:nvPr/>
        </p:nvSpPr>
        <p:spPr>
          <a:xfrm>
            <a:off x="8171848" y="2119553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68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27159567-FA78-3ADE-EE97-04F9E3DD092B}"/>
              </a:ext>
            </a:extLst>
          </p:cNvPr>
          <p:cNvSpPr txBox="1"/>
          <p:nvPr/>
        </p:nvSpPr>
        <p:spPr>
          <a:xfrm>
            <a:off x="3866952" y="2545698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22B9C40-8FAD-3895-B683-0EC39CD5D5E2}"/>
              </a:ext>
            </a:extLst>
          </p:cNvPr>
          <p:cNvSpPr txBox="1"/>
          <p:nvPr/>
        </p:nvSpPr>
        <p:spPr>
          <a:xfrm>
            <a:off x="2757641" y="2958705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17D5F35-D64A-045B-C876-D5C3995BCA4D}"/>
              </a:ext>
            </a:extLst>
          </p:cNvPr>
          <p:cNvSpPr txBox="1"/>
          <p:nvPr/>
        </p:nvSpPr>
        <p:spPr>
          <a:xfrm>
            <a:off x="2651764" y="3383180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A675BBE6-9BBC-1CA4-E17E-0D8DCCBCF11B}"/>
              </a:ext>
            </a:extLst>
          </p:cNvPr>
          <p:cNvSpPr txBox="1"/>
          <p:nvPr/>
        </p:nvSpPr>
        <p:spPr>
          <a:xfrm>
            <a:off x="2548290" y="3752512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2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F0A10FA-6B27-A94B-4BF8-F1298380CFE2}"/>
              </a:ext>
            </a:extLst>
          </p:cNvPr>
          <p:cNvSpPr txBox="1"/>
          <p:nvPr/>
        </p:nvSpPr>
        <p:spPr>
          <a:xfrm>
            <a:off x="2442413" y="4153747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B459E689-E95F-2F32-D4BC-115284858B0D}"/>
              </a:ext>
            </a:extLst>
          </p:cNvPr>
          <p:cNvSpPr txBox="1"/>
          <p:nvPr/>
        </p:nvSpPr>
        <p:spPr>
          <a:xfrm>
            <a:off x="2394286" y="4605944"/>
            <a:ext cx="1135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6A015A8-E06E-C93A-2ADC-8D1151956805}"/>
              </a:ext>
            </a:extLst>
          </p:cNvPr>
          <p:cNvSpPr txBox="1"/>
          <p:nvPr/>
        </p:nvSpPr>
        <p:spPr>
          <a:xfrm>
            <a:off x="2257929" y="4917707"/>
            <a:ext cx="1135782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/>
              <a:t>0</a:t>
            </a:r>
          </a:p>
          <a:p>
            <a:pPr>
              <a:lnSpc>
                <a:spcPct val="150000"/>
              </a:lnSpc>
            </a:pPr>
            <a:r>
              <a:rPr lang="ru-RU" b="1" dirty="0"/>
              <a:t>0</a:t>
            </a:r>
          </a:p>
          <a:p>
            <a:pPr>
              <a:lnSpc>
                <a:spcPct val="150000"/>
              </a:lnSpc>
            </a:pPr>
            <a:r>
              <a:rPr lang="ru-RU" b="1" dirty="0"/>
              <a:t>0</a:t>
            </a:r>
          </a:p>
          <a:p>
            <a:pPr>
              <a:lnSpc>
                <a:spcPct val="150000"/>
              </a:lnSpc>
            </a:pPr>
            <a:r>
              <a:rPr lang="ru-RU" b="1" dirty="0"/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76EAA52-612C-B223-D196-B51DDED2DFCE}"/>
              </a:ext>
            </a:extLst>
          </p:cNvPr>
          <p:cNvSpPr txBox="1"/>
          <p:nvPr/>
        </p:nvSpPr>
        <p:spPr>
          <a:xfrm>
            <a:off x="7871062" y="6490573"/>
            <a:ext cx="54888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* Число вновь выявленных неблагополучных пунктов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xmlns="" id="{64406E9B-165B-7F0A-74A0-8D1DAB77633A}"/>
              </a:ext>
            </a:extLst>
          </p:cNvPr>
          <p:cNvGrpSpPr/>
          <p:nvPr/>
        </p:nvGrpSpPr>
        <p:grpSpPr>
          <a:xfrm>
            <a:off x="9935679" y="2089848"/>
            <a:ext cx="1357162" cy="2026120"/>
            <a:chOff x="9935679" y="2089848"/>
            <a:chExt cx="1357162" cy="2026120"/>
          </a:xfrm>
        </p:grpSpPr>
        <p:sp>
          <p:nvSpPr>
            <p:cNvPr id="28" name="Стрелка: вверх-вниз 27">
              <a:extLst>
                <a:ext uri="{FF2B5EF4-FFF2-40B4-BE49-F238E27FC236}">
                  <a16:creationId xmlns:a16="http://schemas.microsoft.com/office/drawing/2014/main" xmlns="" id="{9B1D99C1-A54E-1240-7B83-20FFB8074859}"/>
                </a:ext>
              </a:extLst>
            </p:cNvPr>
            <p:cNvSpPr/>
            <p:nvPr/>
          </p:nvSpPr>
          <p:spPr>
            <a:xfrm>
              <a:off x="9935679" y="2089848"/>
              <a:ext cx="1357162" cy="2026120"/>
            </a:xfrm>
            <a:prstGeom prst="upDownArrow">
              <a:avLst/>
            </a:prstGeom>
            <a:solidFill>
              <a:srgbClr val="F6E02B">
                <a:alpha val="8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B1BD1642-3CB3-FD73-40DD-CF616937A8F9}"/>
                </a:ext>
              </a:extLst>
            </p:cNvPr>
            <p:cNvSpPr txBox="1"/>
            <p:nvPr/>
          </p:nvSpPr>
          <p:spPr>
            <a:xfrm>
              <a:off x="10318685" y="2856730"/>
              <a:ext cx="5911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b="1" dirty="0"/>
                <a:t>80%</a:t>
              </a: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xmlns="" id="{965BA51C-EAF4-43B2-C856-65CE1C8F2735}"/>
              </a:ext>
            </a:extLst>
          </p:cNvPr>
          <p:cNvGrpSpPr/>
          <p:nvPr/>
        </p:nvGrpSpPr>
        <p:grpSpPr>
          <a:xfrm>
            <a:off x="4624942" y="3501090"/>
            <a:ext cx="4364251" cy="1961598"/>
            <a:chOff x="4624942" y="3457156"/>
            <a:chExt cx="4364251" cy="1961598"/>
          </a:xfrm>
        </p:grpSpPr>
        <p:sp>
          <p:nvSpPr>
            <p:cNvPr id="33" name="Прямоугольник: скругленные углы 32">
              <a:extLst>
                <a:ext uri="{FF2B5EF4-FFF2-40B4-BE49-F238E27FC236}">
                  <a16:creationId xmlns:a16="http://schemas.microsoft.com/office/drawing/2014/main" xmlns="" id="{C0EF51F5-8332-5316-BEC6-5841A5A5814C}"/>
                </a:ext>
              </a:extLst>
            </p:cNvPr>
            <p:cNvSpPr/>
            <p:nvPr/>
          </p:nvSpPr>
          <p:spPr>
            <a:xfrm>
              <a:off x="4624942" y="3457156"/>
              <a:ext cx="4364251" cy="1961598"/>
            </a:xfrm>
            <a:prstGeom prst="roundRect">
              <a:avLst/>
            </a:prstGeom>
            <a:solidFill>
              <a:schemeClr val="bg1">
                <a:alpha val="5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FAD7C0B1-6898-42C5-3BCF-4D92E9ABDBB1}"/>
                </a:ext>
              </a:extLst>
            </p:cNvPr>
            <p:cNvSpPr txBox="1"/>
            <p:nvPr/>
          </p:nvSpPr>
          <p:spPr>
            <a:xfrm>
              <a:off x="4809426" y="3719327"/>
              <a:ext cx="417976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dirty="0"/>
                <a:t>Заболевания, составляющие 80% </a:t>
              </a:r>
            </a:p>
            <a:p>
              <a:r>
                <a:rPr lang="ru-RU" dirty="0"/>
                <a:t>от общей заболеваемости / неблагополучия, являются основными количественными факторами при существующей системе </a:t>
              </a:r>
              <a:r>
                <a:rPr lang="ru-RU" dirty="0" err="1"/>
                <a:t>ветнодзора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261502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198635F1-F198-CCF1-B226-B3DE87BF77FA}"/>
              </a:ext>
            </a:extLst>
          </p:cNvPr>
          <p:cNvSpPr/>
          <p:nvPr/>
        </p:nvSpPr>
        <p:spPr>
          <a:xfrm>
            <a:off x="2444842" y="-1646029"/>
            <a:ext cx="10150058" cy="1015005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xmlns="" id="{175CB939-F3AE-4CA0-F740-6F5F0D20E01E}"/>
              </a:ext>
            </a:extLst>
          </p:cNvPr>
          <p:cNvSpPr/>
          <p:nvPr/>
        </p:nvSpPr>
        <p:spPr>
          <a:xfrm>
            <a:off x="259883" y="265157"/>
            <a:ext cx="6870759" cy="909126"/>
          </a:xfrm>
          <a:prstGeom prst="roundRect">
            <a:avLst>
              <a:gd name="adj" fmla="val 50000"/>
            </a:avLst>
          </a:prstGeom>
          <a:solidFill>
            <a:srgbClr val="F291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8BDD5B6-77FE-1F11-BD55-07D61BAD02C4}"/>
              </a:ext>
            </a:extLst>
          </p:cNvPr>
          <p:cNvSpPr txBox="1"/>
          <p:nvPr/>
        </p:nvSpPr>
        <p:spPr>
          <a:xfrm>
            <a:off x="595163" y="396554"/>
            <a:ext cx="6241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b="1" dirty="0" err="1">
                <a:cs typeface="Times New Roman" panose="02020603050405020304" pitchFamily="18" charset="0"/>
              </a:rPr>
              <a:t>Низкопатогенный</a:t>
            </a:r>
            <a:r>
              <a:rPr lang="ru-RU" sz="3600" b="1" dirty="0">
                <a:cs typeface="Times New Roman" panose="02020603050405020304" pitchFamily="18" charset="0"/>
              </a:rPr>
              <a:t> грипп птиц</a:t>
            </a:r>
            <a:endParaRPr lang="ru-RU" sz="3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AC3C3D8-1B4E-C835-5B80-8D66B28DEE5A}"/>
              </a:ext>
            </a:extLst>
          </p:cNvPr>
          <p:cNvSpPr txBox="1"/>
          <p:nvPr/>
        </p:nvSpPr>
        <p:spPr>
          <a:xfrm>
            <a:off x="685799" y="1496332"/>
            <a:ext cx="10334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dirty="0">
                <a:cs typeface="Times New Roman" panose="02020603050405020304" pitchFamily="18" charset="0"/>
              </a:rPr>
              <a:t>Существует несколько примеров вирусов, отличных от H5 или H7, которые были официально классифицированы МЭБ как </a:t>
            </a:r>
            <a:r>
              <a:rPr lang="ru-RU" b="1" dirty="0" err="1">
                <a:cs typeface="Times New Roman" panose="02020603050405020304" pitchFamily="18" charset="0"/>
              </a:rPr>
              <a:t>низкопатогенный</a:t>
            </a:r>
            <a:r>
              <a:rPr lang="ru-RU" dirty="0">
                <a:cs typeface="Times New Roman" panose="02020603050405020304" pitchFamily="18" charset="0"/>
              </a:rPr>
              <a:t> вирус птичьего гриппа и вызвали серьезные заболевания у птицы.</a:t>
            </a: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2FDB84CA-0667-3621-EE33-89EE25CA834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95162" y="2581286"/>
          <a:ext cx="10691600" cy="39044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138747">
                  <a:extLst>
                    <a:ext uri="{9D8B030D-6E8A-4147-A177-3AD203B41FA5}">
                      <a16:colId xmlns:a16="http://schemas.microsoft.com/office/drawing/2014/main" xmlns="" val="2782969856"/>
                    </a:ext>
                  </a:extLst>
                </a:gridCol>
                <a:gridCol w="1955539">
                  <a:extLst>
                    <a:ext uri="{9D8B030D-6E8A-4147-A177-3AD203B41FA5}">
                      <a16:colId xmlns:a16="http://schemas.microsoft.com/office/drawing/2014/main" xmlns="" val="3675754135"/>
                    </a:ext>
                  </a:extLst>
                </a:gridCol>
                <a:gridCol w="2659871">
                  <a:extLst>
                    <a:ext uri="{9D8B030D-6E8A-4147-A177-3AD203B41FA5}">
                      <a16:colId xmlns:a16="http://schemas.microsoft.com/office/drawing/2014/main" xmlns="" val="3369146599"/>
                    </a:ext>
                  </a:extLst>
                </a:gridCol>
                <a:gridCol w="1261982">
                  <a:extLst>
                    <a:ext uri="{9D8B030D-6E8A-4147-A177-3AD203B41FA5}">
                      <a16:colId xmlns:a16="http://schemas.microsoft.com/office/drawing/2014/main" xmlns="" val="2863887779"/>
                    </a:ext>
                  </a:extLst>
                </a:gridCol>
                <a:gridCol w="2959863">
                  <a:extLst>
                    <a:ext uri="{9D8B030D-6E8A-4147-A177-3AD203B41FA5}">
                      <a16:colId xmlns:a16="http://schemas.microsoft.com/office/drawing/2014/main" xmlns="" val="2684476692"/>
                    </a:ext>
                  </a:extLst>
                </a:gridCol>
                <a:gridCol w="715598">
                  <a:extLst>
                    <a:ext uri="{9D8B030D-6E8A-4147-A177-3AD203B41FA5}">
                      <a16:colId xmlns:a16="http://schemas.microsoft.com/office/drawing/2014/main" xmlns="" val="3219923522"/>
                    </a:ext>
                  </a:extLst>
                </a:gridCol>
              </a:tblGrid>
              <a:tr h="546705"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Штамм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00"/>
                        </a:lnSpc>
                        <a:spcAft>
                          <a:spcPts val="600"/>
                        </a:spcAft>
                      </a:pPr>
                      <a:r>
                        <a:rPr lang="ru-RU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Страны</a:t>
                      </a:r>
                      <a:r>
                        <a:rPr lang="en-US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происхождения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Клинические признаки/ Производственные потери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Зооноз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1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Комментарии</a:t>
                      </a:r>
                      <a:endParaRPr lang="ru-RU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00"/>
                        </a:lnSpc>
                      </a:pPr>
                      <a:r>
                        <a:rPr lang="ru-RU" sz="1100" b="1" spc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Ссылки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extLst>
                  <a:ext uri="{0D108BD9-81ED-4DB2-BD59-A6C34878D82A}">
                    <a16:rowId xmlns:a16="http://schemas.microsoft.com/office/drawing/2014/main" xmlns="" val="1012982366"/>
                  </a:ext>
                </a:extLst>
              </a:tr>
              <a:tr h="616163">
                <a:tc>
                  <a:txBody>
                    <a:bodyPr/>
                    <a:lstStyle/>
                    <a:p>
                      <a:pPr marR="190500" lvl="0"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Н9</a:t>
                      </a:r>
                      <a: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1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R="190500" lvl="0"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100" spc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текущий)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5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Китай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Юго- Восточная Азия, Индийский субконтинент, Ближний Восток, Северная</a:t>
                      </a:r>
                      <a: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и Западная Африка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Переход от умеренного до тяжелого респираторного заболевания; снижение яйценоскости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9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Редкие легкие респираторные симптомы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9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Эндемик во многих регионах. Распространен на рынках живой птицы. Постоянная циркуляция с другими подтипами увеличивает зоонозный потенциал.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4,9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extLst>
                  <a:ext uri="{0D108BD9-81ED-4DB2-BD59-A6C34878D82A}">
                    <a16:rowId xmlns:a16="http://schemas.microsoft.com/office/drawing/2014/main" xmlns="" val="2349315234"/>
                  </a:ext>
                </a:extLst>
              </a:tr>
              <a:tr h="541066">
                <a:tc>
                  <a:txBody>
                    <a:bodyPr/>
                    <a:lstStyle/>
                    <a:p>
                      <a:pPr marR="190500"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Н6</a:t>
                      </a:r>
                      <a: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2,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R="190500"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Н6</a:t>
                      </a:r>
                      <a: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100" spc="0" dirty="0">
                        <a:solidFill>
                          <a:schemeClr val="tx1"/>
                        </a:solidFill>
                        <a:effectLst/>
                        <a:latin typeface="+mn-lt"/>
                        <a:ea typeface="Arial" panose="020B0604020202020204" pitchFamily="34" charset="0"/>
                        <a:cs typeface="+mn-cs"/>
                      </a:endParaRPr>
                    </a:p>
                    <a:p>
                      <a:pPr marR="190500"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(текущий)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Китай, Тайвань, Корея, Юго- Восточная Азия, Южная Африка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Переход от умеренного до тяжелого респираторного заболевания; снижение яйценоскости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Эндемик во многих регионах. Распространен на рынках живой птицы. Постоянная циркуляция с другими подтипами увеличивает зоонозный потенциал.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4,2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extLst>
                  <a:ext uri="{0D108BD9-81ED-4DB2-BD59-A6C34878D82A}">
                    <a16:rowId xmlns:a16="http://schemas.microsoft.com/office/drawing/2014/main" xmlns="" val="1782695921"/>
                  </a:ext>
                </a:extLst>
              </a:tr>
              <a:tr h="542437">
                <a:tc>
                  <a:txBody>
                    <a:bodyPr/>
                    <a:lstStyle/>
                    <a:p>
                      <a:pPr lvl="0" algn="l">
                        <a:lnSpc>
                          <a:spcPts val="1300"/>
                        </a:lnSpc>
                        <a:spcAft>
                          <a:spcPts val="30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НЗ</a:t>
                      </a:r>
                      <a: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R="190500" lvl="0" algn="l"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(2019)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Бельгия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9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Тяжелое респираторное заболевание, падёж 58% и снижение яйценоскости на 100%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У более взрослых птиц клинические признаки были более серьезными, чем у молодых птиц.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extLst>
                  <a:ext uri="{0D108BD9-81ED-4DB2-BD59-A6C34878D82A}">
                    <a16:rowId xmlns:a16="http://schemas.microsoft.com/office/drawing/2014/main" xmlns="" val="4085260291"/>
                  </a:ext>
                </a:extLst>
              </a:tr>
              <a:tr h="678188"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  <a:spcAft>
                          <a:spcPts val="30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Н6</a:t>
                      </a:r>
                      <a:r>
                        <a:rPr lang="en-US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R="190500" lvl="0" algn="l">
                        <a:lnSpc>
                          <a:spcPts val="105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(2020)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Ирландия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Резкое снижение яйценоскости, повышенный падёж (низкий); диарея зелёного цвета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Нет</a:t>
                      </a:r>
                      <a:endParaRPr lang="ru-RU" sz="11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3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Выбраковка положительных стад включает&gt; 500 000 кур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ts val="1050"/>
                        </a:lnSpc>
                      </a:pPr>
                      <a:r>
                        <a:rPr lang="ru-RU" sz="1100" spc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1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72000" marR="72000" marT="108000" marB="108000"/>
                </a:tc>
                <a:extLst>
                  <a:ext uri="{0D108BD9-81ED-4DB2-BD59-A6C34878D82A}">
                    <a16:rowId xmlns:a16="http://schemas.microsoft.com/office/drawing/2014/main" xmlns="" val="39670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619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1572</Words>
  <Application>Microsoft Office PowerPoint</Application>
  <PresentationFormat>Широкоэкранный</PresentationFormat>
  <Paragraphs>280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Нина Слюсарева</dc:creator>
  <cp:lastModifiedBy>Джавадов Э.Д.</cp:lastModifiedBy>
  <cp:revision>31</cp:revision>
  <dcterms:created xsi:type="dcterms:W3CDTF">2023-02-16T03:03:56Z</dcterms:created>
  <dcterms:modified xsi:type="dcterms:W3CDTF">2023-09-11T09:03:55Z</dcterms:modified>
</cp:coreProperties>
</file>