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90" r:id="rId3"/>
    <p:sldId id="802" r:id="rId4"/>
    <p:sldId id="285" r:id="rId5"/>
    <p:sldId id="289" r:id="rId6"/>
    <p:sldId id="294" r:id="rId7"/>
    <p:sldId id="804" r:id="rId8"/>
    <p:sldId id="803" r:id="rId9"/>
    <p:sldId id="297" r:id="rId10"/>
    <p:sldId id="805" r:id="rId11"/>
    <p:sldId id="308" r:id="rId12"/>
    <p:sldId id="259" r:id="rId13"/>
    <p:sldId id="269" r:id="rId14"/>
    <p:sldId id="806" r:id="rId15"/>
    <p:sldId id="267" r:id="rId16"/>
    <p:sldId id="275" r:id="rId17"/>
    <p:sldId id="276" r:id="rId18"/>
    <p:sldId id="277" r:id="rId19"/>
    <p:sldId id="310" r:id="rId20"/>
    <p:sldId id="311" r:id="rId21"/>
    <p:sldId id="807" r:id="rId22"/>
    <p:sldId id="808" r:id="rId23"/>
    <p:sldId id="809" r:id="rId24"/>
    <p:sldId id="305" r:id="rId25"/>
    <p:sldId id="798" r:id="rId26"/>
    <p:sldId id="799" r:id="rId27"/>
    <p:sldId id="801" r:id="rId28"/>
    <p:sldId id="800"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0" d="100"/>
          <a:sy n="70" d="100"/>
        </p:scale>
        <p:origin x="6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041;&#1077;&#1096;&#1077;&#1085;&#1089;&#1090;&#1074;&#1086;\&#1050;&#1085;&#1080;&#1075;&#107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41;&#1077;&#1096;&#1077;&#1085;&#1089;&#1090;&#1074;&#1086;\&#1050;&#1085;&#1080;&#1075;&#107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layout>
                <c:manualLayout>
                  <c:x val="8.5111288035363206E-3"/>
                  <c:y val="-3.0561076869968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6E0-4047-9FBB-9280B454702C}"/>
                </c:ext>
              </c:extLst>
            </c:dLbl>
            <c:dLbl>
              <c:idx val="1"/>
              <c:layout>
                <c:manualLayout>
                  <c:x val="1.276669320530451E-2"/>
                  <c:y val="-2.5004517439064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6E0-4047-9FBB-9280B454702C}"/>
                </c:ext>
              </c:extLst>
            </c:dLbl>
            <c:dLbl>
              <c:idx val="2"/>
              <c:layout>
                <c:manualLayout>
                  <c:x val="1.59583665066306E-2"/>
                  <c:y val="-5.000903487812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E0-4047-9FBB-9280B454702C}"/>
                </c:ext>
              </c:extLst>
            </c:dLbl>
            <c:dLbl>
              <c:idx val="3"/>
              <c:layout>
                <c:manualLayout>
                  <c:x val="1.0638911004419646E-3"/>
                  <c:y val="-4.723075516267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0-4047-9FBB-9280B454702C}"/>
                </c:ext>
              </c:extLst>
            </c:dLbl>
            <c:dLbl>
              <c:idx val="4"/>
              <c:layout>
                <c:manualLayout>
                  <c:x val="-2.2341713109282971E-2"/>
                  <c:y val="-7.5013552317194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E0-4047-9FBB-9280B454702C}"/>
                </c:ext>
              </c:extLst>
            </c:dLbl>
            <c:dLbl>
              <c:idx val="5"/>
              <c:layout>
                <c:manualLayout>
                  <c:x val="-2.446949531016698E-2"/>
                  <c:y val="-6.6678713170839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E0-4047-9FBB-9280B454702C}"/>
                </c:ext>
              </c:extLst>
            </c:dLbl>
            <c:dLbl>
              <c:idx val="6"/>
              <c:layout>
                <c:manualLayout>
                  <c:x val="3.0852841912819156E-2"/>
                  <c:y val="-5.000903487812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E0-4047-9FBB-9280B454702C}"/>
                </c:ext>
              </c:extLst>
            </c:dLbl>
            <c:dLbl>
              <c:idx val="7"/>
              <c:layout>
                <c:manualLayout>
                  <c:x val="2.2341713109282815E-2"/>
                  <c:y val="-3.05610768699681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E0-4047-9FBB-9280B454702C}"/>
                </c:ext>
              </c:extLst>
            </c:dLbl>
            <c:dLbl>
              <c:idx val="8"/>
              <c:layout>
                <c:manualLayout>
                  <c:x val="7.4472377030942978E-3"/>
                  <c:y val="-6.9456992886291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E0-4047-9FBB-9280B454702C}"/>
                </c:ext>
              </c:extLst>
            </c:dLbl>
            <c:dLbl>
              <c:idx val="9"/>
              <c:layout>
                <c:manualLayout>
                  <c:x val="-1.4894475406188596E-2"/>
                  <c:y val="-0.105574629187162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E0-4047-9FBB-9280B454702C}"/>
                </c:ext>
              </c:extLst>
            </c:dLbl>
            <c:dLbl>
              <c:idx val="10"/>
              <c:layout>
                <c:manualLayout>
                  <c:x val="-2.1277822008841006E-2"/>
                  <c:y val="-9.7239790040807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E0-4047-9FBB-9280B454702C}"/>
                </c:ext>
              </c:extLst>
            </c:dLbl>
            <c:dLbl>
              <c:idx val="11"/>
              <c:layout>
                <c:manualLayout>
                  <c:x val="-1.4894475406188752E-2"/>
                  <c:y val="-0.100018069756259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E0-4047-9FBB-9280B454702C}"/>
                </c:ext>
              </c:extLst>
            </c:dLbl>
            <c:dLbl>
              <c:idx val="12"/>
              <c:layout>
                <c:manualLayout>
                  <c:x val="-1.5958366506630794E-2"/>
                  <c:y val="-9.7239790040807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E0-4047-9FBB-9280B454702C}"/>
                </c:ext>
              </c:extLst>
            </c:dLbl>
            <c:dLbl>
              <c:idx val="13"/>
              <c:layout>
                <c:manualLayout>
                  <c:x val="9.5750199039783823E-3"/>
                  <c:y val="-4.723075516267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E0-4047-9FBB-9280B454702C}"/>
                </c:ext>
              </c:extLst>
            </c:dLbl>
            <c:spPr>
              <a:noFill/>
              <a:ln>
                <a:noFill/>
              </a:ln>
              <a:effectLst/>
            </c:spPr>
            <c:txPr>
              <a:bodyPr rot="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Лист2!$A$3:$A$17</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Лист2!$R$3:$R$17</c:f>
              <c:numCache>
                <c:formatCode>General</c:formatCode>
                <c:ptCount val="15"/>
                <c:pt idx="0">
                  <c:v>29</c:v>
                </c:pt>
                <c:pt idx="1">
                  <c:v>22</c:v>
                </c:pt>
                <c:pt idx="2">
                  <c:v>13</c:v>
                </c:pt>
                <c:pt idx="3">
                  <c:v>10</c:v>
                </c:pt>
                <c:pt idx="4">
                  <c:v>6</c:v>
                </c:pt>
                <c:pt idx="5">
                  <c:v>15</c:v>
                </c:pt>
                <c:pt idx="6">
                  <c:v>13</c:v>
                </c:pt>
                <c:pt idx="7">
                  <c:v>10</c:v>
                </c:pt>
                <c:pt idx="8">
                  <c:v>4</c:v>
                </c:pt>
                <c:pt idx="9">
                  <c:v>2</c:v>
                </c:pt>
                <c:pt idx="10">
                  <c:v>9</c:v>
                </c:pt>
                <c:pt idx="11">
                  <c:v>2</c:v>
                </c:pt>
                <c:pt idx="12">
                  <c:v>9</c:v>
                </c:pt>
                <c:pt idx="13">
                  <c:v>9</c:v>
                </c:pt>
                <c:pt idx="14">
                  <c:v>1</c:v>
                </c:pt>
              </c:numCache>
            </c:numRef>
          </c:val>
          <c:smooth val="0"/>
          <c:extLst>
            <c:ext xmlns:c16="http://schemas.microsoft.com/office/drawing/2014/chart" uri="{C3380CC4-5D6E-409C-BE32-E72D297353CC}">
              <c16:uniqueId val="{00000000-36E0-4047-9FBB-9280B454702C}"/>
            </c:ext>
          </c:extLst>
        </c:ser>
        <c:dLbls>
          <c:showLegendKey val="0"/>
          <c:showVal val="0"/>
          <c:showCatName val="0"/>
          <c:showSerName val="0"/>
          <c:showPercent val="0"/>
          <c:showBubbleSize val="0"/>
        </c:dLbls>
        <c:smooth val="0"/>
        <c:axId val="139110912"/>
        <c:axId val="110898560"/>
      </c:lineChart>
      <c:catAx>
        <c:axId val="139110912"/>
        <c:scaling>
          <c:orientation val="minMax"/>
        </c:scaling>
        <c:delete val="0"/>
        <c:axPos val="b"/>
        <c:title>
          <c:tx>
            <c:rich>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r>
                  <a:rPr lang="ru-RU"/>
                  <a:t>годы</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ru-RU"/>
          </a:p>
        </c:txPr>
        <c:crossAx val="110898560"/>
        <c:crosses val="autoZero"/>
        <c:auto val="1"/>
        <c:lblAlgn val="ctr"/>
        <c:lblOffset val="100"/>
        <c:noMultiLvlLbl val="0"/>
      </c:catAx>
      <c:valAx>
        <c:axId val="1108985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r>
                  <a:rPr lang="ru-RU"/>
                  <a:t>абсолютное количество бешенства </a:t>
                </a:r>
              </a:p>
            </c:rich>
          </c:tx>
          <c:overlay val="0"/>
          <c:spPr>
            <a:noFill/>
            <a:ln>
              <a:noFill/>
            </a:ln>
            <a:effectLst/>
          </c:spPr>
          <c:txPr>
            <a:bodyPr rot="-540000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ru-RU"/>
          </a:p>
        </c:txPr>
        <c:crossAx val="13911091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20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Лист2!$B$2:$Q$2</c:f>
              <c:strCache>
                <c:ptCount val="16"/>
                <c:pt idx="0">
                  <c:v>собаки</c:v>
                </c:pt>
                <c:pt idx="1">
                  <c:v>кошки</c:v>
                </c:pt>
                <c:pt idx="2">
                  <c:v>крупный рогатый скот</c:v>
                </c:pt>
                <c:pt idx="3">
                  <c:v>лисы</c:v>
                </c:pt>
                <c:pt idx="4">
                  <c:v>крысы</c:v>
                </c:pt>
                <c:pt idx="5">
                  <c:v>ондатры</c:v>
                </c:pt>
                <c:pt idx="6">
                  <c:v>ослы</c:v>
                </c:pt>
                <c:pt idx="7">
                  <c:v>козы</c:v>
                </c:pt>
                <c:pt idx="8">
                  <c:v>еноты</c:v>
                </c:pt>
                <c:pt idx="9">
                  <c:v>енотовидные собаки</c:v>
                </c:pt>
                <c:pt idx="10">
                  <c:v>куницы</c:v>
                </c:pt>
                <c:pt idx="11">
                  <c:v>хорьки</c:v>
                </c:pt>
                <c:pt idx="12">
                  <c:v>хомяк</c:v>
                </c:pt>
                <c:pt idx="13">
                  <c:v>шакалы</c:v>
                </c:pt>
                <c:pt idx="14">
                  <c:v>барсук</c:v>
                </c:pt>
                <c:pt idx="15">
                  <c:v>кролик</c:v>
                </c:pt>
              </c:strCache>
            </c:strRef>
          </c:cat>
          <c:val>
            <c:numRef>
              <c:f>Лист2!$B$18:$Q$18</c:f>
              <c:numCache>
                <c:formatCode>General</c:formatCode>
                <c:ptCount val="16"/>
                <c:pt idx="0">
                  <c:v>72</c:v>
                </c:pt>
                <c:pt idx="1">
                  <c:v>37</c:v>
                </c:pt>
                <c:pt idx="2">
                  <c:v>11</c:v>
                </c:pt>
                <c:pt idx="3">
                  <c:v>20</c:v>
                </c:pt>
                <c:pt idx="4">
                  <c:v>2</c:v>
                </c:pt>
                <c:pt idx="5">
                  <c:v>1</c:v>
                </c:pt>
                <c:pt idx="6">
                  <c:v>1</c:v>
                </c:pt>
                <c:pt idx="7">
                  <c:v>2</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C9AC-48CC-AFA7-3251FC2144C3}"/>
            </c:ext>
          </c:extLst>
        </c:ser>
        <c:dLbls>
          <c:dLblPos val="outEnd"/>
          <c:showLegendKey val="0"/>
          <c:showVal val="1"/>
          <c:showCatName val="0"/>
          <c:showSerName val="0"/>
          <c:showPercent val="0"/>
          <c:showBubbleSize val="0"/>
        </c:dLbls>
        <c:gapWidth val="219"/>
        <c:overlap val="-27"/>
        <c:axId val="140493312"/>
        <c:axId val="110900864"/>
      </c:barChart>
      <c:catAx>
        <c:axId val="14049331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виды животных</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10900864"/>
        <c:crosses val="autoZero"/>
        <c:auto val="1"/>
        <c:lblAlgn val="ctr"/>
        <c:lblOffset val="100"/>
        <c:noMultiLvlLbl val="0"/>
      </c:catAx>
      <c:valAx>
        <c:axId val="11090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количество случаев бешенства</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0493312"/>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FFFF"/>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Лист1!$A$1:$C$1</c:f>
              <c:strCache>
                <c:ptCount val="3"/>
                <c:pt idx="0">
                  <c:v>плотоядные</c:v>
                </c:pt>
                <c:pt idx="1">
                  <c:v>дикие</c:v>
                </c:pt>
                <c:pt idx="2">
                  <c:v>продуктивные</c:v>
                </c:pt>
              </c:strCache>
            </c:strRef>
          </c:cat>
          <c:val>
            <c:numRef>
              <c:f>Лист1!$A$5:$C$5</c:f>
              <c:numCache>
                <c:formatCode>General</c:formatCode>
                <c:ptCount val="3"/>
                <c:pt idx="0">
                  <c:v>1872736</c:v>
                </c:pt>
                <c:pt idx="1">
                  <c:v>695932</c:v>
                </c:pt>
                <c:pt idx="2">
                  <c:v>506696</c:v>
                </c:pt>
              </c:numCache>
            </c:numRef>
          </c:val>
          <c:extLst>
            <c:ext xmlns:c16="http://schemas.microsoft.com/office/drawing/2014/chart" uri="{C3380CC4-5D6E-409C-BE32-E72D297353CC}">
              <c16:uniqueId val="{00000000-77DC-4E99-A048-B2CF76CB70DB}"/>
            </c:ext>
          </c:extLst>
        </c:ser>
        <c:dLbls>
          <c:dLblPos val="outEnd"/>
          <c:showLegendKey val="0"/>
          <c:showVal val="1"/>
          <c:showCatName val="0"/>
          <c:showSerName val="0"/>
          <c:showPercent val="0"/>
          <c:showBubbleSize val="0"/>
        </c:dLbls>
        <c:gapWidth val="219"/>
        <c:overlap val="-27"/>
        <c:axId val="293459584"/>
        <c:axId val="293454008"/>
      </c:barChart>
      <c:catAx>
        <c:axId val="29345958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животные</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293454008"/>
        <c:crosses val="autoZero"/>
        <c:auto val="1"/>
        <c:lblAlgn val="ctr"/>
        <c:lblOffset val="100"/>
        <c:noMultiLvlLbl val="0"/>
      </c:catAx>
      <c:valAx>
        <c:axId val="293454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количество доз вакцины</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29345958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Лист1!$A$1</c:f>
              <c:strCache>
                <c:ptCount val="1"/>
                <c:pt idx="0">
                  <c:v>плотоядные</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Лист1!$D$2:$D$4</c:f>
              <c:strCache>
                <c:ptCount val="3"/>
                <c:pt idx="0">
                  <c:v>2021</c:v>
                </c:pt>
                <c:pt idx="1">
                  <c:v>2022</c:v>
                </c:pt>
                <c:pt idx="2">
                  <c:v> 2023 (8 мес.)</c:v>
                </c:pt>
              </c:strCache>
            </c:strRef>
          </c:cat>
          <c:val>
            <c:numRef>
              <c:f>Лист1!$A$2:$C$2</c:f>
              <c:numCache>
                <c:formatCode>General</c:formatCode>
                <c:ptCount val="3"/>
                <c:pt idx="0">
                  <c:v>670195</c:v>
                </c:pt>
                <c:pt idx="1">
                  <c:v>400201</c:v>
                </c:pt>
                <c:pt idx="2">
                  <c:v>189968</c:v>
                </c:pt>
              </c:numCache>
            </c:numRef>
          </c:val>
          <c:extLst>
            <c:ext xmlns:c16="http://schemas.microsoft.com/office/drawing/2014/chart" uri="{C3380CC4-5D6E-409C-BE32-E72D297353CC}">
              <c16:uniqueId val="{00000000-35C9-4586-A5D2-19E5D41ACA96}"/>
            </c:ext>
          </c:extLst>
        </c:ser>
        <c:ser>
          <c:idx val="1"/>
          <c:order val="1"/>
          <c:tx>
            <c:strRef>
              <c:f>Лист1!$B$1</c:f>
              <c:strCache>
                <c:ptCount val="1"/>
                <c:pt idx="0">
                  <c:v>дикие</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Лист1!$D$2:$D$4</c:f>
              <c:strCache>
                <c:ptCount val="3"/>
                <c:pt idx="0">
                  <c:v>2021</c:v>
                </c:pt>
                <c:pt idx="1">
                  <c:v>2022</c:v>
                </c:pt>
                <c:pt idx="2">
                  <c:v> 2023 (8 мес.)</c:v>
                </c:pt>
              </c:strCache>
            </c:strRef>
          </c:cat>
          <c:val>
            <c:numRef>
              <c:f>Лист1!$A$3:$C$3</c:f>
              <c:numCache>
                <c:formatCode>General</c:formatCode>
                <c:ptCount val="3"/>
                <c:pt idx="0">
                  <c:v>895828</c:v>
                </c:pt>
                <c:pt idx="1">
                  <c:v>295731</c:v>
                </c:pt>
                <c:pt idx="2">
                  <c:v>217755</c:v>
                </c:pt>
              </c:numCache>
            </c:numRef>
          </c:val>
          <c:extLst>
            <c:ext xmlns:c16="http://schemas.microsoft.com/office/drawing/2014/chart" uri="{C3380CC4-5D6E-409C-BE32-E72D297353CC}">
              <c16:uniqueId val="{00000001-35C9-4586-A5D2-19E5D41ACA96}"/>
            </c:ext>
          </c:extLst>
        </c:ser>
        <c:ser>
          <c:idx val="2"/>
          <c:order val="2"/>
          <c:tx>
            <c:strRef>
              <c:f>Лист1!$C$1</c:f>
              <c:strCache>
                <c:ptCount val="1"/>
                <c:pt idx="0">
                  <c:v>продуктивные</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Лист1!$D$2:$D$4</c:f>
              <c:strCache>
                <c:ptCount val="3"/>
                <c:pt idx="0">
                  <c:v>2021</c:v>
                </c:pt>
                <c:pt idx="1">
                  <c:v>2022</c:v>
                </c:pt>
                <c:pt idx="2">
                  <c:v> 2023 (8 мес.)</c:v>
                </c:pt>
              </c:strCache>
            </c:strRef>
          </c:cat>
          <c:val>
            <c:numRef>
              <c:f>Лист1!$A$4:$C$4</c:f>
              <c:numCache>
                <c:formatCode>General</c:formatCode>
                <c:ptCount val="3"/>
                <c:pt idx="0">
                  <c:v>306713</c:v>
                </c:pt>
                <c:pt idx="1">
                  <c:v>0</c:v>
                </c:pt>
                <c:pt idx="2">
                  <c:v>98973</c:v>
                </c:pt>
              </c:numCache>
            </c:numRef>
          </c:val>
          <c:extLst>
            <c:ext xmlns:c16="http://schemas.microsoft.com/office/drawing/2014/chart" uri="{C3380CC4-5D6E-409C-BE32-E72D297353CC}">
              <c16:uniqueId val="{00000002-35C9-4586-A5D2-19E5D41ACA96}"/>
            </c:ext>
          </c:extLst>
        </c:ser>
        <c:dLbls>
          <c:dLblPos val="outEnd"/>
          <c:showLegendKey val="0"/>
          <c:showVal val="1"/>
          <c:showCatName val="0"/>
          <c:showSerName val="0"/>
          <c:showPercent val="0"/>
          <c:showBubbleSize val="0"/>
        </c:dLbls>
        <c:gapWidth val="219"/>
        <c:overlap val="-27"/>
        <c:axId val="336215904"/>
        <c:axId val="336216888"/>
      </c:barChart>
      <c:catAx>
        <c:axId val="3362159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годы (мес.)</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36216888"/>
        <c:crosses val="autoZero"/>
        <c:auto val="1"/>
        <c:lblAlgn val="ctr"/>
        <c:lblOffset val="100"/>
        <c:noMultiLvlLbl val="0"/>
      </c:catAx>
      <c:valAx>
        <c:axId val="336216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количество доз вакцины</a:t>
                </a:r>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36215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1988188976378"/>
          <c:y val="2.6062808089468731E-2"/>
          <c:w val="0.82134284776902888"/>
          <c:h val="0.77086942064844655"/>
        </c:manualLayout>
      </c:layout>
      <c:barChart>
        <c:barDir val="col"/>
        <c:grouping val="clustered"/>
        <c:varyColors val="0"/>
        <c:ser>
          <c:idx val="0"/>
          <c:order val="0"/>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Лист1!$C$1:$C$3</c:f>
              <c:numCache>
                <c:formatCode>General</c:formatCode>
                <c:ptCount val="3"/>
                <c:pt idx="0">
                  <c:v>2020</c:v>
                </c:pt>
                <c:pt idx="1">
                  <c:v>2021</c:v>
                </c:pt>
                <c:pt idx="2">
                  <c:v>2022</c:v>
                </c:pt>
              </c:numCache>
            </c:numRef>
          </c:cat>
          <c:val>
            <c:numRef>
              <c:f>Лист1!$A$1:$A$3</c:f>
              <c:numCache>
                <c:formatCode>General</c:formatCode>
                <c:ptCount val="3"/>
                <c:pt idx="0">
                  <c:v>153</c:v>
                </c:pt>
                <c:pt idx="1">
                  <c:v>305</c:v>
                </c:pt>
                <c:pt idx="2">
                  <c:v>445</c:v>
                </c:pt>
              </c:numCache>
            </c:numRef>
          </c:val>
          <c:extLst>
            <c:ext xmlns:c16="http://schemas.microsoft.com/office/drawing/2014/chart" uri="{C3380CC4-5D6E-409C-BE32-E72D297353CC}">
              <c16:uniqueId val="{00000000-D140-4AAD-88DA-113EF9EB7AF9}"/>
            </c:ext>
          </c:extLst>
        </c:ser>
        <c:dLbls>
          <c:dLblPos val="outEnd"/>
          <c:showLegendKey val="0"/>
          <c:showVal val="1"/>
          <c:showCatName val="0"/>
          <c:showSerName val="0"/>
          <c:showPercent val="0"/>
          <c:showBubbleSize val="0"/>
        </c:dLbls>
        <c:gapWidth val="219"/>
        <c:overlap val="-27"/>
        <c:axId val="332102096"/>
        <c:axId val="332100456"/>
      </c:barChart>
      <c:catAx>
        <c:axId val="3321020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годы</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32100456"/>
        <c:crosses val="autoZero"/>
        <c:auto val="1"/>
        <c:lblAlgn val="ctr"/>
        <c:lblOffset val="100"/>
        <c:noMultiLvlLbl val="0"/>
      </c:catAx>
      <c:valAx>
        <c:axId val="332100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ru-RU"/>
                  <a:t>количество проб на определение тетрациклина</a:t>
                </a:r>
              </a:p>
            </c:rich>
          </c:tx>
          <c:layout>
            <c:manualLayout>
              <c:xMode val="edge"/>
              <c:yMode val="edge"/>
              <c:x val="2.9281249999999995E-2"/>
              <c:y val="0.1555134899576833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332102096"/>
        <c:crosses val="autoZero"/>
        <c:crossBetween val="between"/>
      </c:valAx>
      <c:spPr>
        <a:noFill/>
        <a:ln>
          <a:noFill/>
        </a:ln>
        <a:effectLst/>
      </c:spPr>
    </c:plotArea>
    <c:plotVisOnly val="1"/>
    <c:dispBlanksAs val="gap"/>
    <c:showDLblsOverMax val="0"/>
  </c:chart>
  <c:spPr>
    <a:noFill/>
    <a:ln>
      <a:noFill/>
    </a:ln>
    <a:effectLst/>
  </c:spPr>
  <c:txPr>
    <a:bodyPr/>
    <a:lstStyle/>
    <a:p>
      <a:pPr>
        <a:defRPr sz="2000" b="1">
          <a:solidFill>
            <a:schemeClr val="tx1"/>
          </a:solidFill>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7ADFE4F-7E8B-414C-9521-CA6F1B35C46A}" type="datetimeFigureOut">
              <a:rPr lang="ru-RU" smtClean="0"/>
              <a:t>16.09.2023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D9632A0-2199-4346-B7C6-4B62A0829F9B}" type="slidenum">
              <a:rPr lang="ru-RU" smtClean="0"/>
              <a:t>‹#›</a:t>
            </a:fld>
            <a:endParaRPr lang="ru-RU"/>
          </a:p>
        </p:txBody>
      </p:sp>
    </p:spTree>
    <p:extLst>
      <p:ext uri="{BB962C8B-B14F-4D97-AF65-F5344CB8AC3E}">
        <p14:creationId xmlns:p14="http://schemas.microsoft.com/office/powerpoint/2010/main" val="4109680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ADFE4F-7E8B-414C-9521-CA6F1B35C46A}" type="datetimeFigureOut">
              <a:rPr lang="ru-RU" smtClean="0"/>
              <a:t>16.09.2023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19456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ADFE4F-7E8B-414C-9521-CA6F1B35C46A}" type="datetimeFigureOut">
              <a:rPr lang="ru-RU" smtClean="0"/>
              <a:t>16.09.2023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179793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7ADFE4F-7E8B-414C-9521-CA6F1B35C46A}" type="datetimeFigureOut">
              <a:rPr lang="ru-RU" smtClean="0"/>
              <a:t>16.09.2023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187402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97ADFE4F-7E8B-414C-9521-CA6F1B35C46A}" type="datetimeFigureOut">
              <a:rPr lang="ru-RU" smtClean="0"/>
              <a:t>16.09.2023</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D9632A0-2199-4346-B7C6-4B62A0829F9B}" type="slidenum">
              <a:rPr lang="ru-RU" smtClean="0"/>
              <a:t>‹#›</a:t>
            </a:fld>
            <a:endParaRPr lang="ru-RU"/>
          </a:p>
        </p:txBody>
      </p:sp>
    </p:spTree>
    <p:extLst>
      <p:ext uri="{BB962C8B-B14F-4D97-AF65-F5344CB8AC3E}">
        <p14:creationId xmlns:p14="http://schemas.microsoft.com/office/powerpoint/2010/main" val="313533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ADFE4F-7E8B-414C-9521-CA6F1B35C46A}" type="datetimeFigureOut">
              <a:rPr lang="ru-RU" smtClean="0"/>
              <a:t>16.09.2023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377775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ADFE4F-7E8B-414C-9521-CA6F1B35C46A}" type="datetimeFigureOut">
              <a:rPr lang="ru-RU" smtClean="0"/>
              <a:t>16.09.2023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19713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7ADFE4F-7E8B-414C-9521-CA6F1B35C46A}" type="datetimeFigureOut">
              <a:rPr lang="ru-RU" smtClean="0"/>
              <a:t>16.09.2023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68604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DFE4F-7E8B-414C-9521-CA6F1B35C46A}" type="datetimeFigureOut">
              <a:rPr lang="ru-RU" smtClean="0"/>
              <a:t>16.09.2023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200551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ADFE4F-7E8B-414C-9521-CA6F1B35C46A}" type="datetimeFigureOut">
              <a:rPr lang="ru-RU" smtClean="0"/>
              <a:t>16.09.2023</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18039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7ADFE4F-7E8B-414C-9521-CA6F1B35C46A}" type="datetimeFigureOut">
              <a:rPr lang="ru-RU" smtClean="0"/>
              <a:t>16.09.2023</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9632A0-2199-4346-B7C6-4B62A0829F9B}" type="slidenum">
              <a:rPr lang="ru-RU" smtClean="0"/>
              <a:t>‹#›</a:t>
            </a:fld>
            <a:endParaRPr lang="ru-RU"/>
          </a:p>
        </p:txBody>
      </p:sp>
    </p:spTree>
    <p:extLst>
      <p:ext uri="{BB962C8B-B14F-4D97-AF65-F5344CB8AC3E}">
        <p14:creationId xmlns:p14="http://schemas.microsoft.com/office/powerpoint/2010/main" val="26731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7ADFE4F-7E8B-414C-9521-CA6F1B35C46A}" type="datetimeFigureOut">
              <a:rPr lang="ru-RU" smtClean="0"/>
              <a:t>16.09.2023</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D9632A0-2199-4346-B7C6-4B62A0829F9B}" type="slidenum">
              <a:rPr lang="ru-RU" smtClean="0"/>
              <a:t>‹#›</a:t>
            </a:fld>
            <a:endParaRPr lang="ru-RU"/>
          </a:p>
        </p:txBody>
      </p:sp>
    </p:spTree>
    <p:extLst>
      <p:ext uri="{BB962C8B-B14F-4D97-AF65-F5344CB8AC3E}">
        <p14:creationId xmlns:p14="http://schemas.microsoft.com/office/powerpoint/2010/main" val="141926967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FCC37-C039-4A5B-8EFA-B7E8159A224B}"/>
              </a:ext>
            </a:extLst>
          </p:cNvPr>
          <p:cNvSpPr>
            <a:spLocks noGrp="1"/>
          </p:cNvSpPr>
          <p:nvPr>
            <p:ph type="ctrTitle"/>
          </p:nvPr>
        </p:nvSpPr>
        <p:spPr>
          <a:xfrm>
            <a:off x="431325" y="1608827"/>
            <a:ext cx="11524890" cy="2262781"/>
          </a:xfrm>
        </p:spPr>
        <p:txBody>
          <a:bodyPr>
            <a:noAutofit/>
          </a:bodyPr>
          <a:lstStyle/>
          <a:p>
            <a:r>
              <a:rPr lang="ru-RU" sz="4800" b="1" dirty="0"/>
              <a:t>ОПЫТ ЛАБОРАТОРНОЙ ДИАГНОСТИКИ И ЛИКВИДАЦИИ БЕШЕНСТВА В УСЛОВИЯХ КРАСНОДАРСКОГО КРАЯ</a:t>
            </a:r>
            <a:endParaRPr lang="ru-RU" sz="4800" dirty="0"/>
          </a:p>
        </p:txBody>
      </p:sp>
      <p:sp>
        <p:nvSpPr>
          <p:cNvPr id="3" name="Подзаголовок 2">
            <a:extLst>
              <a:ext uri="{FF2B5EF4-FFF2-40B4-BE49-F238E27FC236}">
                <a16:creationId xmlns:a16="http://schemas.microsoft.com/office/drawing/2014/main" id="{D01C277D-7FB1-4A72-B76F-C3B1BCB05A9D}"/>
              </a:ext>
            </a:extLst>
          </p:cNvPr>
          <p:cNvSpPr>
            <a:spLocks noGrp="1"/>
          </p:cNvSpPr>
          <p:nvPr>
            <p:ph type="subTitle" idx="1"/>
          </p:nvPr>
        </p:nvSpPr>
        <p:spPr>
          <a:xfrm>
            <a:off x="2986028" y="4880896"/>
            <a:ext cx="8915399" cy="1126283"/>
          </a:xfrm>
        </p:spPr>
        <p:txBody>
          <a:bodyPr>
            <a:normAutofit lnSpcReduction="10000"/>
          </a:bodyPr>
          <a:lstStyle/>
          <a:p>
            <a:r>
              <a:rPr lang="ru-RU" b="1" dirty="0"/>
              <a:t>Черных О.Ю.</a:t>
            </a:r>
            <a:endParaRPr lang="ru-RU" dirty="0"/>
          </a:p>
          <a:p>
            <a:r>
              <a:rPr lang="ru-RU" b="1" dirty="0"/>
              <a:t>доктор ветеринарных наук, профессор, директор ГБУ «Кропоткинская краевая ветеринарная лаборатория» </a:t>
            </a:r>
            <a:endParaRPr lang="ru-RU" dirty="0"/>
          </a:p>
          <a:p>
            <a:endParaRPr lang="ru-RU" dirty="0"/>
          </a:p>
        </p:txBody>
      </p:sp>
      <p:pic>
        <p:nvPicPr>
          <p:cNvPr id="1026" name="Picture 2" descr="C:\Users\Директор\Desktop\ng1ydsw2mde9strl7-kaf25s9amqd0q4qplo8gym_etktgafkthi_eeygs5-2xxdlqdyx1qa9k1efkhyejutnhz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9686" y="3218687"/>
            <a:ext cx="2102797" cy="2144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1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814F7B0-0526-478D-A348-2CB29DD01AE6}"/>
              </a:ext>
            </a:extLst>
          </p:cNvPr>
          <p:cNvSpPr>
            <a:spLocks noGrp="1"/>
          </p:cNvSpPr>
          <p:nvPr>
            <p:ph idx="1"/>
          </p:nvPr>
        </p:nvSpPr>
        <p:spPr>
          <a:xfrm>
            <a:off x="191069" y="805218"/>
            <a:ext cx="11832609" cy="3788397"/>
          </a:xfrm>
        </p:spPr>
        <p:txBody>
          <a:bodyPr>
            <a:normAutofit/>
          </a:bodyPr>
          <a:lstStyle/>
          <a:p>
            <a:pPr algn="just"/>
            <a:r>
              <a:rPr lang="ru-RU" b="1" dirty="0">
                <a:solidFill>
                  <a:srgbClr val="002060"/>
                </a:solidFill>
              </a:rPr>
              <a:t>В Краснодарском крае кроме лисиц распространителями </a:t>
            </a:r>
            <a:r>
              <a:rPr lang="ru-RU" b="1" dirty="0" err="1">
                <a:solidFill>
                  <a:srgbClr val="002060"/>
                </a:solidFill>
              </a:rPr>
              <a:t>рабической</a:t>
            </a:r>
            <a:r>
              <a:rPr lang="ru-RU" b="1" dirty="0">
                <a:solidFill>
                  <a:srgbClr val="002060"/>
                </a:solidFill>
              </a:rPr>
              <a:t> инфекции являются безнадзорные бродячие собаки и кошки, доля которых составляет 63,1 % от общего количества зарегистрированных случаев </a:t>
            </a:r>
            <a:r>
              <a:rPr lang="ru-RU" b="1" dirty="0" err="1">
                <a:solidFill>
                  <a:srgbClr val="002060"/>
                </a:solidFill>
              </a:rPr>
              <a:t>рабической</a:t>
            </a:r>
            <a:r>
              <a:rPr lang="ru-RU" b="1" dirty="0">
                <a:solidFill>
                  <a:srgbClr val="002060"/>
                </a:solidFill>
              </a:rPr>
              <a:t> инфекции, это связано также и с туристической зоной, куда входит край. Отдыхающие берут с собой собак, кошек, которые могут убежать от своих владельцев, либо владельцы их оставляют на улице. Кроме того дачники на своих садовых участках в осенне-зимний период нередко оставляют без присмотра своих домашних животных, которые голодая сбиваются в стаи и дичают.</a:t>
            </a:r>
          </a:p>
          <a:p>
            <a:pPr algn="just"/>
            <a:r>
              <a:rPr lang="ru-RU" b="1" dirty="0">
                <a:solidFill>
                  <a:srgbClr val="002060"/>
                </a:solidFill>
              </a:rPr>
              <a:t>На долю сельскохозяйственных животных – тупик при </a:t>
            </a:r>
            <a:r>
              <a:rPr lang="ru-RU" b="1" dirty="0" err="1">
                <a:solidFill>
                  <a:srgbClr val="002060"/>
                </a:solidFill>
              </a:rPr>
              <a:t>рабической</a:t>
            </a:r>
            <a:r>
              <a:rPr lang="ru-RU" b="1" dirty="0">
                <a:solidFill>
                  <a:srgbClr val="002060"/>
                </a:solidFill>
              </a:rPr>
              <a:t> инфекции, приходится 8,3 % от общего количества зараженных животных.</a:t>
            </a:r>
          </a:p>
        </p:txBody>
      </p:sp>
      <p:pic>
        <p:nvPicPr>
          <p:cNvPr id="5" name="Рисунок 4">
            <a:extLst>
              <a:ext uri="{FF2B5EF4-FFF2-40B4-BE49-F238E27FC236}">
                <a16:creationId xmlns:a16="http://schemas.microsoft.com/office/drawing/2014/main" id="{3833F8F7-17D0-45F9-8826-F0CA4690B5BE}"/>
              </a:ext>
            </a:extLst>
          </p:cNvPr>
          <p:cNvPicPr>
            <a:picLocks noChangeAspect="1"/>
          </p:cNvPicPr>
          <p:nvPr/>
        </p:nvPicPr>
        <p:blipFill rotWithShape="1">
          <a:blip r:embed="rId2">
            <a:extLst>
              <a:ext uri="{28A0092B-C50C-407E-A947-70E740481C1C}">
                <a14:useLocalDpi xmlns:a14="http://schemas.microsoft.com/office/drawing/2010/main" val="0"/>
              </a:ext>
            </a:extLst>
          </a:blip>
          <a:srcRect r="78430"/>
          <a:stretch/>
        </p:blipFill>
        <p:spPr>
          <a:xfrm>
            <a:off x="734397" y="3725839"/>
            <a:ext cx="3400876" cy="2986545"/>
          </a:xfrm>
          <a:prstGeom prst="rect">
            <a:avLst/>
          </a:prstGeom>
        </p:spPr>
      </p:pic>
      <p:pic>
        <p:nvPicPr>
          <p:cNvPr id="4" name="Рисунок 3">
            <a:extLst>
              <a:ext uri="{FF2B5EF4-FFF2-40B4-BE49-F238E27FC236}">
                <a16:creationId xmlns:a16="http://schemas.microsoft.com/office/drawing/2014/main" id="{3833F8F7-17D0-45F9-8826-F0CA4690B5BE}"/>
              </a:ext>
            </a:extLst>
          </p:cNvPr>
          <p:cNvPicPr>
            <a:picLocks noChangeAspect="1"/>
          </p:cNvPicPr>
          <p:nvPr/>
        </p:nvPicPr>
        <p:blipFill rotWithShape="1">
          <a:blip r:embed="rId2">
            <a:extLst>
              <a:ext uri="{28A0092B-C50C-407E-A947-70E740481C1C}">
                <a14:useLocalDpi xmlns:a14="http://schemas.microsoft.com/office/drawing/2010/main" val="0"/>
              </a:ext>
            </a:extLst>
          </a:blip>
          <a:srcRect l="49659"/>
          <a:stretch/>
        </p:blipFill>
        <p:spPr>
          <a:xfrm>
            <a:off x="4353636" y="3725839"/>
            <a:ext cx="7670042" cy="2986545"/>
          </a:xfrm>
          <a:prstGeom prst="rect">
            <a:avLst/>
          </a:prstGeom>
        </p:spPr>
      </p:pic>
    </p:spTree>
    <p:extLst>
      <p:ext uri="{BB962C8B-B14F-4D97-AF65-F5344CB8AC3E}">
        <p14:creationId xmlns:p14="http://schemas.microsoft.com/office/powerpoint/2010/main" val="193440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7BD6D-4A94-4838-A94B-2BB79BA67E7B}"/>
              </a:ext>
            </a:extLst>
          </p:cNvPr>
          <p:cNvSpPr>
            <a:spLocks noGrp="1"/>
          </p:cNvSpPr>
          <p:nvPr>
            <p:ph type="title"/>
          </p:nvPr>
        </p:nvSpPr>
        <p:spPr>
          <a:xfrm>
            <a:off x="877951" y="148676"/>
            <a:ext cx="10436097" cy="507406"/>
          </a:xfrm>
        </p:spPr>
        <p:txBody>
          <a:bodyPr>
            <a:normAutofit fontScale="90000"/>
          </a:bodyPr>
          <a:lstStyle/>
          <a:p>
            <a:r>
              <a:rPr lang="ru-RU" sz="2200" dirty="0">
                <a:solidFill>
                  <a:schemeClr val="tx1"/>
                </a:solidFill>
                <a:latin typeface="+mn-lt"/>
              </a:rPr>
              <a:t>Количество исследований на бешенство патологического материала, за 2020-2022 гг. в ГБУ КК «Кропоткинская краевая ветеринарная лаборатория»</a:t>
            </a:r>
          </a:p>
        </p:txBody>
      </p:sp>
      <p:graphicFrame>
        <p:nvGraphicFramePr>
          <p:cNvPr id="5" name="Таблица 4"/>
          <p:cNvGraphicFramePr>
            <a:graphicFrameLocks noGrp="1"/>
          </p:cNvGraphicFramePr>
          <p:nvPr>
            <p:extLst>
              <p:ext uri="{D42A27DB-BD31-4B8C-83A1-F6EECF244321}">
                <p14:modId xmlns:p14="http://schemas.microsoft.com/office/powerpoint/2010/main" val="534600789"/>
              </p:ext>
            </p:extLst>
          </p:nvPr>
        </p:nvGraphicFramePr>
        <p:xfrm>
          <a:off x="401709" y="719668"/>
          <a:ext cx="11538103" cy="4939685"/>
        </p:xfrm>
        <a:graphic>
          <a:graphicData uri="http://schemas.openxmlformats.org/drawingml/2006/table">
            <a:tbl>
              <a:tblPr>
                <a:tableStyleId>{5C22544A-7EE6-4342-B048-85BDC9FD1C3A}</a:tableStyleId>
              </a:tblPr>
              <a:tblGrid>
                <a:gridCol w="2358424">
                  <a:extLst>
                    <a:ext uri="{9D8B030D-6E8A-4147-A177-3AD203B41FA5}">
                      <a16:colId xmlns:a16="http://schemas.microsoft.com/office/drawing/2014/main" val="4058209143"/>
                    </a:ext>
                  </a:extLst>
                </a:gridCol>
                <a:gridCol w="829734">
                  <a:extLst>
                    <a:ext uri="{9D8B030D-6E8A-4147-A177-3AD203B41FA5}">
                      <a16:colId xmlns:a16="http://schemas.microsoft.com/office/drawing/2014/main" val="792793565"/>
                    </a:ext>
                  </a:extLst>
                </a:gridCol>
                <a:gridCol w="939800">
                  <a:extLst>
                    <a:ext uri="{9D8B030D-6E8A-4147-A177-3AD203B41FA5}">
                      <a16:colId xmlns:a16="http://schemas.microsoft.com/office/drawing/2014/main" val="60110640"/>
                    </a:ext>
                  </a:extLst>
                </a:gridCol>
                <a:gridCol w="2304385">
                  <a:extLst>
                    <a:ext uri="{9D8B030D-6E8A-4147-A177-3AD203B41FA5}">
                      <a16:colId xmlns:a16="http://schemas.microsoft.com/office/drawing/2014/main" val="20003"/>
                    </a:ext>
                  </a:extLst>
                </a:gridCol>
                <a:gridCol w="1006081">
                  <a:extLst>
                    <a:ext uri="{9D8B030D-6E8A-4147-A177-3AD203B41FA5}">
                      <a16:colId xmlns:a16="http://schemas.microsoft.com/office/drawing/2014/main" val="360265730"/>
                    </a:ext>
                  </a:extLst>
                </a:gridCol>
                <a:gridCol w="2405859">
                  <a:extLst>
                    <a:ext uri="{9D8B030D-6E8A-4147-A177-3AD203B41FA5}">
                      <a16:colId xmlns:a16="http://schemas.microsoft.com/office/drawing/2014/main" val="20005"/>
                    </a:ext>
                  </a:extLst>
                </a:gridCol>
                <a:gridCol w="1693820">
                  <a:extLst>
                    <a:ext uri="{9D8B030D-6E8A-4147-A177-3AD203B41FA5}">
                      <a16:colId xmlns:a16="http://schemas.microsoft.com/office/drawing/2014/main" val="3423271497"/>
                    </a:ext>
                  </a:extLst>
                </a:gridCol>
              </a:tblGrid>
              <a:tr h="12564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000" u="none" strike="noStrike" dirty="0">
                          <a:effectLst/>
                          <a:latin typeface="+mn-lt"/>
                        </a:rPr>
                        <a:t>Исследования патологического материала</a:t>
                      </a:r>
                      <a:endParaRPr lang="ru-RU" sz="2000" b="0" i="0" u="none" strike="noStrike" dirty="0">
                        <a:solidFill>
                          <a:srgbClr val="000000"/>
                        </a:solidFill>
                        <a:effectLst/>
                        <a:latin typeface="+mn-lt"/>
                      </a:endParaRPr>
                    </a:p>
                    <a:p>
                      <a:pPr algn="l" fontAlgn="ctr"/>
                      <a:r>
                        <a:rPr lang="ru-RU" sz="2000" u="none" strike="noStrike" dirty="0">
                          <a:effectLst/>
                          <a:latin typeface="+mn-lt"/>
                        </a:rPr>
                        <a:t> </a:t>
                      </a:r>
                      <a:endParaRPr lang="ru-RU" sz="2000" b="0" i="0" u="none" strike="noStrike" dirty="0">
                        <a:solidFill>
                          <a:srgbClr val="000000"/>
                        </a:solidFill>
                        <a:effectLst/>
                        <a:latin typeface="+mn-lt"/>
                      </a:endParaRPr>
                    </a:p>
                  </a:txBody>
                  <a:tcPr marL="9525" marR="9525" marT="9525" marB="0" anchor="ctr">
                    <a:solidFill>
                      <a:srgbClr val="00B050"/>
                    </a:solidFill>
                  </a:tcPr>
                </a:tc>
                <a:tc gridSpan="5">
                  <a:txBody>
                    <a:bodyPr/>
                    <a:lstStyle/>
                    <a:p>
                      <a:pPr algn="ctr" fontAlgn="ctr"/>
                      <a:r>
                        <a:rPr lang="ru-RU" sz="2000" u="none" strike="noStrike" dirty="0">
                          <a:effectLst/>
                          <a:latin typeface="+mn-lt"/>
                        </a:rPr>
                        <a:t>годы</a:t>
                      </a:r>
                      <a:endParaRPr lang="ru-RU" sz="2000" b="0" i="0" u="none" strike="noStrike" dirty="0">
                        <a:solidFill>
                          <a:srgbClr val="000000"/>
                        </a:solidFill>
                        <a:effectLst/>
                        <a:latin typeface="+mn-lt"/>
                      </a:endParaRPr>
                    </a:p>
                  </a:txBody>
                  <a:tcPr marL="9525" marR="9525" marT="9525" marB="0" anchor="ctr">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2000" b="0" i="0" u="none" strike="noStrike" dirty="0">
                        <a:solidFill>
                          <a:srgbClr val="000000"/>
                        </a:solidFill>
                        <a:effectLst/>
                        <a:latin typeface="+mn-lt"/>
                      </a:endParaRPr>
                    </a:p>
                  </a:txBody>
                  <a:tcPr marL="9525" marR="9525" marT="9525" marB="0" anchor="ctr">
                    <a:solidFill>
                      <a:srgbClr val="00B050"/>
                    </a:solidFill>
                  </a:tcPr>
                </a:tc>
                <a:tc rowSpan="2">
                  <a:txBody>
                    <a:bodyPr/>
                    <a:lstStyle/>
                    <a:p>
                      <a:pPr algn="ctr" fontAlgn="ctr"/>
                      <a:r>
                        <a:rPr lang="ru-RU" sz="2000" u="none" strike="noStrike" dirty="0">
                          <a:effectLst/>
                          <a:latin typeface="+mn-lt"/>
                        </a:rPr>
                        <a:t>Общее количество исследований за 2020-2022 гг. </a:t>
                      </a:r>
                      <a:endParaRPr lang="ru-RU" sz="2000" b="0" i="0" u="none" strike="noStrike" dirty="0">
                        <a:solidFill>
                          <a:srgbClr val="000000"/>
                        </a:solidFill>
                        <a:effectLst/>
                        <a:latin typeface="+mn-lt"/>
                      </a:endParaRPr>
                    </a:p>
                  </a:txBody>
                  <a:tcPr marL="9525" marR="9525" marT="9525" marB="0" anchor="ctr">
                    <a:solidFill>
                      <a:srgbClr val="00B050"/>
                    </a:solidFill>
                  </a:tcPr>
                </a:tc>
                <a:extLst>
                  <a:ext uri="{0D108BD9-81ED-4DB2-BD59-A6C34878D82A}">
                    <a16:rowId xmlns:a16="http://schemas.microsoft.com/office/drawing/2014/main" val="3593341818"/>
                  </a:ext>
                </a:extLst>
              </a:tr>
              <a:tr h="633092">
                <a:tc>
                  <a:txBody>
                    <a:bodyPr/>
                    <a:lstStyle/>
                    <a:p>
                      <a:pPr algn="l" fontAlgn="ct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2020</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2021</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a:t>
                      </a:r>
                      <a:r>
                        <a:rPr lang="ru-RU" sz="2000" b="0" i="0" u="none" strike="noStrike" baseline="0" dirty="0">
                          <a:solidFill>
                            <a:srgbClr val="000000"/>
                          </a:solidFill>
                          <a:effectLst/>
                          <a:latin typeface="+mn-lt"/>
                        </a:rPr>
                        <a:t> к предыдущему году</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2022</a:t>
                      </a:r>
                      <a:endParaRPr lang="ru-RU" sz="2000" b="0" i="0" u="none" strike="noStrike" dirty="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2000" b="0" i="0" u="none" strike="noStrike" dirty="0">
                          <a:solidFill>
                            <a:srgbClr val="000000"/>
                          </a:solidFill>
                          <a:effectLst/>
                          <a:latin typeface="+mn-lt"/>
                        </a:rPr>
                        <a:t>%</a:t>
                      </a:r>
                      <a:r>
                        <a:rPr lang="ru-RU" sz="2000" b="0" i="0" u="none" strike="noStrike" baseline="0" dirty="0">
                          <a:solidFill>
                            <a:srgbClr val="000000"/>
                          </a:solidFill>
                          <a:effectLst/>
                          <a:latin typeface="+mn-lt"/>
                        </a:rPr>
                        <a:t> к предыдущему году</a:t>
                      </a:r>
                      <a:endParaRPr lang="ru-RU" sz="2000" b="0" i="0" u="none" strike="noStrike" dirty="0">
                        <a:solidFill>
                          <a:srgbClr val="000000"/>
                        </a:solidFill>
                        <a:effectLst/>
                        <a:latin typeface="+mn-lt"/>
                      </a:endParaRPr>
                    </a:p>
                  </a:txBody>
                  <a:tcPr marL="9525" marR="9525" marT="9525" marB="0" anchor="ctr"/>
                </a:tc>
                <a:tc vMerge="1">
                  <a:txBody>
                    <a:bodyPr/>
                    <a:lstStyle/>
                    <a:p>
                      <a:endParaRPr lang="ru-RU"/>
                    </a:p>
                  </a:txBody>
                  <a:tcPr/>
                </a:tc>
                <a:extLst>
                  <a:ext uri="{0D108BD9-81ED-4DB2-BD59-A6C34878D82A}">
                    <a16:rowId xmlns:a16="http://schemas.microsoft.com/office/drawing/2014/main" val="2669996766"/>
                  </a:ext>
                </a:extLst>
              </a:tr>
              <a:tr h="1065330">
                <a:tc>
                  <a:txBody>
                    <a:bodyPr/>
                    <a:lstStyle/>
                    <a:p>
                      <a:pPr algn="ctr" fontAlgn="ctr"/>
                      <a:r>
                        <a:rPr lang="ru-RU" sz="2000" u="none" strike="noStrike" dirty="0" smtClean="0">
                          <a:effectLst/>
                          <a:latin typeface="+mn-lt"/>
                        </a:rPr>
                        <a:t>МФА</a:t>
                      </a:r>
                      <a:r>
                        <a:rPr lang="ru-RU" sz="2000" u="none" strike="noStrike" baseline="0" dirty="0" smtClean="0">
                          <a:effectLst/>
                          <a:latin typeface="+mn-lt"/>
                        </a:rPr>
                        <a:t> </a:t>
                      </a:r>
                      <a:r>
                        <a:rPr lang="ru-RU" sz="2000" u="none" strike="noStrike" dirty="0" smtClean="0">
                          <a:effectLst/>
                          <a:latin typeface="+mn-lt"/>
                        </a:rPr>
                        <a:t>(метод флуоресцирующих антител)</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462</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673</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+31,3</a:t>
                      </a:r>
                    </a:p>
                  </a:txBody>
                  <a:tcPr marL="9525" marR="9525" marT="9525" marB="0" anchor="ctr"/>
                </a:tc>
                <a:tc>
                  <a:txBody>
                    <a:bodyPr/>
                    <a:lstStyle/>
                    <a:p>
                      <a:pPr algn="ctr" fontAlgn="ctr"/>
                      <a:r>
                        <a:rPr lang="ru-RU" sz="2000" u="none" strike="noStrike" dirty="0">
                          <a:effectLst/>
                          <a:latin typeface="+mn-lt"/>
                        </a:rPr>
                        <a:t>751</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+10,4</a:t>
                      </a:r>
                    </a:p>
                  </a:txBody>
                  <a:tcPr marL="9525" marR="9525" marT="9525" marB="0" anchor="ctr"/>
                </a:tc>
                <a:tc>
                  <a:txBody>
                    <a:bodyPr/>
                    <a:lstStyle/>
                    <a:p>
                      <a:pPr algn="ctr" fontAlgn="ctr"/>
                      <a:r>
                        <a:rPr lang="ru-RU" sz="2000" u="none" strike="noStrike" dirty="0">
                          <a:effectLst/>
                          <a:latin typeface="+mn-lt"/>
                        </a:rPr>
                        <a:t>1886</a:t>
                      </a:r>
                      <a:endParaRPr lang="ru-RU" sz="20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608309577"/>
                  </a:ext>
                </a:extLst>
              </a:tr>
              <a:tr h="944768">
                <a:tc>
                  <a:txBody>
                    <a:bodyPr/>
                    <a:lstStyle/>
                    <a:p>
                      <a:pPr algn="ctr" fontAlgn="ctr"/>
                      <a:r>
                        <a:rPr lang="ru-RU" sz="2000" u="none" strike="noStrike" dirty="0" smtClean="0">
                          <a:effectLst/>
                          <a:latin typeface="+mn-lt"/>
                        </a:rPr>
                        <a:t>ИФА(</a:t>
                      </a:r>
                      <a:r>
                        <a:rPr lang="ru-RU" sz="2000" u="none" strike="noStrike" dirty="0" err="1" smtClean="0">
                          <a:effectLst/>
                          <a:latin typeface="+mn-lt"/>
                        </a:rPr>
                        <a:t>иммуно</a:t>
                      </a:r>
                      <a:r>
                        <a:rPr lang="ru-RU" sz="2000" u="none" strike="noStrike" dirty="0" smtClean="0">
                          <a:effectLst/>
                          <a:latin typeface="+mn-lt"/>
                        </a:rPr>
                        <a:t>-ферментный анализ)</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a:effectLst/>
                          <a:latin typeface="+mn-lt"/>
                        </a:rPr>
                        <a:t>462</a:t>
                      </a:r>
                      <a:endParaRPr lang="ru-RU" sz="2000" b="0" i="0" u="none" strike="noStrike">
                        <a:solidFill>
                          <a:srgbClr val="000000"/>
                        </a:solidFill>
                        <a:effectLst/>
                        <a:latin typeface="+mn-lt"/>
                      </a:endParaRPr>
                    </a:p>
                  </a:txBody>
                  <a:tcPr marL="9525" marR="9525" marT="9525" marB="0" anchor="ctr"/>
                </a:tc>
                <a:tc>
                  <a:txBody>
                    <a:bodyPr/>
                    <a:lstStyle/>
                    <a:p>
                      <a:pPr algn="ctr" fontAlgn="ctr"/>
                      <a:r>
                        <a:rPr lang="ru-RU" sz="2000" u="none" strike="noStrike" dirty="0">
                          <a:effectLst/>
                          <a:latin typeface="+mn-lt"/>
                        </a:rPr>
                        <a:t>673</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+31,3</a:t>
                      </a:r>
                    </a:p>
                  </a:txBody>
                  <a:tcPr marL="9525" marR="9525" marT="9525" marB="0" anchor="ctr"/>
                </a:tc>
                <a:tc>
                  <a:txBody>
                    <a:bodyPr/>
                    <a:lstStyle/>
                    <a:p>
                      <a:pPr algn="ctr" fontAlgn="ctr"/>
                      <a:r>
                        <a:rPr lang="ru-RU" sz="2000" u="none" strike="noStrike">
                          <a:effectLst/>
                          <a:latin typeface="+mn-lt"/>
                        </a:rPr>
                        <a:t>751</a:t>
                      </a:r>
                      <a:endParaRPr lang="ru-RU" sz="2000" b="0" i="0" u="none" strike="noStrike">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+10,4</a:t>
                      </a:r>
                    </a:p>
                  </a:txBody>
                  <a:tcPr marL="9525" marR="9525" marT="9525" marB="0" anchor="ctr"/>
                </a:tc>
                <a:tc>
                  <a:txBody>
                    <a:bodyPr/>
                    <a:lstStyle/>
                    <a:p>
                      <a:pPr algn="ctr" fontAlgn="ctr"/>
                      <a:r>
                        <a:rPr lang="ru-RU" sz="2000" u="none" strike="noStrike" dirty="0">
                          <a:effectLst/>
                          <a:latin typeface="+mn-lt"/>
                        </a:rPr>
                        <a:t>1886</a:t>
                      </a:r>
                      <a:endParaRPr lang="ru-RU" sz="20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4191377585"/>
                  </a:ext>
                </a:extLst>
              </a:tr>
              <a:tr h="688865">
                <a:tc>
                  <a:txBody>
                    <a:bodyPr/>
                    <a:lstStyle/>
                    <a:p>
                      <a:pPr algn="ctr" fontAlgn="ctr"/>
                      <a:r>
                        <a:rPr lang="ru-RU" sz="2000" u="none" strike="noStrike" dirty="0" err="1">
                          <a:effectLst/>
                          <a:latin typeface="+mn-lt"/>
                        </a:rPr>
                        <a:t>биопроба</a:t>
                      </a:r>
                      <a:endParaRPr lang="ru-RU" sz="2000" b="0" i="0" u="none" strike="noStrike" dirty="0">
                        <a:solidFill>
                          <a:srgbClr val="000000"/>
                        </a:solidFill>
                        <a:effectLst/>
                        <a:latin typeface="+mn-lt"/>
                      </a:endParaRPr>
                    </a:p>
                  </a:txBody>
                  <a:tcPr marL="9525" marR="9525" marT="9525" marB="0" anchor="ctr"/>
                </a:tc>
                <a:tc>
                  <a:txBody>
                    <a:bodyPr/>
                    <a:lstStyle/>
                    <a:p>
                      <a:pPr algn="ctr" fontAlgn="ctr"/>
                      <a:r>
                        <a:rPr lang="ru-RU" sz="2000" u="none" strike="noStrike">
                          <a:effectLst/>
                          <a:latin typeface="+mn-lt"/>
                        </a:rPr>
                        <a:t>453</a:t>
                      </a:r>
                      <a:endParaRPr lang="ru-RU" sz="2000" b="0" i="0" u="none" strike="noStrike">
                        <a:solidFill>
                          <a:srgbClr val="000000"/>
                        </a:solidFill>
                        <a:effectLst/>
                        <a:latin typeface="+mn-lt"/>
                      </a:endParaRPr>
                    </a:p>
                  </a:txBody>
                  <a:tcPr marL="9525" marR="9525" marT="9525" marB="0" anchor="ctr"/>
                </a:tc>
                <a:tc>
                  <a:txBody>
                    <a:bodyPr/>
                    <a:lstStyle/>
                    <a:p>
                      <a:pPr algn="ctr" fontAlgn="ctr"/>
                      <a:r>
                        <a:rPr lang="ru-RU" sz="2000" u="none" strike="noStrike">
                          <a:effectLst/>
                          <a:latin typeface="+mn-lt"/>
                        </a:rPr>
                        <a:t>664</a:t>
                      </a:r>
                      <a:endParaRPr lang="ru-RU" sz="2000" b="0" i="0" u="none" strike="noStrike">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+31,8</a:t>
                      </a:r>
                    </a:p>
                  </a:txBody>
                  <a:tcPr marL="9525" marR="9525" marT="9525" marB="0" anchor="ctr"/>
                </a:tc>
                <a:tc>
                  <a:txBody>
                    <a:bodyPr/>
                    <a:lstStyle/>
                    <a:p>
                      <a:pPr algn="ctr" fontAlgn="ctr"/>
                      <a:r>
                        <a:rPr lang="ru-RU" sz="2000" u="none" strike="noStrike">
                          <a:effectLst/>
                          <a:latin typeface="+mn-lt"/>
                        </a:rPr>
                        <a:t>751</a:t>
                      </a:r>
                      <a:endParaRPr lang="ru-RU" sz="2000" b="0" i="0" u="none" strike="noStrike">
                        <a:solidFill>
                          <a:srgbClr val="000000"/>
                        </a:solidFill>
                        <a:effectLst/>
                        <a:latin typeface="+mn-lt"/>
                      </a:endParaRPr>
                    </a:p>
                  </a:txBody>
                  <a:tcPr marL="9525" marR="9525" marT="9525" marB="0" anchor="ctr"/>
                </a:tc>
                <a:tc>
                  <a:txBody>
                    <a:bodyPr/>
                    <a:lstStyle/>
                    <a:p>
                      <a:pPr algn="ctr" fontAlgn="ctr"/>
                      <a:r>
                        <a:rPr lang="ru-RU" sz="2000" b="0" i="0" u="none" strike="noStrike" dirty="0">
                          <a:solidFill>
                            <a:srgbClr val="000000"/>
                          </a:solidFill>
                          <a:effectLst/>
                          <a:latin typeface="+mn-lt"/>
                        </a:rPr>
                        <a:t>+11,6</a:t>
                      </a:r>
                    </a:p>
                  </a:txBody>
                  <a:tcPr marL="9525" marR="9525" marT="9525" marB="0" anchor="ctr"/>
                </a:tc>
                <a:tc>
                  <a:txBody>
                    <a:bodyPr/>
                    <a:lstStyle/>
                    <a:p>
                      <a:pPr algn="ctr" fontAlgn="ctr"/>
                      <a:r>
                        <a:rPr lang="ru-RU" sz="2000" u="none" strike="noStrike" dirty="0">
                          <a:effectLst/>
                          <a:latin typeface="+mn-lt"/>
                        </a:rPr>
                        <a:t>1868</a:t>
                      </a:r>
                      <a:endParaRPr lang="ru-RU" sz="20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46516023"/>
                  </a:ext>
                </a:extLst>
              </a:tr>
              <a:tr h="351187">
                <a:tc>
                  <a:txBody>
                    <a:bodyPr/>
                    <a:lstStyle/>
                    <a:p>
                      <a:pPr algn="l" fontAlgn="ctr"/>
                      <a:r>
                        <a:rPr lang="ru-RU" sz="2000" u="none" strike="noStrike" dirty="0">
                          <a:effectLst/>
                          <a:latin typeface="+mn-lt"/>
                        </a:rPr>
                        <a:t>всего</a:t>
                      </a:r>
                      <a:endParaRPr lang="ru-RU" sz="2000" b="0" i="0" u="none" strike="noStrike" dirty="0">
                        <a:solidFill>
                          <a:srgbClr val="000000"/>
                        </a:solidFill>
                        <a:effectLst/>
                        <a:latin typeface="+mn-lt"/>
                      </a:endParaRPr>
                    </a:p>
                  </a:txBody>
                  <a:tcPr marL="9525" marR="9525" marT="9525" marB="0" anchor="ctr">
                    <a:solidFill>
                      <a:srgbClr val="FFC000"/>
                    </a:solidFill>
                  </a:tcPr>
                </a:tc>
                <a:tc>
                  <a:txBody>
                    <a:bodyPr/>
                    <a:lstStyle/>
                    <a:p>
                      <a:pPr algn="ctr" fontAlgn="ctr"/>
                      <a:r>
                        <a:rPr lang="ru-RU" sz="2000" u="none" strike="noStrike">
                          <a:effectLst/>
                          <a:latin typeface="+mn-lt"/>
                        </a:rPr>
                        <a:t>1377</a:t>
                      </a:r>
                      <a:endParaRPr lang="ru-RU" sz="2000" b="0" i="0" u="none" strike="noStrike">
                        <a:solidFill>
                          <a:srgbClr val="000000"/>
                        </a:solidFill>
                        <a:effectLst/>
                        <a:latin typeface="+mn-lt"/>
                      </a:endParaRPr>
                    </a:p>
                  </a:txBody>
                  <a:tcPr marL="9525" marR="9525" marT="9525" marB="0" anchor="ctr">
                    <a:solidFill>
                      <a:srgbClr val="FFC000"/>
                    </a:solidFill>
                  </a:tcPr>
                </a:tc>
                <a:tc>
                  <a:txBody>
                    <a:bodyPr/>
                    <a:lstStyle/>
                    <a:p>
                      <a:pPr algn="ctr" fontAlgn="ctr"/>
                      <a:r>
                        <a:rPr lang="ru-RU" sz="2000" u="none" strike="noStrike">
                          <a:effectLst/>
                          <a:latin typeface="+mn-lt"/>
                        </a:rPr>
                        <a:t>2010</a:t>
                      </a:r>
                      <a:endParaRPr lang="ru-RU" sz="2000" b="0" i="0" u="none" strike="noStrike">
                        <a:solidFill>
                          <a:srgbClr val="000000"/>
                        </a:solidFill>
                        <a:effectLst/>
                        <a:latin typeface="+mn-lt"/>
                      </a:endParaRPr>
                    </a:p>
                  </a:txBody>
                  <a:tcPr marL="9525" marR="9525" marT="9525" marB="0" anchor="ctr">
                    <a:solidFill>
                      <a:srgbClr val="FFC000"/>
                    </a:solidFill>
                  </a:tcPr>
                </a:tc>
                <a:tc>
                  <a:txBody>
                    <a:bodyPr/>
                    <a:lstStyle/>
                    <a:p>
                      <a:pPr algn="ctr" fontAlgn="ctr"/>
                      <a:r>
                        <a:rPr lang="ru-RU" sz="2000" b="0" i="0" u="none" strike="noStrike" dirty="0">
                          <a:solidFill>
                            <a:srgbClr val="000000"/>
                          </a:solidFill>
                          <a:effectLst/>
                          <a:latin typeface="+mn-lt"/>
                        </a:rPr>
                        <a:t>+31,5</a:t>
                      </a:r>
                    </a:p>
                  </a:txBody>
                  <a:tcPr marL="9525" marR="9525" marT="9525" marB="0" anchor="ctr">
                    <a:solidFill>
                      <a:srgbClr val="FFC000"/>
                    </a:solidFill>
                  </a:tcPr>
                </a:tc>
                <a:tc>
                  <a:txBody>
                    <a:bodyPr/>
                    <a:lstStyle/>
                    <a:p>
                      <a:pPr algn="ctr" fontAlgn="ctr"/>
                      <a:r>
                        <a:rPr lang="ru-RU" sz="2000" u="none" strike="noStrike">
                          <a:effectLst/>
                          <a:latin typeface="+mn-lt"/>
                        </a:rPr>
                        <a:t>2253</a:t>
                      </a:r>
                      <a:endParaRPr lang="ru-RU" sz="2000" b="0" i="0" u="none" strike="noStrike">
                        <a:solidFill>
                          <a:srgbClr val="000000"/>
                        </a:solidFill>
                        <a:effectLst/>
                        <a:latin typeface="+mn-lt"/>
                      </a:endParaRPr>
                    </a:p>
                  </a:txBody>
                  <a:tcPr marL="9525" marR="9525" marT="9525" marB="0" anchor="ctr">
                    <a:solidFill>
                      <a:srgbClr val="FFC000"/>
                    </a:solidFill>
                  </a:tcPr>
                </a:tc>
                <a:tc>
                  <a:txBody>
                    <a:bodyPr/>
                    <a:lstStyle/>
                    <a:p>
                      <a:pPr algn="ctr" fontAlgn="ctr"/>
                      <a:r>
                        <a:rPr lang="ru-RU" sz="2000" b="0" i="0" u="none" strike="noStrike" dirty="0">
                          <a:solidFill>
                            <a:srgbClr val="000000"/>
                          </a:solidFill>
                          <a:effectLst/>
                          <a:latin typeface="+mn-lt"/>
                        </a:rPr>
                        <a:t>+10,8</a:t>
                      </a:r>
                    </a:p>
                  </a:txBody>
                  <a:tcPr marL="9525" marR="9525" marT="9525" marB="0" anchor="ctr">
                    <a:solidFill>
                      <a:srgbClr val="FFC000"/>
                    </a:solidFill>
                  </a:tcPr>
                </a:tc>
                <a:tc>
                  <a:txBody>
                    <a:bodyPr/>
                    <a:lstStyle/>
                    <a:p>
                      <a:pPr algn="ctr" fontAlgn="ctr"/>
                      <a:r>
                        <a:rPr lang="ru-RU" sz="2000" u="none" strike="noStrike" dirty="0">
                          <a:effectLst/>
                          <a:latin typeface="+mn-lt"/>
                        </a:rPr>
                        <a:t>5640</a:t>
                      </a:r>
                      <a:endParaRPr lang="ru-RU" sz="2000" b="0" i="0"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val="3339980029"/>
                  </a:ext>
                </a:extLst>
              </a:tr>
            </a:tbl>
          </a:graphicData>
        </a:graphic>
      </p:graphicFrame>
      <p:sp>
        <p:nvSpPr>
          <p:cNvPr id="6" name="Заголовок 1">
            <a:extLst>
              <a:ext uri="{FF2B5EF4-FFF2-40B4-BE49-F238E27FC236}">
                <a16:creationId xmlns:a16="http://schemas.microsoft.com/office/drawing/2014/main" id="{A0B7BD6D-4A94-4838-A94B-2BB79BA67E7B}"/>
              </a:ext>
            </a:extLst>
          </p:cNvPr>
          <p:cNvSpPr txBox="1">
            <a:spLocks/>
          </p:cNvSpPr>
          <p:nvPr/>
        </p:nvSpPr>
        <p:spPr>
          <a:xfrm>
            <a:off x="149525" y="5159053"/>
            <a:ext cx="12042475" cy="5074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endParaRPr lang="ru-RU" sz="2000" dirty="0" smtClean="0">
              <a:solidFill>
                <a:schemeClr val="tx1"/>
              </a:solidFill>
              <a:latin typeface="+mn-lt"/>
            </a:endParaRPr>
          </a:p>
          <a:p>
            <a:endParaRPr lang="ru-RU" sz="2000" dirty="0">
              <a:solidFill>
                <a:schemeClr val="tx1"/>
              </a:solidFill>
              <a:latin typeface="+mn-lt"/>
            </a:endParaRPr>
          </a:p>
          <a:p>
            <a:endParaRPr lang="ru-RU" sz="2000" dirty="0" smtClean="0">
              <a:solidFill>
                <a:schemeClr val="tx1"/>
              </a:solidFill>
              <a:latin typeface="+mn-lt"/>
            </a:endParaRPr>
          </a:p>
          <a:p>
            <a:endParaRPr lang="ru-RU" sz="2000" dirty="0">
              <a:solidFill>
                <a:schemeClr val="tx1"/>
              </a:solidFill>
              <a:latin typeface="+mn-lt"/>
            </a:endParaRPr>
          </a:p>
          <a:p>
            <a:endParaRPr lang="ru-RU" sz="2000" dirty="0" smtClean="0">
              <a:solidFill>
                <a:schemeClr val="tx1"/>
              </a:solidFill>
              <a:latin typeface="+mn-lt"/>
            </a:endParaRPr>
          </a:p>
          <a:p>
            <a:endParaRPr lang="ru-RU" sz="2000" dirty="0">
              <a:solidFill>
                <a:schemeClr val="tx1"/>
              </a:solidFill>
              <a:latin typeface="+mn-lt"/>
            </a:endParaRPr>
          </a:p>
          <a:p>
            <a:r>
              <a:rPr lang="ru-RU" sz="2000" dirty="0" smtClean="0">
                <a:solidFill>
                  <a:schemeClr val="tx1"/>
                </a:solidFill>
                <a:latin typeface="+mn-lt"/>
              </a:rPr>
              <a:t>В </a:t>
            </a:r>
            <a:r>
              <a:rPr lang="ru-RU" sz="2000" cap="none" dirty="0">
                <a:solidFill>
                  <a:schemeClr val="tx1"/>
                </a:solidFill>
                <a:latin typeface="+mn-lt"/>
              </a:rPr>
              <a:t>настоящее время исследования на бешенство проводятся методами МФА, ИФА, включая постановку </a:t>
            </a:r>
            <a:r>
              <a:rPr lang="ru-RU" sz="2000" cap="none" dirty="0" err="1">
                <a:solidFill>
                  <a:schemeClr val="tx1"/>
                </a:solidFill>
                <a:latin typeface="+mn-lt"/>
              </a:rPr>
              <a:t>биопробы</a:t>
            </a:r>
            <a:r>
              <a:rPr lang="ru-RU" sz="2000" cap="none" dirty="0">
                <a:solidFill>
                  <a:schemeClr val="tx1"/>
                </a:solidFill>
                <a:latin typeface="+mn-lt"/>
              </a:rPr>
              <a:t> на белых </a:t>
            </a:r>
            <a:r>
              <a:rPr lang="ru-RU" sz="2000" cap="none" dirty="0" smtClean="0">
                <a:solidFill>
                  <a:schemeClr val="tx1"/>
                </a:solidFill>
                <a:latin typeface="+mn-lt"/>
              </a:rPr>
              <a:t>мышах и определение тетрациклина – маркера </a:t>
            </a:r>
            <a:r>
              <a:rPr lang="ru-RU" sz="2000" cap="none" dirty="0" err="1" smtClean="0">
                <a:solidFill>
                  <a:schemeClr val="tx1"/>
                </a:solidFill>
                <a:latin typeface="+mn-lt"/>
              </a:rPr>
              <a:t>поедаемости</a:t>
            </a:r>
            <a:r>
              <a:rPr lang="ru-RU" sz="2000" cap="none" dirty="0" smtClean="0">
                <a:solidFill>
                  <a:schemeClr val="tx1"/>
                </a:solidFill>
                <a:latin typeface="+mn-lt"/>
              </a:rPr>
              <a:t> вакцины. </a:t>
            </a:r>
          </a:p>
          <a:p>
            <a:r>
              <a:rPr lang="ru-RU" sz="2000" cap="none" dirty="0" smtClean="0">
                <a:solidFill>
                  <a:schemeClr val="tx1"/>
                </a:solidFill>
                <a:latin typeface="+mn-lt"/>
              </a:rPr>
              <a:t>Освоен </a:t>
            </a:r>
            <a:r>
              <a:rPr lang="ru-RU" sz="2000" cap="none" dirty="0">
                <a:solidFill>
                  <a:schemeClr val="tx1"/>
                </a:solidFill>
                <a:latin typeface="+mn-lt"/>
              </a:rPr>
              <a:t>метод ПЦР диагностики.</a:t>
            </a:r>
            <a:endParaRPr lang="ru-RU" sz="2000" cap="none" dirty="0">
              <a:solidFill>
                <a:schemeClr val="tx1"/>
              </a:solidFill>
            </a:endParaRPr>
          </a:p>
        </p:txBody>
      </p:sp>
    </p:spTree>
    <p:extLst>
      <p:ext uri="{BB962C8B-B14F-4D97-AF65-F5344CB8AC3E}">
        <p14:creationId xmlns:p14="http://schemas.microsoft.com/office/powerpoint/2010/main" val="3724740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7BD6D-4A94-4838-A94B-2BB79BA67E7B}"/>
              </a:ext>
            </a:extLst>
          </p:cNvPr>
          <p:cNvSpPr>
            <a:spLocks noGrp="1"/>
          </p:cNvSpPr>
          <p:nvPr>
            <p:ph type="title"/>
          </p:nvPr>
        </p:nvSpPr>
        <p:spPr>
          <a:xfrm>
            <a:off x="77637" y="320856"/>
            <a:ext cx="12042475" cy="507406"/>
          </a:xfrm>
        </p:spPr>
        <p:txBody>
          <a:bodyPr>
            <a:normAutofit fontScale="90000"/>
          </a:bodyPr>
          <a:lstStyle/>
          <a:p>
            <a:pPr algn="ctr"/>
            <a:r>
              <a:rPr lang="ru-RU" sz="2200" dirty="0"/>
              <a:t>Эпизоотическая ситуация по бешенству в Краснодарском крае за 2008 - 2022 гг.</a:t>
            </a:r>
            <a:r>
              <a:rPr lang="ru-RU" dirty="0"/>
              <a:t/>
            </a:r>
            <a:br>
              <a:rPr lang="ru-RU" dirty="0"/>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56551144"/>
              </p:ext>
            </p:extLst>
          </p:nvPr>
        </p:nvGraphicFramePr>
        <p:xfrm>
          <a:off x="74760" y="721837"/>
          <a:ext cx="12042480" cy="5953419"/>
        </p:xfrm>
        <a:graphic>
          <a:graphicData uri="http://schemas.openxmlformats.org/drawingml/2006/table">
            <a:tbl>
              <a:tblPr firstRow="1" firstCol="1" lastRow="1" lastCol="1" bandRow="1" bandCol="1">
                <a:tableStyleId>{5C22544A-7EE6-4342-B048-85BDC9FD1C3A}</a:tableStyleId>
              </a:tblPr>
              <a:tblGrid>
                <a:gridCol w="1013678">
                  <a:extLst>
                    <a:ext uri="{9D8B030D-6E8A-4147-A177-3AD203B41FA5}">
                      <a16:colId xmlns:a16="http://schemas.microsoft.com/office/drawing/2014/main" val="2103517472"/>
                    </a:ext>
                  </a:extLst>
                </a:gridCol>
                <a:gridCol w="648753">
                  <a:extLst>
                    <a:ext uri="{9D8B030D-6E8A-4147-A177-3AD203B41FA5}">
                      <a16:colId xmlns:a16="http://schemas.microsoft.com/office/drawing/2014/main" val="1585515130"/>
                    </a:ext>
                  </a:extLst>
                </a:gridCol>
                <a:gridCol w="648753">
                  <a:extLst>
                    <a:ext uri="{9D8B030D-6E8A-4147-A177-3AD203B41FA5}">
                      <a16:colId xmlns:a16="http://schemas.microsoft.com/office/drawing/2014/main" val="530125355"/>
                    </a:ext>
                  </a:extLst>
                </a:gridCol>
                <a:gridCol w="913937">
                  <a:extLst>
                    <a:ext uri="{9D8B030D-6E8A-4147-A177-3AD203B41FA5}">
                      <a16:colId xmlns:a16="http://schemas.microsoft.com/office/drawing/2014/main" val="3847691412"/>
                    </a:ext>
                  </a:extLst>
                </a:gridCol>
                <a:gridCol w="559558">
                  <a:extLst>
                    <a:ext uri="{9D8B030D-6E8A-4147-A177-3AD203B41FA5}">
                      <a16:colId xmlns:a16="http://schemas.microsoft.com/office/drawing/2014/main" val="465460061"/>
                    </a:ext>
                  </a:extLst>
                </a:gridCol>
                <a:gridCol w="472764">
                  <a:extLst>
                    <a:ext uri="{9D8B030D-6E8A-4147-A177-3AD203B41FA5}">
                      <a16:colId xmlns:a16="http://schemas.microsoft.com/office/drawing/2014/main" val="3962929640"/>
                    </a:ext>
                  </a:extLst>
                </a:gridCol>
                <a:gridCol w="648753">
                  <a:extLst>
                    <a:ext uri="{9D8B030D-6E8A-4147-A177-3AD203B41FA5}">
                      <a16:colId xmlns:a16="http://schemas.microsoft.com/office/drawing/2014/main" val="2501156515"/>
                    </a:ext>
                  </a:extLst>
                </a:gridCol>
                <a:gridCol w="648753">
                  <a:extLst>
                    <a:ext uri="{9D8B030D-6E8A-4147-A177-3AD203B41FA5}">
                      <a16:colId xmlns:a16="http://schemas.microsoft.com/office/drawing/2014/main" val="1099595996"/>
                    </a:ext>
                  </a:extLst>
                </a:gridCol>
                <a:gridCol w="648753">
                  <a:extLst>
                    <a:ext uri="{9D8B030D-6E8A-4147-A177-3AD203B41FA5}">
                      <a16:colId xmlns:a16="http://schemas.microsoft.com/office/drawing/2014/main" val="2370496582"/>
                    </a:ext>
                  </a:extLst>
                </a:gridCol>
                <a:gridCol w="648753">
                  <a:extLst>
                    <a:ext uri="{9D8B030D-6E8A-4147-A177-3AD203B41FA5}">
                      <a16:colId xmlns:a16="http://schemas.microsoft.com/office/drawing/2014/main" val="1145733503"/>
                    </a:ext>
                  </a:extLst>
                </a:gridCol>
                <a:gridCol w="648753">
                  <a:extLst>
                    <a:ext uri="{9D8B030D-6E8A-4147-A177-3AD203B41FA5}">
                      <a16:colId xmlns:a16="http://schemas.microsoft.com/office/drawing/2014/main" val="3002118850"/>
                    </a:ext>
                  </a:extLst>
                </a:gridCol>
                <a:gridCol w="648753">
                  <a:extLst>
                    <a:ext uri="{9D8B030D-6E8A-4147-A177-3AD203B41FA5}">
                      <a16:colId xmlns:a16="http://schemas.microsoft.com/office/drawing/2014/main" val="3656986212"/>
                    </a:ext>
                  </a:extLst>
                </a:gridCol>
                <a:gridCol w="648753">
                  <a:extLst>
                    <a:ext uri="{9D8B030D-6E8A-4147-A177-3AD203B41FA5}">
                      <a16:colId xmlns:a16="http://schemas.microsoft.com/office/drawing/2014/main" val="3187313100"/>
                    </a:ext>
                  </a:extLst>
                </a:gridCol>
                <a:gridCol w="648753">
                  <a:extLst>
                    <a:ext uri="{9D8B030D-6E8A-4147-A177-3AD203B41FA5}">
                      <a16:colId xmlns:a16="http://schemas.microsoft.com/office/drawing/2014/main" val="3428912971"/>
                    </a:ext>
                  </a:extLst>
                </a:gridCol>
                <a:gridCol w="500165">
                  <a:extLst>
                    <a:ext uri="{9D8B030D-6E8A-4147-A177-3AD203B41FA5}">
                      <a16:colId xmlns:a16="http://schemas.microsoft.com/office/drawing/2014/main" val="3723366102"/>
                    </a:ext>
                  </a:extLst>
                </a:gridCol>
                <a:gridCol w="441022">
                  <a:extLst>
                    <a:ext uri="{9D8B030D-6E8A-4147-A177-3AD203B41FA5}">
                      <a16:colId xmlns:a16="http://schemas.microsoft.com/office/drawing/2014/main" val="822806457"/>
                    </a:ext>
                  </a:extLst>
                </a:gridCol>
                <a:gridCol w="390804">
                  <a:extLst>
                    <a:ext uri="{9D8B030D-6E8A-4147-A177-3AD203B41FA5}">
                      <a16:colId xmlns:a16="http://schemas.microsoft.com/office/drawing/2014/main" val="367159910"/>
                    </a:ext>
                  </a:extLst>
                </a:gridCol>
                <a:gridCol w="1263022">
                  <a:extLst>
                    <a:ext uri="{9D8B030D-6E8A-4147-A177-3AD203B41FA5}">
                      <a16:colId xmlns:a16="http://schemas.microsoft.com/office/drawing/2014/main" val="985638330"/>
                    </a:ext>
                  </a:extLst>
                </a:gridCol>
              </a:tblGrid>
              <a:tr h="301181">
                <a:tc rowSpan="2">
                  <a:txBody>
                    <a:bodyPr/>
                    <a:lstStyle/>
                    <a:p>
                      <a:pPr algn="ctr" rtl="0" fontAlgn="ctr"/>
                      <a:r>
                        <a:rPr lang="ru-RU" sz="1600" u="none" strike="noStrike" dirty="0">
                          <a:solidFill>
                            <a:schemeClr val="tx1"/>
                          </a:solidFill>
                          <a:effectLst/>
                          <a:latin typeface="+mn-lt"/>
                        </a:rPr>
                        <a:t>Год</a:t>
                      </a:r>
                      <a:endParaRPr lang="ru-RU" sz="1600" b="1" i="0" u="none" strike="noStrike" dirty="0">
                        <a:solidFill>
                          <a:schemeClr val="tx1"/>
                        </a:solidFill>
                        <a:effectLst/>
                        <a:latin typeface="+mn-lt"/>
                      </a:endParaRPr>
                    </a:p>
                  </a:txBody>
                  <a:tcPr marL="2940" marR="2940" marT="2940" marB="0" anchor="ctr">
                    <a:solidFill>
                      <a:srgbClr val="00B050"/>
                    </a:solidFill>
                  </a:tcPr>
                </a:tc>
                <a:tc gridSpan="16">
                  <a:txBody>
                    <a:bodyPr/>
                    <a:lstStyle/>
                    <a:p>
                      <a:pPr algn="ctr" rtl="0" fontAlgn="ctr"/>
                      <a:r>
                        <a:rPr lang="ru-RU" sz="1600" u="none" strike="noStrike" dirty="0">
                          <a:solidFill>
                            <a:schemeClr val="tx1"/>
                          </a:solidFill>
                          <a:effectLst/>
                          <a:latin typeface="+mn-lt"/>
                        </a:rPr>
                        <a:t>Количество заболевших бешенством животных, разных видов</a:t>
                      </a:r>
                      <a:endParaRPr lang="ru-RU" sz="1600" b="1" i="0" u="none" strike="noStrike" dirty="0">
                        <a:solidFill>
                          <a:schemeClr val="tx1"/>
                        </a:solidFill>
                        <a:effectLst/>
                        <a:latin typeface="+mn-lt"/>
                      </a:endParaRPr>
                    </a:p>
                  </a:txBody>
                  <a:tcPr marL="2940" marR="2940" marT="2940" marB="0" anchor="ctr">
                    <a:solidFill>
                      <a:srgbClr val="00B05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rtl="0" fontAlgn="ctr"/>
                      <a:endParaRPr lang="ru-RU" sz="1600" b="1" i="0" u="none" strike="noStrike" dirty="0">
                        <a:solidFill>
                          <a:schemeClr val="tx1"/>
                        </a:solidFill>
                        <a:effectLst/>
                        <a:latin typeface="+mn-lt"/>
                      </a:endParaRPr>
                    </a:p>
                    <a:p>
                      <a:pPr algn="ctr" rtl="0" fontAlgn="ctr"/>
                      <a:r>
                        <a:rPr lang="ru-RU" sz="1600" u="none" strike="noStrike" dirty="0">
                          <a:solidFill>
                            <a:schemeClr val="tx1"/>
                          </a:solidFill>
                          <a:effectLst/>
                          <a:latin typeface="+mn-lt"/>
                        </a:rPr>
                        <a:t>Всего случаев бешенства</a:t>
                      </a:r>
                      <a:endParaRPr lang="ru-RU" sz="1600" b="1" i="0" u="none" strike="noStrike" dirty="0">
                        <a:solidFill>
                          <a:schemeClr val="tx1"/>
                        </a:solidFill>
                        <a:effectLst/>
                        <a:latin typeface="+mn-lt"/>
                      </a:endParaRPr>
                    </a:p>
                    <a:p>
                      <a:pPr algn="ctr" fontAlgn="t"/>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00B050"/>
                    </a:solidFill>
                  </a:tcPr>
                </a:tc>
                <a:extLst>
                  <a:ext uri="{0D108BD9-81ED-4DB2-BD59-A6C34878D82A}">
                    <a16:rowId xmlns:a16="http://schemas.microsoft.com/office/drawing/2014/main" val="1113461036"/>
                  </a:ext>
                </a:extLst>
              </a:tr>
              <a:tr h="1236988">
                <a:tc vMerge="1">
                  <a:txBody>
                    <a:bodyPr/>
                    <a:lstStyle/>
                    <a:p>
                      <a:pPr algn="ctr" rtl="0" fontAlgn="ctr"/>
                      <a:endParaRPr lang="ru-RU" sz="2000" b="1" i="0" u="none" strike="noStrike" dirty="0">
                        <a:solidFill>
                          <a:srgbClr val="FFFFFF"/>
                        </a:solidFill>
                        <a:effectLst/>
                        <a:latin typeface="Rockwell" panose="02060603020205020403" pitchFamily="18" charset="0"/>
                      </a:endParaRPr>
                    </a:p>
                  </a:txBody>
                  <a:tcPr marL="2940" marR="2940" marT="2940" marB="0" anchor="ctr"/>
                </a:tc>
                <a:tc>
                  <a:txBody>
                    <a:bodyPr/>
                    <a:lstStyle/>
                    <a:p>
                      <a:pPr algn="ctr" rtl="0" fontAlgn="ctr"/>
                      <a:r>
                        <a:rPr lang="ru-RU" sz="1600" u="none" strike="noStrike" dirty="0">
                          <a:solidFill>
                            <a:schemeClr val="tx1"/>
                          </a:solidFill>
                          <a:effectLst/>
                          <a:latin typeface="+mn-lt"/>
                        </a:rPr>
                        <a:t>собаки</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кошки</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крупный </a:t>
                      </a:r>
                      <a:endParaRPr lang="en-US" sz="1600" u="none" strike="noStrike" dirty="0">
                        <a:solidFill>
                          <a:schemeClr val="tx1"/>
                        </a:solidFill>
                        <a:effectLst/>
                        <a:latin typeface="+mn-lt"/>
                      </a:endParaRPr>
                    </a:p>
                    <a:p>
                      <a:pPr algn="ctr" rtl="0" fontAlgn="ctr"/>
                      <a:r>
                        <a:rPr lang="ru-RU" sz="1600" u="none" strike="noStrike" dirty="0">
                          <a:solidFill>
                            <a:schemeClr val="tx1"/>
                          </a:solidFill>
                          <a:effectLst/>
                          <a:latin typeface="+mn-lt"/>
                        </a:rPr>
                        <a:t>рогатый скот</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лисы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крысы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ондатры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ослы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козы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еноты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енотовидные собаки</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куницы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хорьки</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хомяк</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шакалы</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u="none" strike="noStrike" dirty="0">
                          <a:solidFill>
                            <a:schemeClr val="tx1"/>
                          </a:solidFill>
                          <a:effectLst/>
                          <a:latin typeface="+mn-lt"/>
                        </a:rPr>
                        <a:t>барсук</a:t>
                      </a:r>
                      <a:endParaRPr lang="ru-RU" sz="1600" b="0" i="0" u="none" strike="noStrike" dirty="0">
                        <a:solidFill>
                          <a:schemeClr val="tx1"/>
                        </a:solidFill>
                        <a:effectLst/>
                        <a:latin typeface="+mn-lt"/>
                      </a:endParaRPr>
                    </a:p>
                  </a:txBody>
                  <a:tcPr marL="2940" marR="2940" marT="2940" marB="0" vert="vert270" anchor="ctr">
                    <a:solidFill>
                      <a:srgbClr val="FFC000"/>
                    </a:solidFill>
                  </a:tcPr>
                </a:tc>
                <a:tc>
                  <a:txBody>
                    <a:bodyPr/>
                    <a:lstStyle/>
                    <a:p>
                      <a:pPr algn="ctr" rtl="0" fontAlgn="ctr"/>
                      <a:r>
                        <a:rPr lang="ru-RU" sz="1600" b="0" i="0" u="none" strike="noStrike" dirty="0">
                          <a:solidFill>
                            <a:schemeClr val="tx1"/>
                          </a:solidFill>
                          <a:effectLst/>
                          <a:latin typeface="+mn-lt"/>
                        </a:rPr>
                        <a:t>кролик</a:t>
                      </a:r>
                    </a:p>
                  </a:txBody>
                  <a:tcPr marL="2940" marR="2940" marT="2940" marB="0" vert="vert270" anchor="ctr">
                    <a:solidFill>
                      <a:srgbClr val="FFC000"/>
                    </a:solidFill>
                  </a:tcPr>
                </a:tc>
                <a:tc vMerge="1">
                  <a:txBody>
                    <a:bodyPr/>
                    <a:lstStyle/>
                    <a:p>
                      <a:pPr algn="ctr" fontAlgn="t"/>
                      <a:endParaRPr lang="ru-RU" sz="2000" b="0" i="0" u="none" strike="noStrike" dirty="0">
                        <a:solidFill>
                          <a:srgbClr val="000000"/>
                        </a:solidFill>
                        <a:effectLst/>
                        <a:latin typeface="Calibri" panose="020F0502020204030204" pitchFamily="34" charset="0"/>
                      </a:endParaRPr>
                    </a:p>
                  </a:txBody>
                  <a:tcPr marL="2940" marR="2940" marT="2940" marB="0"/>
                </a:tc>
                <a:extLst>
                  <a:ext uri="{0D108BD9-81ED-4DB2-BD59-A6C34878D82A}">
                    <a16:rowId xmlns:a16="http://schemas.microsoft.com/office/drawing/2014/main" val="2400198581"/>
                  </a:ext>
                </a:extLst>
              </a:tr>
              <a:tr h="102580">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2008</a:t>
                      </a:r>
                    </a:p>
                  </a:txBody>
                  <a:tcPr marL="9525" marR="9525" marT="9525" marB="0" anchor="ctr">
                    <a:solidFill>
                      <a:srgbClr val="00B050"/>
                    </a:solidFill>
                  </a:tcPr>
                </a:tc>
                <a:tc>
                  <a:txBody>
                    <a:bodyPr/>
                    <a:lstStyle/>
                    <a:p>
                      <a:pPr marL="0" algn="ctr" defTabSz="914400" rtl="0" eaLnBrk="1" fontAlgn="ctr" latinLnBrk="0" hangingPunct="1"/>
                      <a:r>
                        <a:rPr lang="ru-RU" sz="1600" b="0" u="none" strike="noStrike" kern="1200" dirty="0">
                          <a:solidFill>
                            <a:schemeClr val="tx1"/>
                          </a:solidFill>
                          <a:effectLst/>
                          <a:latin typeface="+mn-lt"/>
                          <a:ea typeface="+mn-ea"/>
                          <a:cs typeface="+mn-cs"/>
                        </a:rPr>
                        <a:t>20</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a:solidFill>
                            <a:schemeClr val="tx1"/>
                          </a:solidFill>
                          <a:effectLst/>
                          <a:latin typeface="+mn-lt"/>
                          <a:ea typeface="+mn-ea"/>
                          <a:cs typeface="+mn-cs"/>
                        </a:rPr>
                        <a:t>5</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a:solidFill>
                            <a:schemeClr val="tx1"/>
                          </a:solidFill>
                          <a:effectLst/>
                          <a:latin typeface="+mn-lt"/>
                          <a:ea typeface="+mn-ea"/>
                          <a:cs typeface="+mn-cs"/>
                        </a:rPr>
                        <a:t>1</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a:solidFill>
                            <a:schemeClr val="tx1"/>
                          </a:solidFill>
                          <a:effectLst/>
                          <a:latin typeface="+mn-lt"/>
                          <a:ea typeface="+mn-ea"/>
                          <a:cs typeface="+mn-cs"/>
                        </a:rPr>
                        <a:t>3</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vert="vert27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29</a:t>
                      </a:r>
                    </a:p>
                  </a:txBody>
                  <a:tcPr marL="9525" marR="9525" marT="9525" marB="0" anchor="ctr">
                    <a:solidFill>
                      <a:srgbClr val="00B050"/>
                    </a:solidFill>
                  </a:tcPr>
                </a:tc>
                <a:extLst>
                  <a:ext uri="{0D108BD9-81ED-4DB2-BD59-A6C34878D82A}">
                    <a16:rowId xmlns:a16="http://schemas.microsoft.com/office/drawing/2014/main" val="4276476199"/>
                  </a:ext>
                </a:extLst>
              </a:tr>
              <a:tr h="205160">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2009</a:t>
                      </a:r>
                    </a:p>
                  </a:txBody>
                  <a:tcPr marL="9525" marR="9525" marT="9525" marB="0" anchor="ctr">
                    <a:solidFill>
                      <a:srgbClr val="00B050"/>
                    </a:solidFill>
                  </a:tcPr>
                </a:tc>
                <a:tc>
                  <a:txBody>
                    <a:bodyPr/>
                    <a:lstStyle/>
                    <a:p>
                      <a:pPr marL="0" algn="ctr" defTabSz="914400" rtl="0" eaLnBrk="1" fontAlgn="ctr" latinLnBrk="0" hangingPunct="1"/>
                      <a:r>
                        <a:rPr lang="ru-RU" sz="1600" b="0" u="none" strike="noStrike" kern="1200" dirty="0">
                          <a:solidFill>
                            <a:schemeClr val="tx1"/>
                          </a:solidFill>
                          <a:effectLst/>
                          <a:latin typeface="+mn-lt"/>
                          <a:ea typeface="+mn-ea"/>
                          <a:cs typeface="+mn-cs"/>
                        </a:rPr>
                        <a:t>17</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dirty="0">
                          <a:solidFill>
                            <a:schemeClr val="tx1"/>
                          </a:solidFill>
                          <a:effectLst/>
                          <a:latin typeface="+mn-lt"/>
                          <a:ea typeface="+mn-ea"/>
                          <a:cs typeface="+mn-cs"/>
                        </a:rPr>
                        <a:t>2</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dirty="0">
                          <a:solidFill>
                            <a:schemeClr val="tx1"/>
                          </a:solidFill>
                          <a:effectLst/>
                          <a:latin typeface="+mn-lt"/>
                          <a:ea typeface="+mn-ea"/>
                          <a:cs typeface="+mn-cs"/>
                        </a:rPr>
                        <a:t>1</a:t>
                      </a:r>
                    </a:p>
                  </a:txBody>
                  <a:tcPr marL="9525" marR="9525" marT="9525" marB="0" anchor="ctr">
                    <a:solidFill>
                      <a:srgbClr val="FFC000"/>
                    </a:solidFill>
                  </a:tcPr>
                </a:tc>
                <a:tc>
                  <a:txBody>
                    <a:bodyPr/>
                    <a:lstStyle/>
                    <a:p>
                      <a:pPr marL="0" algn="ctr" defTabSz="914400" rtl="0" eaLnBrk="1" fontAlgn="ctr" latinLnBrk="0" hangingPunct="1"/>
                      <a:r>
                        <a:rPr lang="ru-RU" sz="1600" b="0" u="none" strike="noStrike" kern="1200" dirty="0">
                          <a:solidFill>
                            <a:schemeClr val="tx1"/>
                          </a:solidFill>
                          <a:effectLst/>
                          <a:latin typeface="+mn-lt"/>
                          <a:ea typeface="+mn-ea"/>
                          <a:cs typeface="+mn-cs"/>
                        </a:rPr>
                        <a:t>2</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a:solidFill>
                            <a:schemeClr val="tx1"/>
                          </a:solidFill>
                          <a:effectLst/>
                          <a:latin typeface="+mn-lt"/>
                          <a:ea typeface="+mn-ea"/>
                          <a:cs typeface="+mn-cs"/>
                        </a:rPr>
                        <a:t> </a:t>
                      </a:r>
                    </a:p>
                  </a:txBody>
                  <a:tcPr marL="9525" marR="9525" marT="9525" marB="0" anchor="ctr">
                    <a:solidFill>
                      <a:srgbClr val="FFC000"/>
                    </a:solidFill>
                  </a:tcPr>
                </a:tc>
                <a:tc>
                  <a:txBody>
                    <a:bodyPr/>
                    <a:lstStyle/>
                    <a:p>
                      <a:pPr marL="0" algn="ctr" defTabSz="914400" rtl="0" eaLnBrk="1" fontAlgn="ctr" latinLnBrk="0" hangingPunct="1"/>
                      <a:r>
                        <a:rPr lang="ru-RU" sz="1600" b="1" u="none" strike="noStrike" kern="1200" dirty="0">
                          <a:solidFill>
                            <a:schemeClr val="tx1"/>
                          </a:solidFill>
                          <a:effectLst/>
                          <a:latin typeface="+mn-lt"/>
                          <a:ea typeface="+mn-ea"/>
                          <a:cs typeface="+mn-cs"/>
                        </a:rPr>
                        <a:t> </a:t>
                      </a:r>
                    </a:p>
                  </a:txBody>
                  <a:tcPr marL="9525" marR="9525" marT="9525"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22</a:t>
                      </a:r>
                    </a:p>
                  </a:txBody>
                  <a:tcPr marL="9525" marR="9525" marT="9525" marB="0" anchor="ctr">
                    <a:solidFill>
                      <a:srgbClr val="00B050"/>
                    </a:solidFill>
                  </a:tcPr>
                </a:tc>
                <a:extLst>
                  <a:ext uri="{0D108BD9-81ED-4DB2-BD59-A6C34878D82A}">
                    <a16:rowId xmlns:a16="http://schemas.microsoft.com/office/drawing/2014/main" val="1839628008"/>
                  </a:ext>
                </a:extLst>
              </a:tr>
              <a:tr h="0">
                <a:tc>
                  <a:txBody>
                    <a:bodyPr/>
                    <a:lstStyle/>
                    <a:p>
                      <a:pPr algn="ctr" rtl="0" fontAlgn="ctr"/>
                      <a:r>
                        <a:rPr lang="ru-RU" sz="1600" u="none" strike="noStrike" dirty="0">
                          <a:solidFill>
                            <a:schemeClr val="tx1"/>
                          </a:solidFill>
                          <a:effectLst/>
                          <a:latin typeface="+mn-lt"/>
                        </a:rPr>
                        <a:t>2010</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dirty="0">
                          <a:solidFill>
                            <a:schemeClr val="tx1"/>
                          </a:solidFill>
                          <a:effectLst/>
                          <a:latin typeface="+mn-lt"/>
                        </a:rPr>
                        <a:t>6</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4</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2</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13</a:t>
                      </a:r>
                    </a:p>
                  </a:txBody>
                  <a:tcPr marL="9525" marR="9525" marT="9525" marB="0" anchor="ctr">
                    <a:solidFill>
                      <a:srgbClr val="00B050"/>
                    </a:solidFill>
                  </a:tcPr>
                </a:tc>
                <a:extLst>
                  <a:ext uri="{0D108BD9-81ED-4DB2-BD59-A6C34878D82A}">
                    <a16:rowId xmlns:a16="http://schemas.microsoft.com/office/drawing/2014/main" val="3901180202"/>
                  </a:ext>
                </a:extLst>
              </a:tr>
              <a:tr h="313600">
                <a:tc>
                  <a:txBody>
                    <a:bodyPr/>
                    <a:lstStyle/>
                    <a:p>
                      <a:pPr algn="ctr" rtl="0" fontAlgn="ctr"/>
                      <a:r>
                        <a:rPr lang="ru-RU" sz="1600" u="none" strike="noStrike">
                          <a:solidFill>
                            <a:schemeClr val="tx1"/>
                          </a:solidFill>
                          <a:effectLst/>
                          <a:latin typeface="+mn-lt"/>
                        </a:rPr>
                        <a:t>2011</a:t>
                      </a:r>
                      <a:endParaRPr lang="ru-RU" sz="1600" b="1" i="0" u="none" strike="noStrike">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dirty="0">
                          <a:solidFill>
                            <a:schemeClr val="tx1"/>
                          </a:solidFill>
                          <a:effectLst/>
                          <a:latin typeface="+mn-lt"/>
                        </a:rPr>
                        <a:t>3</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2</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2</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10</a:t>
                      </a:r>
                    </a:p>
                  </a:txBody>
                  <a:tcPr marL="9525" marR="9525" marT="9525" marB="0" anchor="ctr">
                    <a:solidFill>
                      <a:srgbClr val="00B050"/>
                    </a:solidFill>
                  </a:tcPr>
                </a:tc>
                <a:extLst>
                  <a:ext uri="{0D108BD9-81ED-4DB2-BD59-A6C34878D82A}">
                    <a16:rowId xmlns:a16="http://schemas.microsoft.com/office/drawing/2014/main" val="1510955009"/>
                  </a:ext>
                </a:extLst>
              </a:tr>
              <a:tr h="313600">
                <a:tc>
                  <a:txBody>
                    <a:bodyPr/>
                    <a:lstStyle/>
                    <a:p>
                      <a:pPr algn="ctr" rtl="0" fontAlgn="ctr"/>
                      <a:r>
                        <a:rPr lang="ru-RU" sz="1600" u="none" strike="noStrike" dirty="0">
                          <a:solidFill>
                            <a:schemeClr val="tx1"/>
                          </a:solidFill>
                          <a:effectLst/>
                          <a:latin typeface="+mn-lt"/>
                        </a:rPr>
                        <a:t>2012</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6</a:t>
                      </a:r>
                    </a:p>
                  </a:txBody>
                  <a:tcPr marL="9525" marR="9525" marT="9525" marB="0" anchor="ctr">
                    <a:solidFill>
                      <a:srgbClr val="00B050"/>
                    </a:solidFill>
                  </a:tcPr>
                </a:tc>
                <a:extLst>
                  <a:ext uri="{0D108BD9-81ED-4DB2-BD59-A6C34878D82A}">
                    <a16:rowId xmlns:a16="http://schemas.microsoft.com/office/drawing/2014/main" val="397489669"/>
                  </a:ext>
                </a:extLst>
              </a:tr>
              <a:tr h="159008">
                <a:tc>
                  <a:txBody>
                    <a:bodyPr/>
                    <a:lstStyle/>
                    <a:p>
                      <a:pPr algn="ctr" rtl="0" fontAlgn="ctr"/>
                      <a:r>
                        <a:rPr lang="ru-RU" sz="1600" u="none" strike="noStrike" dirty="0">
                          <a:solidFill>
                            <a:schemeClr val="tx1"/>
                          </a:solidFill>
                          <a:effectLst/>
                          <a:latin typeface="+mn-lt"/>
                        </a:rPr>
                        <a:t>2013</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4</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3</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4</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15</a:t>
                      </a:r>
                    </a:p>
                  </a:txBody>
                  <a:tcPr marL="9525" marR="9525" marT="9525" marB="0" anchor="ctr">
                    <a:solidFill>
                      <a:srgbClr val="00B050"/>
                    </a:solidFill>
                  </a:tcPr>
                </a:tc>
                <a:extLst>
                  <a:ext uri="{0D108BD9-81ED-4DB2-BD59-A6C34878D82A}">
                    <a16:rowId xmlns:a16="http://schemas.microsoft.com/office/drawing/2014/main" val="3600102580"/>
                  </a:ext>
                </a:extLst>
              </a:tr>
              <a:tr h="159008">
                <a:tc>
                  <a:txBody>
                    <a:bodyPr/>
                    <a:lstStyle/>
                    <a:p>
                      <a:pPr algn="ctr" rtl="0" fontAlgn="ctr"/>
                      <a:r>
                        <a:rPr lang="ru-RU" sz="1600" u="none" strike="noStrike" dirty="0">
                          <a:solidFill>
                            <a:schemeClr val="tx1"/>
                          </a:solidFill>
                          <a:effectLst/>
                          <a:latin typeface="+mn-lt"/>
                        </a:rPr>
                        <a:t>2014</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5</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7</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13</a:t>
                      </a:r>
                    </a:p>
                  </a:txBody>
                  <a:tcPr marL="9525" marR="9525" marT="9525" marB="0" anchor="ctr">
                    <a:solidFill>
                      <a:srgbClr val="00B050"/>
                    </a:solidFill>
                  </a:tcPr>
                </a:tc>
                <a:extLst>
                  <a:ext uri="{0D108BD9-81ED-4DB2-BD59-A6C34878D82A}">
                    <a16:rowId xmlns:a16="http://schemas.microsoft.com/office/drawing/2014/main" val="2105740708"/>
                  </a:ext>
                </a:extLst>
              </a:tr>
              <a:tr h="313600">
                <a:tc>
                  <a:txBody>
                    <a:bodyPr/>
                    <a:lstStyle/>
                    <a:p>
                      <a:pPr algn="ctr" rtl="0" fontAlgn="ctr"/>
                      <a:r>
                        <a:rPr lang="ru-RU" sz="1600" u="none" strike="noStrike" dirty="0">
                          <a:solidFill>
                            <a:schemeClr val="tx1"/>
                          </a:solidFill>
                          <a:effectLst/>
                          <a:latin typeface="+mn-lt"/>
                        </a:rPr>
                        <a:t>2015</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4</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10</a:t>
                      </a:r>
                    </a:p>
                  </a:txBody>
                  <a:tcPr marL="9525" marR="9525" marT="9525" marB="0" anchor="ctr">
                    <a:solidFill>
                      <a:srgbClr val="00B050"/>
                    </a:solidFill>
                  </a:tcPr>
                </a:tc>
                <a:extLst>
                  <a:ext uri="{0D108BD9-81ED-4DB2-BD59-A6C34878D82A}">
                    <a16:rowId xmlns:a16="http://schemas.microsoft.com/office/drawing/2014/main" val="1711449254"/>
                  </a:ext>
                </a:extLst>
              </a:tr>
              <a:tr h="313600">
                <a:tc>
                  <a:txBody>
                    <a:bodyPr/>
                    <a:lstStyle/>
                    <a:p>
                      <a:pPr algn="ctr" rtl="0" fontAlgn="ctr"/>
                      <a:r>
                        <a:rPr lang="ru-RU" sz="1600" u="none" strike="noStrike" dirty="0">
                          <a:solidFill>
                            <a:schemeClr val="tx1"/>
                          </a:solidFill>
                          <a:effectLst/>
                          <a:latin typeface="+mn-lt"/>
                        </a:rPr>
                        <a:t>2016</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4</a:t>
                      </a:r>
                    </a:p>
                  </a:txBody>
                  <a:tcPr marL="9525" marR="9525" marT="9525" marB="0" anchor="ctr">
                    <a:solidFill>
                      <a:srgbClr val="00B050"/>
                    </a:solidFill>
                  </a:tcPr>
                </a:tc>
                <a:extLst>
                  <a:ext uri="{0D108BD9-81ED-4DB2-BD59-A6C34878D82A}">
                    <a16:rowId xmlns:a16="http://schemas.microsoft.com/office/drawing/2014/main" val="3481685964"/>
                  </a:ext>
                </a:extLst>
              </a:tr>
              <a:tr h="313600">
                <a:tc>
                  <a:txBody>
                    <a:bodyPr/>
                    <a:lstStyle/>
                    <a:p>
                      <a:pPr algn="ctr" rtl="0" fontAlgn="ctr"/>
                      <a:r>
                        <a:rPr lang="ru-RU" sz="1600" u="none" strike="noStrike" dirty="0">
                          <a:solidFill>
                            <a:schemeClr val="tx1"/>
                          </a:solidFill>
                          <a:effectLst/>
                          <a:latin typeface="+mn-lt"/>
                        </a:rPr>
                        <a:t>2017</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2</a:t>
                      </a:r>
                    </a:p>
                  </a:txBody>
                  <a:tcPr marL="9525" marR="9525" marT="9525" marB="0" anchor="ctr">
                    <a:solidFill>
                      <a:srgbClr val="00B050"/>
                    </a:solidFill>
                  </a:tcPr>
                </a:tc>
                <a:extLst>
                  <a:ext uri="{0D108BD9-81ED-4DB2-BD59-A6C34878D82A}">
                    <a16:rowId xmlns:a16="http://schemas.microsoft.com/office/drawing/2014/main" val="3524407022"/>
                  </a:ext>
                </a:extLst>
              </a:tr>
              <a:tr h="313600">
                <a:tc>
                  <a:txBody>
                    <a:bodyPr/>
                    <a:lstStyle/>
                    <a:p>
                      <a:pPr algn="ctr" rtl="0" fontAlgn="ctr"/>
                      <a:r>
                        <a:rPr lang="ru-RU" sz="1600" u="none" strike="noStrike" dirty="0">
                          <a:solidFill>
                            <a:schemeClr val="tx1"/>
                          </a:solidFill>
                          <a:effectLst/>
                          <a:latin typeface="+mn-lt"/>
                        </a:rPr>
                        <a:t>2018</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7</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9</a:t>
                      </a:r>
                    </a:p>
                  </a:txBody>
                  <a:tcPr marL="9525" marR="9525" marT="9525" marB="0" anchor="ctr">
                    <a:solidFill>
                      <a:srgbClr val="00B050"/>
                    </a:solidFill>
                  </a:tcPr>
                </a:tc>
                <a:extLst>
                  <a:ext uri="{0D108BD9-81ED-4DB2-BD59-A6C34878D82A}">
                    <a16:rowId xmlns:a16="http://schemas.microsoft.com/office/drawing/2014/main" val="1651997834"/>
                  </a:ext>
                </a:extLst>
              </a:tr>
              <a:tr h="159008">
                <a:tc>
                  <a:txBody>
                    <a:bodyPr/>
                    <a:lstStyle/>
                    <a:p>
                      <a:pPr algn="ctr" rtl="0" fontAlgn="ctr"/>
                      <a:r>
                        <a:rPr lang="ru-RU" sz="1600" u="none" strike="noStrike" dirty="0">
                          <a:solidFill>
                            <a:schemeClr val="tx1"/>
                          </a:solidFill>
                          <a:effectLst/>
                          <a:latin typeface="+mn-lt"/>
                        </a:rPr>
                        <a:t>2019</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2</a:t>
                      </a:r>
                    </a:p>
                  </a:txBody>
                  <a:tcPr marL="9525" marR="9525" marT="9525" marB="0" anchor="ctr">
                    <a:solidFill>
                      <a:srgbClr val="00B050"/>
                    </a:solidFill>
                  </a:tcPr>
                </a:tc>
                <a:extLst>
                  <a:ext uri="{0D108BD9-81ED-4DB2-BD59-A6C34878D82A}">
                    <a16:rowId xmlns:a16="http://schemas.microsoft.com/office/drawing/2014/main" val="1339802575"/>
                  </a:ext>
                </a:extLst>
              </a:tr>
              <a:tr h="163425">
                <a:tc>
                  <a:txBody>
                    <a:bodyPr/>
                    <a:lstStyle/>
                    <a:p>
                      <a:pPr algn="ctr" rtl="0" fontAlgn="ctr"/>
                      <a:r>
                        <a:rPr lang="ru-RU" sz="1600" u="none" strike="noStrike" dirty="0">
                          <a:solidFill>
                            <a:schemeClr val="tx1"/>
                          </a:solidFill>
                          <a:effectLst/>
                          <a:latin typeface="+mn-lt"/>
                        </a:rPr>
                        <a:t>2020</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4</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3</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9</a:t>
                      </a:r>
                    </a:p>
                  </a:txBody>
                  <a:tcPr marL="9525" marR="9525" marT="9525" marB="0" anchor="ctr">
                    <a:solidFill>
                      <a:srgbClr val="00B050"/>
                    </a:solidFill>
                  </a:tcPr>
                </a:tc>
                <a:extLst>
                  <a:ext uri="{0D108BD9-81ED-4DB2-BD59-A6C34878D82A}">
                    <a16:rowId xmlns:a16="http://schemas.microsoft.com/office/drawing/2014/main" val="199299378"/>
                  </a:ext>
                </a:extLst>
              </a:tr>
              <a:tr h="163425">
                <a:tc>
                  <a:txBody>
                    <a:bodyPr/>
                    <a:lstStyle/>
                    <a:p>
                      <a:pPr algn="ctr" rtl="0" fontAlgn="ctr"/>
                      <a:r>
                        <a:rPr lang="ru-RU" sz="1600" u="none" strike="noStrike" dirty="0">
                          <a:solidFill>
                            <a:schemeClr val="tx1"/>
                          </a:solidFill>
                          <a:effectLst/>
                          <a:latin typeface="+mn-lt"/>
                        </a:rPr>
                        <a:t>2021</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1</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2</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0" i="0" u="none" strike="noStrike" dirty="0">
                          <a:solidFill>
                            <a:schemeClr val="tx1"/>
                          </a:solidFill>
                          <a:effectLst/>
                          <a:latin typeface="+mn-lt"/>
                        </a:rPr>
                        <a:t>1</a:t>
                      </a:r>
                    </a:p>
                  </a:txBody>
                  <a:tcPr marL="2940" marR="2940" marT="2940" marB="0" anchor="ctr">
                    <a:solidFill>
                      <a:srgbClr val="FFC000"/>
                    </a:solidFill>
                  </a:tcPr>
                </a:tc>
                <a:tc>
                  <a:txBody>
                    <a:bodyPr/>
                    <a:lstStyle/>
                    <a:p>
                      <a:pPr algn="ctr" rtl="0" fontAlgn="ctr"/>
                      <a:r>
                        <a:rPr lang="ru-RU" sz="1600" b="1" i="0" u="none" strike="noStrike">
                          <a:solidFill>
                            <a:schemeClr val="tx1"/>
                          </a:solidFill>
                          <a:effectLst/>
                          <a:latin typeface="Rockwell" panose="02060603020205020403" pitchFamily="18" charset="0"/>
                        </a:rPr>
                        <a:t>9</a:t>
                      </a:r>
                    </a:p>
                  </a:txBody>
                  <a:tcPr marL="9525" marR="9525" marT="9525" marB="0" anchor="ctr">
                    <a:solidFill>
                      <a:srgbClr val="00B050"/>
                    </a:solidFill>
                  </a:tcPr>
                </a:tc>
                <a:extLst>
                  <a:ext uri="{0D108BD9-81ED-4DB2-BD59-A6C34878D82A}">
                    <a16:rowId xmlns:a16="http://schemas.microsoft.com/office/drawing/2014/main" val="2604472359"/>
                  </a:ext>
                </a:extLst>
              </a:tr>
              <a:tr h="163425">
                <a:tc>
                  <a:txBody>
                    <a:bodyPr/>
                    <a:lstStyle/>
                    <a:p>
                      <a:pPr algn="ctr" rtl="0" fontAlgn="ctr"/>
                      <a:r>
                        <a:rPr lang="ru-RU" sz="1600" u="none" strike="noStrike" dirty="0">
                          <a:solidFill>
                            <a:schemeClr val="tx1"/>
                          </a:solidFill>
                          <a:effectLst/>
                          <a:latin typeface="+mn-lt"/>
                        </a:rPr>
                        <a:t>2022</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1</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a:solidFill>
                            <a:schemeClr val="tx1"/>
                          </a:solidFill>
                          <a:effectLst/>
                          <a:latin typeface="+mn-lt"/>
                        </a:rPr>
                        <a:t> </a:t>
                      </a:r>
                      <a:endParaRPr lang="ru-RU" sz="1600" b="0" i="0" u="none" strike="noStrike">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u="none" strike="noStrike" dirty="0">
                          <a:solidFill>
                            <a:schemeClr val="tx1"/>
                          </a:solidFill>
                          <a:effectLst/>
                          <a:latin typeface="+mn-lt"/>
                        </a:rPr>
                        <a:t> </a:t>
                      </a: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endParaRPr lang="ru-RU" sz="1600" b="0" i="0" u="none" strike="noStrike" dirty="0">
                        <a:solidFill>
                          <a:schemeClr val="tx1"/>
                        </a:solidFill>
                        <a:effectLst/>
                        <a:latin typeface="+mn-lt"/>
                      </a:endParaRPr>
                    </a:p>
                  </a:txBody>
                  <a:tcPr marL="2940" marR="2940" marT="2940" marB="0" anchor="ctr">
                    <a:solidFill>
                      <a:srgbClr val="FFC000"/>
                    </a:solidFill>
                  </a:tcPr>
                </a:tc>
                <a:tc>
                  <a:txBody>
                    <a:bodyPr/>
                    <a:lstStyle/>
                    <a:p>
                      <a:pPr algn="ctr" rtl="0" fontAlgn="ctr"/>
                      <a:r>
                        <a:rPr lang="ru-RU" sz="1600" b="1" i="0" u="none" strike="noStrike" dirty="0">
                          <a:solidFill>
                            <a:schemeClr val="tx1"/>
                          </a:solidFill>
                          <a:effectLst/>
                          <a:latin typeface="Rockwell" panose="02060603020205020403" pitchFamily="18" charset="0"/>
                        </a:rPr>
                        <a:t>1</a:t>
                      </a:r>
                    </a:p>
                  </a:txBody>
                  <a:tcPr marL="9525" marR="9525" marT="9525" marB="0" anchor="ctr">
                    <a:solidFill>
                      <a:srgbClr val="00B050"/>
                    </a:solidFill>
                  </a:tcPr>
                </a:tc>
                <a:extLst>
                  <a:ext uri="{0D108BD9-81ED-4DB2-BD59-A6C34878D82A}">
                    <a16:rowId xmlns:a16="http://schemas.microsoft.com/office/drawing/2014/main" val="1890877230"/>
                  </a:ext>
                </a:extLst>
              </a:tr>
              <a:tr h="163425">
                <a:tc>
                  <a:txBody>
                    <a:bodyPr/>
                    <a:lstStyle/>
                    <a:p>
                      <a:pPr algn="ctr" rtl="0" fontAlgn="ctr"/>
                      <a:r>
                        <a:rPr lang="ru-RU" sz="1600" u="none" strike="noStrike" dirty="0">
                          <a:solidFill>
                            <a:schemeClr val="tx1"/>
                          </a:solidFill>
                          <a:effectLst/>
                          <a:latin typeface="+mn-lt"/>
                        </a:rPr>
                        <a:t>Итого</a:t>
                      </a:r>
                      <a:endParaRPr lang="ru-RU" sz="1600" b="1" i="0" u="none" strike="noStrike" dirty="0">
                        <a:solidFill>
                          <a:schemeClr val="tx1"/>
                        </a:solidFill>
                        <a:effectLst/>
                        <a:latin typeface="+mn-lt"/>
                      </a:endParaRPr>
                    </a:p>
                  </a:txBody>
                  <a:tcPr marL="2940" marR="2940" marT="2940"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72</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37</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20</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2</a:t>
                      </a:r>
                    </a:p>
                  </a:txBody>
                  <a:tcPr marL="9525" marR="9525" marT="9525" marB="0" anchor="ctr">
                    <a:solidFill>
                      <a:srgbClr val="00B050"/>
                    </a:solidFill>
                  </a:tcPr>
                </a:tc>
                <a:tc>
                  <a:txBody>
                    <a:bodyPr/>
                    <a:lstStyle/>
                    <a:p>
                      <a:pPr algn="ctr" rtl="0" fontAlgn="ctr"/>
                      <a:r>
                        <a:rPr lang="ru-RU" sz="1600" b="1" i="0" u="none" strike="noStrike" dirty="0">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2</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a:solidFill>
                            <a:schemeClr val="tx1"/>
                          </a:solidFill>
                          <a:effectLst/>
                          <a:latin typeface="Rockwell" panose="02060603020205020403" pitchFamily="18" charset="0"/>
                        </a:rPr>
                        <a:t>1</a:t>
                      </a:r>
                    </a:p>
                  </a:txBody>
                  <a:tcPr marL="9525" marR="9525" marT="9525" marB="0" anchor="ctr">
                    <a:solidFill>
                      <a:srgbClr val="00B050"/>
                    </a:solidFill>
                  </a:tcPr>
                </a:tc>
                <a:tc>
                  <a:txBody>
                    <a:bodyPr/>
                    <a:lstStyle/>
                    <a:p>
                      <a:pPr algn="ctr" rtl="0" fontAlgn="ctr"/>
                      <a:r>
                        <a:rPr lang="ru-RU" sz="1600" b="1" i="0" u="none" strike="noStrike" dirty="0">
                          <a:solidFill>
                            <a:schemeClr val="tx1"/>
                          </a:solidFill>
                          <a:effectLst/>
                          <a:latin typeface="Rockwell" panose="02060603020205020403" pitchFamily="18" charset="0"/>
                        </a:rPr>
                        <a:t>154</a:t>
                      </a:r>
                    </a:p>
                  </a:txBody>
                  <a:tcPr marL="9525" marR="9525" marT="9525" marB="0" anchor="ctr">
                    <a:solidFill>
                      <a:srgbClr val="00B050"/>
                    </a:solidFill>
                  </a:tcPr>
                </a:tc>
                <a:extLst>
                  <a:ext uri="{0D108BD9-81ED-4DB2-BD59-A6C34878D82A}">
                    <a16:rowId xmlns:a16="http://schemas.microsoft.com/office/drawing/2014/main" val="2063190631"/>
                  </a:ext>
                </a:extLst>
              </a:tr>
            </a:tbl>
          </a:graphicData>
        </a:graphic>
      </p:graphicFrame>
    </p:spTree>
    <p:extLst>
      <p:ext uri="{BB962C8B-B14F-4D97-AF65-F5344CB8AC3E}">
        <p14:creationId xmlns:p14="http://schemas.microsoft.com/office/powerpoint/2010/main" val="2360612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835FF6-CF14-4CA1-8F49-E37C13FD78EF}"/>
              </a:ext>
            </a:extLst>
          </p:cNvPr>
          <p:cNvSpPr>
            <a:spLocks noGrp="1"/>
          </p:cNvSpPr>
          <p:nvPr>
            <p:ph idx="1"/>
          </p:nvPr>
        </p:nvSpPr>
        <p:spPr>
          <a:xfrm>
            <a:off x="232805" y="85660"/>
            <a:ext cx="11766431" cy="1251520"/>
          </a:xfrm>
        </p:spPr>
        <p:txBody>
          <a:bodyPr/>
          <a:lstStyle/>
          <a:p>
            <a:r>
              <a:rPr lang="ru-RU" dirty="0"/>
              <a:t>Распределение заболеваемости животных </a:t>
            </a:r>
            <a:r>
              <a:rPr lang="ru-RU" dirty="0" err="1"/>
              <a:t>рабической</a:t>
            </a:r>
            <a:r>
              <a:rPr lang="ru-RU" dirty="0"/>
              <a:t> инфекцией на территории Краснодарского края за период с 2008 по 20</a:t>
            </a:r>
            <a:r>
              <a:rPr lang="en-US" dirty="0">
                <a:latin typeface="Cambria" panose="02040503050406030204" pitchFamily="18" charset="0"/>
              </a:rPr>
              <a:t>22</a:t>
            </a:r>
            <a:r>
              <a:rPr lang="ru-RU" dirty="0"/>
              <a:t> годы показало, что болезнь была диагностирована у 13 видов животных. Собаки имели наибольшее количество – </a:t>
            </a:r>
            <a:r>
              <a:rPr lang="ru-RU" dirty="0">
                <a:latin typeface="Cambria" panose="02040503050406030204" pitchFamily="18" charset="0"/>
              </a:rPr>
              <a:t>72</a:t>
            </a:r>
            <a:r>
              <a:rPr lang="ru-RU" dirty="0"/>
              <a:t> случаев, кошки – </a:t>
            </a:r>
            <a:r>
              <a:rPr lang="ru-RU" dirty="0">
                <a:latin typeface="Cambria" panose="02040503050406030204" pitchFamily="18" charset="0"/>
              </a:rPr>
              <a:t>37</a:t>
            </a:r>
            <a:r>
              <a:rPr lang="ru-RU" dirty="0"/>
              <a:t>, лисы – </a:t>
            </a:r>
            <a:r>
              <a:rPr lang="ru-RU" dirty="0">
                <a:latin typeface="Cambria" panose="02040503050406030204" pitchFamily="18" charset="0"/>
              </a:rPr>
              <a:t>20</a:t>
            </a:r>
            <a:r>
              <a:rPr lang="ru-RU" dirty="0"/>
              <a:t>, КРС – </a:t>
            </a:r>
            <a:r>
              <a:rPr lang="ru-RU" dirty="0">
                <a:latin typeface="Cambria" panose="02040503050406030204" pitchFamily="18" charset="0"/>
              </a:rPr>
              <a:t>11</a:t>
            </a:r>
            <a:r>
              <a:rPr lang="ru-RU" dirty="0"/>
              <a:t> и </a:t>
            </a:r>
            <a:r>
              <a:rPr lang="ru-RU" dirty="0" err="1"/>
              <a:t>тд</a:t>
            </a:r>
            <a:r>
              <a:rPr lang="ru-RU" dirty="0"/>
              <a:t>.</a:t>
            </a:r>
          </a:p>
          <a:p>
            <a:endParaRPr lang="ru-RU" dirty="0"/>
          </a:p>
        </p:txBody>
      </p:sp>
      <p:grpSp>
        <p:nvGrpSpPr>
          <p:cNvPr id="4" name="Группа 3">
            <a:extLst>
              <a:ext uri="{FF2B5EF4-FFF2-40B4-BE49-F238E27FC236}">
                <a16:creationId xmlns:a16="http://schemas.microsoft.com/office/drawing/2014/main" id="{060D0CF5-9902-4B34-AAC8-EC1F654DD301}"/>
              </a:ext>
            </a:extLst>
          </p:cNvPr>
          <p:cNvGrpSpPr>
            <a:grpSpLocks/>
          </p:cNvGrpSpPr>
          <p:nvPr/>
        </p:nvGrpSpPr>
        <p:grpSpPr bwMode="auto">
          <a:xfrm>
            <a:off x="442913" y="1337180"/>
            <a:ext cx="11072811" cy="4714875"/>
            <a:chOff x="7" y="7"/>
            <a:chExt cx="9180" cy="7410"/>
          </a:xfrm>
        </p:grpSpPr>
        <p:sp>
          <p:nvSpPr>
            <p:cNvPr id="5" name="AutoShape 28">
              <a:extLst>
                <a:ext uri="{FF2B5EF4-FFF2-40B4-BE49-F238E27FC236}">
                  <a16:creationId xmlns:a16="http://schemas.microsoft.com/office/drawing/2014/main" id="{55BA18E1-51C2-4A49-A1D9-1CC2B39919B2}"/>
                </a:ext>
              </a:extLst>
            </p:cNvPr>
            <p:cNvSpPr>
              <a:spLocks/>
            </p:cNvSpPr>
            <p:nvPr/>
          </p:nvSpPr>
          <p:spPr bwMode="auto">
            <a:xfrm>
              <a:off x="1083" y="1825"/>
              <a:ext cx="2120" cy="3936"/>
            </a:xfrm>
            <a:custGeom>
              <a:avLst/>
              <a:gdLst>
                <a:gd name="T0" fmla="+- 0 1083 1083"/>
                <a:gd name="T1" fmla="*/ T0 w 2120"/>
                <a:gd name="T2" fmla="+- 0 5762 1826"/>
                <a:gd name="T3" fmla="*/ 5762 h 3936"/>
                <a:gd name="T4" fmla="+- 0 1626 1083"/>
                <a:gd name="T5" fmla="*/ T4 w 2120"/>
                <a:gd name="T6" fmla="+- 0 5762 1826"/>
                <a:gd name="T7" fmla="*/ 5762 h 3936"/>
                <a:gd name="T8" fmla="+- 0 2120 1083"/>
                <a:gd name="T9" fmla="*/ T8 w 2120"/>
                <a:gd name="T10" fmla="+- 0 5762 1826"/>
                <a:gd name="T11" fmla="*/ 5762 h 3936"/>
                <a:gd name="T12" fmla="+- 0 3203 1083"/>
                <a:gd name="T13" fmla="*/ T12 w 2120"/>
                <a:gd name="T14" fmla="+- 0 5762 1826"/>
                <a:gd name="T15" fmla="*/ 5762 h 3936"/>
                <a:gd name="T16" fmla="+- 0 1083 1083"/>
                <a:gd name="T17" fmla="*/ T16 w 2120"/>
                <a:gd name="T18" fmla="+- 0 4974 1826"/>
                <a:gd name="T19" fmla="*/ 4974 h 3936"/>
                <a:gd name="T20" fmla="+- 0 1626 1083"/>
                <a:gd name="T21" fmla="*/ T20 w 2120"/>
                <a:gd name="T22" fmla="+- 0 4974 1826"/>
                <a:gd name="T23" fmla="*/ 4974 h 3936"/>
                <a:gd name="T24" fmla="+- 0 2120 1083"/>
                <a:gd name="T25" fmla="*/ T24 w 2120"/>
                <a:gd name="T26" fmla="+- 0 4974 1826"/>
                <a:gd name="T27" fmla="*/ 4974 h 3936"/>
                <a:gd name="T28" fmla="+- 0 3203 1083"/>
                <a:gd name="T29" fmla="*/ T28 w 2120"/>
                <a:gd name="T30" fmla="+- 0 4974 1826"/>
                <a:gd name="T31" fmla="*/ 4974 h 3936"/>
                <a:gd name="T32" fmla="+- 0 1083 1083"/>
                <a:gd name="T33" fmla="*/ T32 w 2120"/>
                <a:gd name="T34" fmla="+- 0 4187 1826"/>
                <a:gd name="T35" fmla="*/ 4187 h 3936"/>
                <a:gd name="T36" fmla="+- 0 1626 1083"/>
                <a:gd name="T37" fmla="*/ T36 w 2120"/>
                <a:gd name="T38" fmla="+- 0 4187 1826"/>
                <a:gd name="T39" fmla="*/ 4187 h 3936"/>
                <a:gd name="T40" fmla="+- 0 2120 1083"/>
                <a:gd name="T41" fmla="*/ T40 w 2120"/>
                <a:gd name="T42" fmla="+- 0 4187 1826"/>
                <a:gd name="T43" fmla="*/ 4187 h 3936"/>
                <a:gd name="T44" fmla="+- 0 3203 1083"/>
                <a:gd name="T45" fmla="*/ T44 w 2120"/>
                <a:gd name="T46" fmla="+- 0 4187 1826"/>
                <a:gd name="T47" fmla="*/ 4187 h 3936"/>
                <a:gd name="T48" fmla="+- 0 1083 1083"/>
                <a:gd name="T49" fmla="*/ T48 w 2120"/>
                <a:gd name="T50" fmla="+- 0 3400 1826"/>
                <a:gd name="T51" fmla="*/ 3400 h 3936"/>
                <a:gd name="T52" fmla="+- 0 1626 1083"/>
                <a:gd name="T53" fmla="*/ T52 w 2120"/>
                <a:gd name="T54" fmla="+- 0 3400 1826"/>
                <a:gd name="T55" fmla="*/ 3400 h 3936"/>
                <a:gd name="T56" fmla="+- 0 2120 1083"/>
                <a:gd name="T57" fmla="*/ T56 w 2120"/>
                <a:gd name="T58" fmla="+- 0 3400 1826"/>
                <a:gd name="T59" fmla="*/ 3400 h 3936"/>
                <a:gd name="T60" fmla="+- 0 3203 1083"/>
                <a:gd name="T61" fmla="*/ T60 w 2120"/>
                <a:gd name="T62" fmla="+- 0 3400 1826"/>
                <a:gd name="T63" fmla="*/ 3400 h 3936"/>
                <a:gd name="T64" fmla="+- 0 1083 1083"/>
                <a:gd name="T65" fmla="*/ T64 w 2120"/>
                <a:gd name="T66" fmla="+- 0 2613 1826"/>
                <a:gd name="T67" fmla="*/ 2613 h 3936"/>
                <a:gd name="T68" fmla="+- 0 1626 1083"/>
                <a:gd name="T69" fmla="*/ T68 w 2120"/>
                <a:gd name="T70" fmla="+- 0 2613 1826"/>
                <a:gd name="T71" fmla="*/ 2613 h 3936"/>
                <a:gd name="T72" fmla="+- 0 2120 1083"/>
                <a:gd name="T73" fmla="*/ T72 w 2120"/>
                <a:gd name="T74" fmla="+- 0 2613 1826"/>
                <a:gd name="T75" fmla="*/ 2613 h 3936"/>
                <a:gd name="T76" fmla="+- 0 3203 1083"/>
                <a:gd name="T77" fmla="*/ T76 w 2120"/>
                <a:gd name="T78" fmla="+- 0 2613 1826"/>
                <a:gd name="T79" fmla="*/ 2613 h 3936"/>
                <a:gd name="T80" fmla="+- 0 1083 1083"/>
                <a:gd name="T81" fmla="*/ T80 w 2120"/>
                <a:gd name="T82" fmla="+- 0 1826 1826"/>
                <a:gd name="T83" fmla="*/ 1826 h 3936"/>
                <a:gd name="T84" fmla="+- 0 1626 1083"/>
                <a:gd name="T85" fmla="*/ T84 w 2120"/>
                <a:gd name="T86" fmla="+- 0 1826 1826"/>
                <a:gd name="T87" fmla="*/ 1826 h 3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2120" h="3936">
                  <a:moveTo>
                    <a:pt x="0" y="3936"/>
                  </a:moveTo>
                  <a:lnTo>
                    <a:pt x="543" y="3936"/>
                  </a:lnTo>
                  <a:moveTo>
                    <a:pt x="1037" y="3936"/>
                  </a:moveTo>
                  <a:lnTo>
                    <a:pt x="2120" y="3936"/>
                  </a:lnTo>
                  <a:moveTo>
                    <a:pt x="0" y="3148"/>
                  </a:moveTo>
                  <a:lnTo>
                    <a:pt x="543" y="3148"/>
                  </a:lnTo>
                  <a:moveTo>
                    <a:pt x="1037" y="3148"/>
                  </a:moveTo>
                  <a:lnTo>
                    <a:pt x="2120" y="3148"/>
                  </a:lnTo>
                  <a:moveTo>
                    <a:pt x="0" y="2361"/>
                  </a:moveTo>
                  <a:lnTo>
                    <a:pt x="543" y="2361"/>
                  </a:lnTo>
                  <a:moveTo>
                    <a:pt x="1037" y="2361"/>
                  </a:moveTo>
                  <a:lnTo>
                    <a:pt x="2120" y="2361"/>
                  </a:lnTo>
                  <a:moveTo>
                    <a:pt x="0" y="1574"/>
                  </a:moveTo>
                  <a:lnTo>
                    <a:pt x="543" y="1574"/>
                  </a:lnTo>
                  <a:moveTo>
                    <a:pt x="1037" y="1574"/>
                  </a:moveTo>
                  <a:lnTo>
                    <a:pt x="2120" y="1574"/>
                  </a:lnTo>
                  <a:moveTo>
                    <a:pt x="0" y="787"/>
                  </a:moveTo>
                  <a:lnTo>
                    <a:pt x="543" y="787"/>
                  </a:lnTo>
                  <a:moveTo>
                    <a:pt x="1037" y="787"/>
                  </a:moveTo>
                  <a:lnTo>
                    <a:pt x="2120" y="787"/>
                  </a:lnTo>
                  <a:moveTo>
                    <a:pt x="0" y="0"/>
                  </a:moveTo>
                  <a:lnTo>
                    <a:pt x="543"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6" name="Rectangle 29">
              <a:extLst>
                <a:ext uri="{FF2B5EF4-FFF2-40B4-BE49-F238E27FC236}">
                  <a16:creationId xmlns:a16="http://schemas.microsoft.com/office/drawing/2014/main" id="{5833E021-9714-490C-9AE9-566C6ADD8CC3}"/>
                </a:ext>
              </a:extLst>
            </p:cNvPr>
            <p:cNvSpPr>
              <a:spLocks noChangeArrowheads="1"/>
            </p:cNvSpPr>
            <p:nvPr/>
          </p:nvSpPr>
          <p:spPr bwMode="auto">
            <a:xfrm>
              <a:off x="1625" y="1117"/>
              <a:ext cx="495" cy="5432"/>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7" name="AutoShape 30">
              <a:extLst>
                <a:ext uri="{FF2B5EF4-FFF2-40B4-BE49-F238E27FC236}">
                  <a16:creationId xmlns:a16="http://schemas.microsoft.com/office/drawing/2014/main" id="{57F45089-0FD6-4153-832C-A504334CB63B}"/>
                </a:ext>
              </a:extLst>
            </p:cNvPr>
            <p:cNvSpPr>
              <a:spLocks/>
            </p:cNvSpPr>
            <p:nvPr/>
          </p:nvSpPr>
          <p:spPr bwMode="auto">
            <a:xfrm>
              <a:off x="3696" y="2612"/>
              <a:ext cx="5271" cy="3149"/>
            </a:xfrm>
            <a:custGeom>
              <a:avLst/>
              <a:gdLst>
                <a:gd name="T0" fmla="+- 0 3697 3697"/>
                <a:gd name="T1" fmla="*/ T0 w 5271"/>
                <a:gd name="T2" fmla="+- 0 5761 2613"/>
                <a:gd name="T3" fmla="*/ 5761 h 3149"/>
                <a:gd name="T4" fmla="+- 0 4779 3697"/>
                <a:gd name="T5" fmla="*/ T4 w 5271"/>
                <a:gd name="T6" fmla="+- 0 5761 2613"/>
                <a:gd name="T7" fmla="*/ 5761 h 3149"/>
                <a:gd name="T8" fmla="+- 0 3697 3697"/>
                <a:gd name="T9" fmla="*/ T8 w 5271"/>
                <a:gd name="T10" fmla="+- 0 4974 2613"/>
                <a:gd name="T11" fmla="*/ 4974 h 3149"/>
                <a:gd name="T12" fmla="+- 0 6356 3697"/>
                <a:gd name="T13" fmla="*/ T12 w 5271"/>
                <a:gd name="T14" fmla="+- 0 4974 2613"/>
                <a:gd name="T15" fmla="*/ 4974 h 3149"/>
                <a:gd name="T16" fmla="+- 0 3697 3697"/>
                <a:gd name="T17" fmla="*/ T16 w 5271"/>
                <a:gd name="T18" fmla="+- 0 4187 2613"/>
                <a:gd name="T19" fmla="*/ 4187 h 3149"/>
                <a:gd name="T20" fmla="+- 0 6356 3697"/>
                <a:gd name="T21" fmla="*/ T20 w 5271"/>
                <a:gd name="T22" fmla="+- 0 4187 2613"/>
                <a:gd name="T23" fmla="*/ 4187 h 3149"/>
                <a:gd name="T24" fmla="+- 0 3697 3697"/>
                <a:gd name="T25" fmla="*/ T24 w 5271"/>
                <a:gd name="T26" fmla="+- 0 3400 2613"/>
                <a:gd name="T27" fmla="*/ 3400 h 3149"/>
                <a:gd name="T28" fmla="+- 0 8967 3697"/>
                <a:gd name="T29" fmla="*/ T28 w 5271"/>
                <a:gd name="T30" fmla="+- 0 3400 2613"/>
                <a:gd name="T31" fmla="*/ 3400 h 3149"/>
                <a:gd name="T32" fmla="+- 0 3697 3697"/>
                <a:gd name="T33" fmla="*/ T32 w 5271"/>
                <a:gd name="T34" fmla="+- 0 2613 2613"/>
                <a:gd name="T35" fmla="*/ 2613 h 3149"/>
                <a:gd name="T36" fmla="+- 0 8967 3697"/>
                <a:gd name="T37" fmla="*/ T36 w 5271"/>
                <a:gd name="T38" fmla="+- 0 2613 2613"/>
                <a:gd name="T39" fmla="*/ 2613 h 3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271" h="3149">
                  <a:moveTo>
                    <a:pt x="0" y="3148"/>
                  </a:moveTo>
                  <a:lnTo>
                    <a:pt x="1082" y="3148"/>
                  </a:lnTo>
                  <a:moveTo>
                    <a:pt x="0" y="2361"/>
                  </a:moveTo>
                  <a:lnTo>
                    <a:pt x="2659" y="2361"/>
                  </a:lnTo>
                  <a:moveTo>
                    <a:pt x="0" y="1574"/>
                  </a:moveTo>
                  <a:lnTo>
                    <a:pt x="2659" y="1574"/>
                  </a:lnTo>
                  <a:moveTo>
                    <a:pt x="0" y="787"/>
                  </a:moveTo>
                  <a:lnTo>
                    <a:pt x="5270" y="787"/>
                  </a:lnTo>
                  <a:moveTo>
                    <a:pt x="0" y="0"/>
                  </a:moveTo>
                  <a:lnTo>
                    <a:pt x="5270"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8" name="Rectangle 31">
              <a:extLst>
                <a:ext uri="{FF2B5EF4-FFF2-40B4-BE49-F238E27FC236}">
                  <a16:creationId xmlns:a16="http://schemas.microsoft.com/office/drawing/2014/main" id="{9BE50CC0-ABAC-4CEA-8970-EB6133604AA4}"/>
                </a:ext>
              </a:extLst>
            </p:cNvPr>
            <p:cNvSpPr>
              <a:spLocks noChangeArrowheads="1"/>
            </p:cNvSpPr>
            <p:nvPr/>
          </p:nvSpPr>
          <p:spPr bwMode="auto">
            <a:xfrm>
              <a:off x="3202" y="2046"/>
              <a:ext cx="495" cy="4503"/>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cxnSp>
          <p:nvCxnSpPr>
            <p:cNvPr id="9" name="Line 32">
              <a:extLst>
                <a:ext uri="{FF2B5EF4-FFF2-40B4-BE49-F238E27FC236}">
                  <a16:creationId xmlns:a16="http://schemas.microsoft.com/office/drawing/2014/main" id="{2F481E7A-A4F4-4842-A356-A0D2C0CA8EF3}"/>
                </a:ext>
              </a:extLst>
            </p:cNvPr>
            <p:cNvCxnSpPr>
              <a:cxnSpLocks noChangeShapeType="1"/>
            </p:cNvCxnSpPr>
            <p:nvPr/>
          </p:nvCxnSpPr>
          <p:spPr bwMode="auto">
            <a:xfrm>
              <a:off x="5274" y="5762"/>
              <a:ext cx="1082" cy="0"/>
            </a:xfrm>
            <a:prstGeom prst="line">
              <a:avLst/>
            </a:prstGeom>
            <a:noFill/>
            <a:ln w="9144">
              <a:solidFill>
                <a:srgbClr val="D9D9D9"/>
              </a:solidFill>
              <a:prstDash val="solid"/>
              <a:round/>
              <a:headEnd/>
              <a:tailEnd/>
            </a:ln>
            <a:extLst>
              <a:ext uri="{909E8E84-426E-40DD-AFC4-6F175D3DCCD1}">
                <a14:hiddenFill xmlns:a14="http://schemas.microsoft.com/office/drawing/2010/main">
                  <a:noFill/>
                </a14:hiddenFill>
              </a:ext>
            </a:extLst>
          </p:spPr>
        </p:cxnSp>
        <p:sp>
          <p:nvSpPr>
            <p:cNvPr id="10" name="Rectangle 33">
              <a:extLst>
                <a:ext uri="{FF2B5EF4-FFF2-40B4-BE49-F238E27FC236}">
                  <a16:creationId xmlns:a16="http://schemas.microsoft.com/office/drawing/2014/main" id="{18D205B3-688F-4800-AC59-31472B63A32B}"/>
                </a:ext>
              </a:extLst>
            </p:cNvPr>
            <p:cNvSpPr>
              <a:spLocks noChangeArrowheads="1"/>
            </p:cNvSpPr>
            <p:nvPr/>
          </p:nvSpPr>
          <p:spPr bwMode="auto">
            <a:xfrm>
              <a:off x="4779" y="5240"/>
              <a:ext cx="495" cy="1308"/>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11" name="AutoShape 34">
              <a:extLst>
                <a:ext uri="{FF2B5EF4-FFF2-40B4-BE49-F238E27FC236}">
                  <a16:creationId xmlns:a16="http://schemas.microsoft.com/office/drawing/2014/main" id="{A509E222-AEF6-4B91-BA87-45A9A7A4CCD4}"/>
                </a:ext>
              </a:extLst>
            </p:cNvPr>
            <p:cNvSpPr>
              <a:spLocks/>
            </p:cNvSpPr>
            <p:nvPr/>
          </p:nvSpPr>
          <p:spPr bwMode="auto">
            <a:xfrm>
              <a:off x="6850" y="4187"/>
              <a:ext cx="2117" cy="1575"/>
            </a:xfrm>
            <a:custGeom>
              <a:avLst/>
              <a:gdLst>
                <a:gd name="T0" fmla="+- 0 6850 6850"/>
                <a:gd name="T1" fmla="*/ T0 w 2117"/>
                <a:gd name="T2" fmla="+- 0 5761 4187"/>
                <a:gd name="T3" fmla="*/ 5761 h 1575"/>
                <a:gd name="T4" fmla="+- 0 7933 6850"/>
                <a:gd name="T5" fmla="*/ T4 w 2117"/>
                <a:gd name="T6" fmla="+- 0 5761 4187"/>
                <a:gd name="T7" fmla="*/ 5761 h 1575"/>
                <a:gd name="T8" fmla="+- 0 6850 6850"/>
                <a:gd name="T9" fmla="*/ T8 w 2117"/>
                <a:gd name="T10" fmla="+- 0 4974 4187"/>
                <a:gd name="T11" fmla="*/ 4974 h 1575"/>
                <a:gd name="T12" fmla="+- 0 7933 6850"/>
                <a:gd name="T13" fmla="*/ T12 w 2117"/>
                <a:gd name="T14" fmla="+- 0 4974 4187"/>
                <a:gd name="T15" fmla="*/ 4974 h 1575"/>
                <a:gd name="T16" fmla="+- 0 6850 6850"/>
                <a:gd name="T17" fmla="*/ T16 w 2117"/>
                <a:gd name="T18" fmla="+- 0 4187 4187"/>
                <a:gd name="T19" fmla="*/ 4187 h 1575"/>
                <a:gd name="T20" fmla="+- 0 8967 6850"/>
                <a:gd name="T21" fmla="*/ T20 w 2117"/>
                <a:gd name="T22" fmla="+- 0 4187 4187"/>
                <a:gd name="T23" fmla="*/ 4187 h 1575"/>
              </a:gdLst>
              <a:ahLst/>
              <a:cxnLst>
                <a:cxn ang="0">
                  <a:pos x="T1" y="T3"/>
                </a:cxn>
                <a:cxn ang="0">
                  <a:pos x="T5" y="T7"/>
                </a:cxn>
                <a:cxn ang="0">
                  <a:pos x="T9" y="T11"/>
                </a:cxn>
                <a:cxn ang="0">
                  <a:pos x="T13" y="T15"/>
                </a:cxn>
                <a:cxn ang="0">
                  <a:pos x="T17" y="T19"/>
                </a:cxn>
                <a:cxn ang="0">
                  <a:pos x="T21" y="T23"/>
                </a:cxn>
              </a:cxnLst>
              <a:rect l="0" t="0" r="r" b="b"/>
              <a:pathLst>
                <a:path w="2117" h="1575">
                  <a:moveTo>
                    <a:pt x="0" y="1574"/>
                  </a:moveTo>
                  <a:lnTo>
                    <a:pt x="1083" y="1574"/>
                  </a:lnTo>
                  <a:moveTo>
                    <a:pt x="0" y="787"/>
                  </a:moveTo>
                  <a:lnTo>
                    <a:pt x="1083" y="787"/>
                  </a:lnTo>
                  <a:moveTo>
                    <a:pt x="0" y="0"/>
                  </a:moveTo>
                  <a:lnTo>
                    <a:pt x="2117"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2" name="Rectangle 35">
              <a:extLst>
                <a:ext uri="{FF2B5EF4-FFF2-40B4-BE49-F238E27FC236}">
                  <a16:creationId xmlns:a16="http://schemas.microsoft.com/office/drawing/2014/main" id="{BE4DB703-8E8D-4132-A2E8-A1A36B9F1DAA}"/>
                </a:ext>
              </a:extLst>
            </p:cNvPr>
            <p:cNvSpPr>
              <a:spLocks noChangeArrowheads="1"/>
            </p:cNvSpPr>
            <p:nvPr/>
          </p:nvSpPr>
          <p:spPr bwMode="auto">
            <a:xfrm>
              <a:off x="6356" y="4107"/>
              <a:ext cx="495" cy="2441"/>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13" name="AutoShape 36">
              <a:extLst>
                <a:ext uri="{FF2B5EF4-FFF2-40B4-BE49-F238E27FC236}">
                  <a16:creationId xmlns:a16="http://schemas.microsoft.com/office/drawing/2014/main" id="{91A86116-2BCB-41B1-A296-7B0B84AAB66D}"/>
                </a:ext>
              </a:extLst>
            </p:cNvPr>
            <p:cNvSpPr>
              <a:spLocks/>
            </p:cNvSpPr>
            <p:nvPr/>
          </p:nvSpPr>
          <p:spPr bwMode="auto">
            <a:xfrm>
              <a:off x="8427" y="4974"/>
              <a:ext cx="540" cy="788"/>
            </a:xfrm>
            <a:custGeom>
              <a:avLst/>
              <a:gdLst>
                <a:gd name="T0" fmla="+- 0 8427 8427"/>
                <a:gd name="T1" fmla="*/ T0 w 540"/>
                <a:gd name="T2" fmla="+- 0 5761 4974"/>
                <a:gd name="T3" fmla="*/ 5761 h 788"/>
                <a:gd name="T4" fmla="+- 0 8967 8427"/>
                <a:gd name="T5" fmla="*/ T4 w 540"/>
                <a:gd name="T6" fmla="+- 0 5761 4974"/>
                <a:gd name="T7" fmla="*/ 5761 h 788"/>
                <a:gd name="T8" fmla="+- 0 8427 8427"/>
                <a:gd name="T9" fmla="*/ T8 w 540"/>
                <a:gd name="T10" fmla="+- 0 4974 4974"/>
                <a:gd name="T11" fmla="*/ 4974 h 788"/>
                <a:gd name="T12" fmla="+- 0 8967 8427"/>
                <a:gd name="T13" fmla="*/ T12 w 540"/>
                <a:gd name="T14" fmla="+- 0 4974 4974"/>
                <a:gd name="T15" fmla="*/ 4974 h 788"/>
              </a:gdLst>
              <a:ahLst/>
              <a:cxnLst>
                <a:cxn ang="0">
                  <a:pos x="T1" y="T3"/>
                </a:cxn>
                <a:cxn ang="0">
                  <a:pos x="T5" y="T7"/>
                </a:cxn>
                <a:cxn ang="0">
                  <a:pos x="T9" y="T11"/>
                </a:cxn>
                <a:cxn ang="0">
                  <a:pos x="T13" y="T15"/>
                </a:cxn>
              </a:cxnLst>
              <a:rect l="0" t="0" r="r" b="b"/>
              <a:pathLst>
                <a:path w="540" h="788">
                  <a:moveTo>
                    <a:pt x="0" y="787"/>
                  </a:moveTo>
                  <a:lnTo>
                    <a:pt x="540" y="787"/>
                  </a:lnTo>
                  <a:moveTo>
                    <a:pt x="0" y="0"/>
                  </a:moveTo>
                  <a:lnTo>
                    <a:pt x="540"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4" name="Rectangle 37">
              <a:extLst>
                <a:ext uri="{FF2B5EF4-FFF2-40B4-BE49-F238E27FC236}">
                  <a16:creationId xmlns:a16="http://schemas.microsoft.com/office/drawing/2014/main" id="{28448BB8-1C17-44EC-A470-EBC547657327}"/>
                </a:ext>
              </a:extLst>
            </p:cNvPr>
            <p:cNvSpPr>
              <a:spLocks noChangeArrowheads="1"/>
            </p:cNvSpPr>
            <p:nvPr/>
          </p:nvSpPr>
          <p:spPr bwMode="auto">
            <a:xfrm>
              <a:off x="7932" y="4487"/>
              <a:ext cx="495" cy="2062"/>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15" name="AutoShape 38">
              <a:extLst>
                <a:ext uri="{FF2B5EF4-FFF2-40B4-BE49-F238E27FC236}">
                  <a16:creationId xmlns:a16="http://schemas.microsoft.com/office/drawing/2014/main" id="{B348A6BA-2F08-4EA6-AE7C-3EEC895CF14F}"/>
                </a:ext>
              </a:extLst>
            </p:cNvPr>
            <p:cNvSpPr>
              <a:spLocks/>
            </p:cNvSpPr>
            <p:nvPr/>
          </p:nvSpPr>
          <p:spPr bwMode="auto">
            <a:xfrm>
              <a:off x="1083" y="253"/>
              <a:ext cx="7884" cy="6296"/>
            </a:xfrm>
            <a:custGeom>
              <a:avLst/>
              <a:gdLst>
                <a:gd name="T0" fmla="+- 0 1083 1083"/>
                <a:gd name="T1" fmla="*/ T0 w 7884"/>
                <a:gd name="T2" fmla="+- 0 6549 254"/>
                <a:gd name="T3" fmla="*/ 6549 h 6296"/>
                <a:gd name="T4" fmla="+- 0 8967 1083"/>
                <a:gd name="T5" fmla="*/ T4 w 7884"/>
                <a:gd name="T6" fmla="+- 0 6549 254"/>
                <a:gd name="T7" fmla="*/ 6549 h 6296"/>
                <a:gd name="T8" fmla="+- 0 1083 1083"/>
                <a:gd name="T9" fmla="*/ T8 w 7884"/>
                <a:gd name="T10" fmla="+- 0 254 254"/>
                <a:gd name="T11" fmla="*/ 254 h 6296"/>
                <a:gd name="T12" fmla="+- 0 8967 1083"/>
                <a:gd name="T13" fmla="*/ T12 w 7884"/>
                <a:gd name="T14" fmla="+- 0 254 254"/>
                <a:gd name="T15" fmla="*/ 254 h 6296"/>
              </a:gdLst>
              <a:ahLst/>
              <a:cxnLst>
                <a:cxn ang="0">
                  <a:pos x="T1" y="T3"/>
                </a:cxn>
                <a:cxn ang="0">
                  <a:pos x="T5" y="T7"/>
                </a:cxn>
                <a:cxn ang="0">
                  <a:pos x="T9" y="T11"/>
                </a:cxn>
                <a:cxn ang="0">
                  <a:pos x="T13" y="T15"/>
                </a:cxn>
              </a:cxnLst>
              <a:rect l="0" t="0" r="r" b="b"/>
              <a:pathLst>
                <a:path w="7884" h="6296">
                  <a:moveTo>
                    <a:pt x="0" y="6295"/>
                  </a:moveTo>
                  <a:lnTo>
                    <a:pt x="7884" y="6295"/>
                  </a:lnTo>
                  <a:moveTo>
                    <a:pt x="0" y="0"/>
                  </a:moveTo>
                  <a:lnTo>
                    <a:pt x="7884"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6" name="Rectangle 39">
              <a:extLst>
                <a:ext uri="{FF2B5EF4-FFF2-40B4-BE49-F238E27FC236}">
                  <a16:creationId xmlns:a16="http://schemas.microsoft.com/office/drawing/2014/main" id="{3FEE99C3-A7A6-4146-B4DF-D812FEC41D30}"/>
                </a:ext>
              </a:extLst>
            </p:cNvPr>
            <p:cNvSpPr>
              <a:spLocks noChangeArrowheads="1"/>
            </p:cNvSpPr>
            <p:nvPr/>
          </p:nvSpPr>
          <p:spPr bwMode="auto">
            <a:xfrm>
              <a:off x="7" y="7"/>
              <a:ext cx="9180" cy="7410"/>
            </a:xfrm>
            <a:prstGeom prst="rect">
              <a:avLst/>
            </a:prstGeom>
            <a:noFill/>
            <a:ln w="9525">
              <a:solidFill>
                <a:srgbClr val="D9D9D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7" name="Text Box 40">
              <a:extLst>
                <a:ext uri="{FF2B5EF4-FFF2-40B4-BE49-F238E27FC236}">
                  <a16:creationId xmlns:a16="http://schemas.microsoft.com/office/drawing/2014/main" id="{9BDEF4A6-1461-40EB-A396-2D925B439027}"/>
                </a:ext>
              </a:extLst>
            </p:cNvPr>
            <p:cNvSpPr txBox="1">
              <a:spLocks noChangeArrowheads="1"/>
            </p:cNvSpPr>
            <p:nvPr/>
          </p:nvSpPr>
          <p:spPr bwMode="auto">
            <a:xfrm>
              <a:off x="137" y="142"/>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40,00%</a:t>
              </a:r>
              <a:endParaRPr lang="ru-RU" sz="2000">
                <a:effectLst/>
                <a:latin typeface="Times New Roman" panose="02020603050405020304" pitchFamily="18" charset="0"/>
                <a:ea typeface="Times New Roman" panose="02020603050405020304" pitchFamily="18" charset="0"/>
              </a:endParaRPr>
            </a:p>
          </p:txBody>
        </p:sp>
        <p:sp>
          <p:nvSpPr>
            <p:cNvPr id="18" name="Text Box 41">
              <a:extLst>
                <a:ext uri="{FF2B5EF4-FFF2-40B4-BE49-F238E27FC236}">
                  <a16:creationId xmlns:a16="http://schemas.microsoft.com/office/drawing/2014/main" id="{F3D5E0CC-CADA-46BF-BEF1-450090C80EA2}"/>
                </a:ext>
              </a:extLst>
            </p:cNvPr>
            <p:cNvSpPr txBox="1">
              <a:spLocks noChangeArrowheads="1"/>
            </p:cNvSpPr>
            <p:nvPr/>
          </p:nvSpPr>
          <p:spPr bwMode="auto">
            <a:xfrm>
              <a:off x="137" y="929"/>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35,00%</a:t>
              </a:r>
              <a:endParaRPr lang="ru-RU" sz="2000">
                <a:effectLst/>
                <a:latin typeface="Times New Roman" panose="02020603050405020304" pitchFamily="18" charset="0"/>
                <a:ea typeface="Times New Roman" panose="02020603050405020304" pitchFamily="18" charset="0"/>
              </a:endParaRPr>
            </a:p>
          </p:txBody>
        </p:sp>
        <p:sp>
          <p:nvSpPr>
            <p:cNvPr id="20" name="Text Box 43">
              <a:extLst>
                <a:ext uri="{FF2B5EF4-FFF2-40B4-BE49-F238E27FC236}">
                  <a16:creationId xmlns:a16="http://schemas.microsoft.com/office/drawing/2014/main" id="{4C61A2DE-10B9-4358-BFAC-4A6A75961CC2}"/>
                </a:ext>
              </a:extLst>
            </p:cNvPr>
            <p:cNvSpPr txBox="1">
              <a:spLocks noChangeArrowheads="1"/>
            </p:cNvSpPr>
            <p:nvPr/>
          </p:nvSpPr>
          <p:spPr bwMode="auto">
            <a:xfrm>
              <a:off x="137" y="1716"/>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30,00%</a:t>
              </a:r>
              <a:endParaRPr lang="ru-RU" sz="2000">
                <a:effectLst/>
                <a:latin typeface="Times New Roman" panose="02020603050405020304" pitchFamily="18" charset="0"/>
                <a:ea typeface="Times New Roman" panose="02020603050405020304" pitchFamily="18" charset="0"/>
              </a:endParaRPr>
            </a:p>
          </p:txBody>
        </p:sp>
        <p:sp>
          <p:nvSpPr>
            <p:cNvPr id="21" name="Text Box 44">
              <a:extLst>
                <a:ext uri="{FF2B5EF4-FFF2-40B4-BE49-F238E27FC236}">
                  <a16:creationId xmlns:a16="http://schemas.microsoft.com/office/drawing/2014/main" id="{2D5CECAC-24CA-440A-81D6-184682BE1E0B}"/>
                </a:ext>
              </a:extLst>
            </p:cNvPr>
            <p:cNvSpPr txBox="1">
              <a:spLocks noChangeArrowheads="1"/>
            </p:cNvSpPr>
            <p:nvPr/>
          </p:nvSpPr>
          <p:spPr bwMode="auto">
            <a:xfrm>
              <a:off x="2120" y="1713"/>
              <a:ext cx="686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tabLst>
                  <a:tab pos="612775" algn="l"/>
                  <a:tab pos="4347845" algn="l"/>
                </a:tabLst>
              </a:pPr>
              <a:r>
                <a:rPr lang="ru-RU" sz="2000" b="1" strike="sngStrike">
                  <a:effectLst/>
                  <a:latin typeface="Calibri" panose="020F0502020204030204" pitchFamily="34" charset="0"/>
                  <a:ea typeface="Times New Roman" panose="02020603050405020304" pitchFamily="18" charset="0"/>
                </a:rPr>
                <a:t> </a:t>
              </a:r>
              <a:endParaRPr lang="ru-RU" sz="2000">
                <a:effectLst/>
                <a:latin typeface="Times New Roman" panose="02020603050405020304" pitchFamily="18" charset="0"/>
                <a:ea typeface="Times New Roman" panose="02020603050405020304" pitchFamily="18" charset="0"/>
              </a:endParaRPr>
            </a:p>
          </p:txBody>
        </p:sp>
        <p:sp>
          <p:nvSpPr>
            <p:cNvPr id="22" name="Text Box 45">
              <a:extLst>
                <a:ext uri="{FF2B5EF4-FFF2-40B4-BE49-F238E27FC236}">
                  <a16:creationId xmlns:a16="http://schemas.microsoft.com/office/drawing/2014/main" id="{92A19781-1783-4F45-B4AE-878841BE3F72}"/>
                </a:ext>
              </a:extLst>
            </p:cNvPr>
            <p:cNvSpPr txBox="1">
              <a:spLocks noChangeArrowheads="1"/>
            </p:cNvSpPr>
            <p:nvPr/>
          </p:nvSpPr>
          <p:spPr bwMode="auto">
            <a:xfrm>
              <a:off x="137" y="2503"/>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25,00%</a:t>
              </a:r>
              <a:endParaRPr lang="ru-RU" sz="2000">
                <a:effectLst/>
                <a:latin typeface="Times New Roman" panose="02020603050405020304" pitchFamily="18" charset="0"/>
                <a:ea typeface="Times New Roman" panose="02020603050405020304" pitchFamily="18" charset="0"/>
              </a:endParaRPr>
            </a:p>
          </p:txBody>
        </p:sp>
        <p:sp>
          <p:nvSpPr>
            <p:cNvPr id="23" name="Text Box 46">
              <a:extLst>
                <a:ext uri="{FF2B5EF4-FFF2-40B4-BE49-F238E27FC236}">
                  <a16:creationId xmlns:a16="http://schemas.microsoft.com/office/drawing/2014/main" id="{8EF4C609-54DB-42E1-BE24-ECD0CA811C3A}"/>
                </a:ext>
              </a:extLst>
            </p:cNvPr>
            <p:cNvSpPr txBox="1">
              <a:spLocks noChangeArrowheads="1"/>
            </p:cNvSpPr>
            <p:nvPr/>
          </p:nvSpPr>
          <p:spPr bwMode="auto">
            <a:xfrm>
              <a:off x="137" y="3290"/>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20,00%</a:t>
              </a:r>
              <a:endParaRPr lang="ru-RU" sz="2000">
                <a:effectLst/>
                <a:latin typeface="Times New Roman" panose="02020603050405020304" pitchFamily="18" charset="0"/>
                <a:ea typeface="Times New Roman" panose="02020603050405020304" pitchFamily="18" charset="0"/>
              </a:endParaRPr>
            </a:p>
          </p:txBody>
        </p:sp>
        <p:sp>
          <p:nvSpPr>
            <p:cNvPr id="25" name="Text Box 48">
              <a:extLst>
                <a:ext uri="{FF2B5EF4-FFF2-40B4-BE49-F238E27FC236}">
                  <a16:creationId xmlns:a16="http://schemas.microsoft.com/office/drawing/2014/main" id="{29B79DE2-EED7-4191-8758-A73B898CA885}"/>
                </a:ext>
              </a:extLst>
            </p:cNvPr>
            <p:cNvSpPr txBox="1">
              <a:spLocks noChangeArrowheads="1"/>
            </p:cNvSpPr>
            <p:nvPr/>
          </p:nvSpPr>
          <p:spPr bwMode="auto">
            <a:xfrm>
              <a:off x="137" y="4076"/>
              <a:ext cx="74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15,00%</a:t>
              </a:r>
              <a:endParaRPr lang="ru-RU" sz="2000">
                <a:effectLst/>
                <a:latin typeface="Times New Roman" panose="02020603050405020304" pitchFamily="18" charset="0"/>
                <a:ea typeface="Times New Roman" panose="02020603050405020304" pitchFamily="18" charset="0"/>
              </a:endParaRPr>
            </a:p>
          </p:txBody>
        </p:sp>
        <p:sp>
          <p:nvSpPr>
            <p:cNvPr id="27" name="Text Box 50">
              <a:extLst>
                <a:ext uri="{FF2B5EF4-FFF2-40B4-BE49-F238E27FC236}">
                  <a16:creationId xmlns:a16="http://schemas.microsoft.com/office/drawing/2014/main" id="{C8A4306D-157E-4FA1-97E3-459BCF981193}"/>
                </a:ext>
              </a:extLst>
            </p:cNvPr>
            <p:cNvSpPr txBox="1">
              <a:spLocks noChangeArrowheads="1"/>
            </p:cNvSpPr>
            <p:nvPr/>
          </p:nvSpPr>
          <p:spPr bwMode="auto">
            <a:xfrm>
              <a:off x="137" y="4864"/>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10,00%</a:t>
              </a:r>
              <a:endParaRPr lang="ru-RU" sz="2000">
                <a:effectLst/>
                <a:latin typeface="Times New Roman" panose="02020603050405020304" pitchFamily="18" charset="0"/>
                <a:ea typeface="Times New Roman" panose="02020603050405020304" pitchFamily="18" charset="0"/>
              </a:endParaRPr>
            </a:p>
          </p:txBody>
        </p:sp>
        <p:sp>
          <p:nvSpPr>
            <p:cNvPr id="29" name="Text Box 52">
              <a:extLst>
                <a:ext uri="{FF2B5EF4-FFF2-40B4-BE49-F238E27FC236}">
                  <a16:creationId xmlns:a16="http://schemas.microsoft.com/office/drawing/2014/main" id="{F78B7E44-1D69-416D-9683-BC46924BC758}"/>
                </a:ext>
              </a:extLst>
            </p:cNvPr>
            <p:cNvSpPr txBox="1">
              <a:spLocks noChangeArrowheads="1"/>
            </p:cNvSpPr>
            <p:nvPr/>
          </p:nvSpPr>
          <p:spPr bwMode="auto">
            <a:xfrm>
              <a:off x="259" y="5651"/>
              <a:ext cx="6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5,00%</a:t>
              </a:r>
              <a:endParaRPr lang="ru-RU" sz="2000">
                <a:effectLst/>
                <a:latin typeface="Times New Roman" panose="02020603050405020304" pitchFamily="18" charset="0"/>
                <a:ea typeface="Times New Roman" panose="02020603050405020304" pitchFamily="18" charset="0"/>
              </a:endParaRPr>
            </a:p>
          </p:txBody>
        </p:sp>
        <p:sp>
          <p:nvSpPr>
            <p:cNvPr id="30" name="Text Box 53">
              <a:extLst>
                <a:ext uri="{FF2B5EF4-FFF2-40B4-BE49-F238E27FC236}">
                  <a16:creationId xmlns:a16="http://schemas.microsoft.com/office/drawing/2014/main" id="{75899A1F-2112-4766-8C8B-B9BB1EF303F4}"/>
                </a:ext>
              </a:extLst>
            </p:cNvPr>
            <p:cNvSpPr txBox="1">
              <a:spLocks noChangeArrowheads="1"/>
            </p:cNvSpPr>
            <p:nvPr/>
          </p:nvSpPr>
          <p:spPr bwMode="auto">
            <a:xfrm>
              <a:off x="259" y="6438"/>
              <a:ext cx="62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0,00%</a:t>
              </a:r>
              <a:endParaRPr lang="ru-RU" sz="2000">
                <a:effectLst/>
                <a:latin typeface="Times New Roman" panose="02020603050405020304" pitchFamily="18" charset="0"/>
                <a:ea typeface="Times New Roman" panose="02020603050405020304" pitchFamily="18" charset="0"/>
              </a:endParaRPr>
            </a:p>
          </p:txBody>
        </p:sp>
        <p:sp>
          <p:nvSpPr>
            <p:cNvPr id="31" name="Text Box 54">
              <a:extLst>
                <a:ext uri="{FF2B5EF4-FFF2-40B4-BE49-F238E27FC236}">
                  <a16:creationId xmlns:a16="http://schemas.microsoft.com/office/drawing/2014/main" id="{A192FFC9-8E2B-4A60-B289-F677A961075E}"/>
                </a:ext>
              </a:extLst>
            </p:cNvPr>
            <p:cNvSpPr txBox="1">
              <a:spLocks noChangeArrowheads="1"/>
            </p:cNvSpPr>
            <p:nvPr/>
          </p:nvSpPr>
          <p:spPr bwMode="auto">
            <a:xfrm>
              <a:off x="1509" y="6750"/>
              <a:ext cx="7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собаки</a:t>
              </a:r>
              <a:endParaRPr lang="ru-RU" sz="2000">
                <a:effectLst/>
                <a:latin typeface="Times New Roman" panose="02020603050405020304" pitchFamily="18" charset="0"/>
                <a:ea typeface="Times New Roman" panose="02020603050405020304" pitchFamily="18" charset="0"/>
              </a:endParaRPr>
            </a:p>
          </p:txBody>
        </p:sp>
        <p:sp>
          <p:nvSpPr>
            <p:cNvPr id="32" name="Text Box 55">
              <a:extLst>
                <a:ext uri="{FF2B5EF4-FFF2-40B4-BE49-F238E27FC236}">
                  <a16:creationId xmlns:a16="http://schemas.microsoft.com/office/drawing/2014/main" id="{0B3BF4FD-D3A8-4C41-8BFC-2B1708757A37}"/>
                </a:ext>
              </a:extLst>
            </p:cNvPr>
            <p:cNvSpPr txBox="1">
              <a:spLocks noChangeArrowheads="1"/>
            </p:cNvSpPr>
            <p:nvPr/>
          </p:nvSpPr>
          <p:spPr bwMode="auto">
            <a:xfrm>
              <a:off x="3110" y="6750"/>
              <a:ext cx="69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кошки</a:t>
              </a:r>
              <a:endParaRPr lang="ru-RU" sz="2000">
                <a:effectLst/>
                <a:latin typeface="Times New Roman" panose="02020603050405020304" pitchFamily="18" charset="0"/>
                <a:ea typeface="Times New Roman" panose="02020603050405020304" pitchFamily="18" charset="0"/>
              </a:endParaRPr>
            </a:p>
          </p:txBody>
        </p:sp>
        <p:sp>
          <p:nvSpPr>
            <p:cNvPr id="33" name="Text Box 56">
              <a:extLst>
                <a:ext uri="{FF2B5EF4-FFF2-40B4-BE49-F238E27FC236}">
                  <a16:creationId xmlns:a16="http://schemas.microsoft.com/office/drawing/2014/main" id="{F9B27599-8456-42FB-B9A3-A4E2FAB869E7}"/>
                </a:ext>
              </a:extLst>
            </p:cNvPr>
            <p:cNvSpPr txBox="1">
              <a:spLocks noChangeArrowheads="1"/>
            </p:cNvSpPr>
            <p:nvPr/>
          </p:nvSpPr>
          <p:spPr bwMode="auto">
            <a:xfrm>
              <a:off x="4351" y="6749"/>
              <a:ext cx="1369"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225"/>
                </a:lnSpc>
                <a:spcAft>
                  <a:spcPts val="0"/>
                </a:spcAft>
              </a:pPr>
              <a:r>
                <a:rPr lang="ru-RU" sz="2000" b="1">
                  <a:effectLst/>
                  <a:latin typeface="Calibri" panose="020F0502020204030204" pitchFamily="34" charset="0"/>
                  <a:ea typeface="Times New Roman" panose="02020603050405020304" pitchFamily="18" charset="0"/>
                </a:rPr>
                <a:t>крупный</a:t>
              </a:r>
              <a:endParaRPr lang="ru-RU" sz="2000">
                <a:effectLst/>
                <a:latin typeface="Times New Roman" panose="02020603050405020304" pitchFamily="18" charset="0"/>
                <a:ea typeface="Times New Roman" panose="02020603050405020304" pitchFamily="18" charset="0"/>
              </a:endParaRPr>
            </a:p>
            <a:p>
              <a:pPr marR="11430" algn="ctr">
                <a:lnSpc>
                  <a:spcPts val="1445"/>
                </a:lnSpc>
                <a:spcAft>
                  <a:spcPts val="0"/>
                </a:spcAft>
              </a:pPr>
              <a:r>
                <a:rPr lang="ru-RU" sz="2000" b="1" spc="-5">
                  <a:effectLst/>
                  <a:latin typeface="Calibri" panose="020F0502020204030204" pitchFamily="34" charset="0"/>
                  <a:ea typeface="Times New Roman" panose="02020603050405020304" pitchFamily="18" charset="0"/>
                </a:rPr>
                <a:t>рогатый</a:t>
              </a:r>
              <a:r>
                <a:rPr lang="ru-RU" sz="2000" b="1" spc="-55">
                  <a:effectLst/>
                  <a:latin typeface="Calibri" panose="020F0502020204030204" pitchFamily="34" charset="0"/>
                  <a:ea typeface="Times New Roman" panose="02020603050405020304" pitchFamily="18" charset="0"/>
                </a:rPr>
                <a:t> </a:t>
              </a:r>
              <a:r>
                <a:rPr lang="ru-RU" sz="2000" b="1" spc="-5">
                  <a:effectLst/>
                  <a:latin typeface="Calibri" panose="020F0502020204030204" pitchFamily="34" charset="0"/>
                  <a:ea typeface="Times New Roman" panose="02020603050405020304" pitchFamily="18" charset="0"/>
                </a:rPr>
                <a:t>скот</a:t>
              </a:r>
              <a:endParaRPr lang="ru-RU" sz="2000">
                <a:effectLst/>
                <a:latin typeface="Times New Roman" panose="02020603050405020304" pitchFamily="18" charset="0"/>
                <a:ea typeface="Times New Roman" panose="02020603050405020304" pitchFamily="18" charset="0"/>
              </a:endParaRPr>
            </a:p>
          </p:txBody>
        </p:sp>
        <p:sp>
          <p:nvSpPr>
            <p:cNvPr id="34" name="Text Box 57">
              <a:extLst>
                <a:ext uri="{FF2B5EF4-FFF2-40B4-BE49-F238E27FC236}">
                  <a16:creationId xmlns:a16="http://schemas.microsoft.com/office/drawing/2014/main" id="{1B7CF2F7-ECC2-49C0-A975-2BB71775C2D3}"/>
                </a:ext>
              </a:extLst>
            </p:cNvPr>
            <p:cNvSpPr txBox="1">
              <a:spLocks noChangeArrowheads="1"/>
            </p:cNvSpPr>
            <p:nvPr/>
          </p:nvSpPr>
          <p:spPr bwMode="auto">
            <a:xfrm>
              <a:off x="6336" y="6750"/>
              <a:ext cx="55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лисы</a:t>
              </a:r>
              <a:endParaRPr lang="ru-RU" sz="2000">
                <a:effectLst/>
                <a:latin typeface="Times New Roman" panose="02020603050405020304" pitchFamily="18" charset="0"/>
                <a:ea typeface="Times New Roman" panose="02020603050405020304" pitchFamily="18" charset="0"/>
              </a:endParaRPr>
            </a:p>
          </p:txBody>
        </p:sp>
        <p:sp>
          <p:nvSpPr>
            <p:cNvPr id="35" name="Text Box 58">
              <a:extLst>
                <a:ext uri="{FF2B5EF4-FFF2-40B4-BE49-F238E27FC236}">
                  <a16:creationId xmlns:a16="http://schemas.microsoft.com/office/drawing/2014/main" id="{398A6D1E-6D98-4C24-BD43-DCF58B0C30B1}"/>
                </a:ext>
              </a:extLst>
            </p:cNvPr>
            <p:cNvSpPr txBox="1">
              <a:spLocks noChangeArrowheads="1"/>
            </p:cNvSpPr>
            <p:nvPr/>
          </p:nvSpPr>
          <p:spPr bwMode="auto">
            <a:xfrm>
              <a:off x="7512" y="6749"/>
              <a:ext cx="1356"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1225"/>
                </a:lnSpc>
                <a:spcAft>
                  <a:spcPts val="0"/>
                </a:spcAft>
              </a:pPr>
              <a:r>
                <a:rPr lang="ru-RU" sz="2000" b="1" spc="-5">
                  <a:effectLst/>
                  <a:latin typeface="Calibri" panose="020F0502020204030204" pitchFamily="34" charset="0"/>
                  <a:ea typeface="Times New Roman" panose="02020603050405020304" pitchFamily="18" charset="0"/>
                </a:rPr>
                <a:t>другие</a:t>
              </a:r>
              <a:r>
                <a:rPr lang="ru-RU" sz="2000" b="1" spc="-55">
                  <a:effectLst/>
                  <a:latin typeface="Calibri" panose="020F0502020204030204" pitchFamily="34" charset="0"/>
                  <a:ea typeface="Times New Roman" panose="02020603050405020304" pitchFamily="18" charset="0"/>
                </a:rPr>
                <a:t> </a:t>
              </a:r>
              <a:r>
                <a:rPr lang="ru-RU" sz="2000" b="1">
                  <a:effectLst/>
                  <a:latin typeface="Calibri" panose="020F0502020204030204" pitchFamily="34" charset="0"/>
                  <a:ea typeface="Times New Roman" panose="02020603050405020304" pitchFamily="18" charset="0"/>
                </a:rPr>
                <a:t>виды</a:t>
              </a:r>
              <a:endParaRPr lang="ru-RU" sz="2000">
                <a:effectLst/>
                <a:latin typeface="Times New Roman" panose="02020603050405020304" pitchFamily="18" charset="0"/>
                <a:ea typeface="Times New Roman" panose="02020603050405020304" pitchFamily="18" charset="0"/>
              </a:endParaRPr>
            </a:p>
            <a:p>
              <a:pPr marR="12065" algn="ctr">
                <a:lnSpc>
                  <a:spcPts val="1445"/>
                </a:lnSpc>
                <a:spcAft>
                  <a:spcPts val="0"/>
                </a:spcAft>
              </a:pPr>
              <a:r>
                <a:rPr lang="ru-RU" sz="2000" b="1">
                  <a:effectLst/>
                  <a:latin typeface="Calibri" panose="020F0502020204030204" pitchFamily="34" charset="0"/>
                  <a:ea typeface="Times New Roman" panose="02020603050405020304" pitchFamily="18" charset="0"/>
                </a:rPr>
                <a:t>животных</a:t>
              </a:r>
              <a:endParaRPr lang="ru-RU" sz="2000">
                <a:effectLst/>
                <a:latin typeface="Times New Roman" panose="02020603050405020304" pitchFamily="18" charset="0"/>
                <a:ea typeface="Times New Roman" panose="02020603050405020304" pitchFamily="18" charset="0"/>
              </a:endParaRPr>
            </a:p>
          </p:txBody>
        </p:sp>
      </p:grpSp>
      <p:sp>
        <p:nvSpPr>
          <p:cNvPr id="36" name="TextBox 35">
            <a:extLst>
              <a:ext uri="{FF2B5EF4-FFF2-40B4-BE49-F238E27FC236}">
                <a16:creationId xmlns:a16="http://schemas.microsoft.com/office/drawing/2014/main" id="{65E52E51-92DC-4CDE-9342-962F03C15345}"/>
              </a:ext>
            </a:extLst>
          </p:cNvPr>
          <p:cNvSpPr txBox="1"/>
          <p:nvPr/>
        </p:nvSpPr>
        <p:spPr>
          <a:xfrm>
            <a:off x="163901" y="6194067"/>
            <a:ext cx="11205715" cy="1015663"/>
          </a:xfrm>
          <a:prstGeom prst="rect">
            <a:avLst/>
          </a:prstGeom>
          <a:noFill/>
        </p:spPr>
        <p:txBody>
          <a:bodyPr wrap="square" rtlCol="0">
            <a:spAutoFit/>
          </a:bodyPr>
          <a:lstStyle/>
          <a:p>
            <a:pPr algn="ctr"/>
            <a:r>
              <a:rPr lang="ru-RU" sz="2000" dirty="0"/>
              <a:t>Относительная удельная заболеваемость животных </a:t>
            </a:r>
            <a:r>
              <a:rPr lang="ru-RU" sz="2000" dirty="0" err="1"/>
              <a:t>рабической</a:t>
            </a:r>
            <a:r>
              <a:rPr lang="ru-RU" sz="2000" dirty="0"/>
              <a:t> инфекцией разных видов, за период 2008-20</a:t>
            </a:r>
            <a:r>
              <a:rPr lang="en-US" sz="2000" dirty="0">
                <a:latin typeface="Cambria" panose="02040503050406030204" pitchFamily="18" charset="0"/>
              </a:rPr>
              <a:t>22</a:t>
            </a:r>
            <a:r>
              <a:rPr lang="ru-RU" sz="2000" dirty="0"/>
              <a:t> гг.</a:t>
            </a:r>
          </a:p>
          <a:p>
            <a:endParaRPr lang="ru-RU" sz="2000" dirty="0"/>
          </a:p>
        </p:txBody>
      </p:sp>
    </p:spTree>
    <p:extLst>
      <p:ext uri="{BB962C8B-B14F-4D97-AF65-F5344CB8AC3E}">
        <p14:creationId xmlns:p14="http://schemas.microsoft.com/office/powerpoint/2010/main" val="1428273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2124DF-CCB5-43EB-827B-0853B21C7F34}"/>
              </a:ext>
            </a:extLst>
          </p:cNvPr>
          <p:cNvSpPr>
            <a:spLocks noGrp="1"/>
          </p:cNvSpPr>
          <p:nvPr>
            <p:ph idx="1"/>
          </p:nvPr>
        </p:nvSpPr>
        <p:spPr>
          <a:xfrm>
            <a:off x="923026" y="723929"/>
            <a:ext cx="10541480" cy="4050792"/>
          </a:xfrm>
        </p:spPr>
        <p:txBody>
          <a:bodyPr/>
          <a:lstStyle/>
          <a:p>
            <a:pPr marL="0" indent="0" algn="just">
              <a:buNone/>
            </a:pPr>
            <a:r>
              <a:rPr lang="ru-RU" b="1" dirty="0">
                <a:solidFill>
                  <a:srgbClr val="002060"/>
                </a:solidFill>
              </a:rPr>
              <a:t>Установлена относительная удельная заболеваемость разных видов животных при </a:t>
            </a:r>
            <a:r>
              <a:rPr lang="ru-RU" b="1" dirty="0" err="1">
                <a:solidFill>
                  <a:srgbClr val="002060"/>
                </a:solidFill>
              </a:rPr>
              <a:t>рабической</a:t>
            </a:r>
            <a:r>
              <a:rPr lang="ru-RU" b="1" dirty="0">
                <a:solidFill>
                  <a:srgbClr val="002060"/>
                </a:solidFill>
              </a:rPr>
              <a:t> инфекции. В Краснодарском крае переносчиком вируса бешенства являются дикие и домашние животные (лисицы, собаки, кошки), относительная доля которых от общего числа животных с </a:t>
            </a:r>
            <a:r>
              <a:rPr lang="ru-RU" b="1" dirty="0" err="1">
                <a:solidFill>
                  <a:srgbClr val="002060"/>
                </a:solidFill>
              </a:rPr>
              <a:t>рабической</a:t>
            </a:r>
            <a:r>
              <a:rPr lang="ru-RU" b="1" dirty="0">
                <a:solidFill>
                  <a:srgbClr val="002060"/>
                </a:solidFill>
              </a:rPr>
              <a:t> инфекцией за исследуемый период составляет 78,6 %. Доля лисиц, от общего количества зарегистрированных случаев, составляет 15,5 %, что свидетельствует о </a:t>
            </a:r>
            <a:r>
              <a:rPr lang="ru-RU" b="1" dirty="0">
                <a:solidFill>
                  <a:srgbClr val="FF0000"/>
                </a:solidFill>
              </a:rPr>
              <a:t>природно-</a:t>
            </a:r>
            <a:r>
              <a:rPr lang="ru-RU" b="1" dirty="0" err="1">
                <a:solidFill>
                  <a:srgbClr val="FF0000"/>
                </a:solidFill>
              </a:rPr>
              <a:t>очаговости</a:t>
            </a:r>
            <a:r>
              <a:rPr lang="ru-RU" b="1" dirty="0">
                <a:solidFill>
                  <a:srgbClr val="002060"/>
                </a:solidFill>
              </a:rPr>
              <a:t> заболевания.</a:t>
            </a:r>
          </a:p>
          <a:p>
            <a:pPr marL="0" indent="0" algn="ctr">
              <a:lnSpc>
                <a:spcPct val="100000"/>
              </a:lnSpc>
              <a:spcBef>
                <a:spcPts val="0"/>
              </a:spcBef>
              <a:buNone/>
            </a:pPr>
            <a:endParaRPr lang="ru-RU" b="1" dirty="0">
              <a:solidFill>
                <a:srgbClr val="FF0000"/>
              </a:solidFill>
            </a:endParaRPr>
          </a:p>
          <a:p>
            <a:pPr marL="0" indent="0" algn="ctr">
              <a:lnSpc>
                <a:spcPct val="100000"/>
              </a:lnSpc>
              <a:spcBef>
                <a:spcPts val="0"/>
              </a:spcBef>
              <a:buNone/>
            </a:pPr>
            <a:r>
              <a:rPr lang="ru-RU" b="1" dirty="0">
                <a:solidFill>
                  <a:srgbClr val="FF0000"/>
                </a:solidFill>
              </a:rPr>
              <a:t>Знание удельной заболеваемости животных бешенством </a:t>
            </a:r>
          </a:p>
          <a:p>
            <a:pPr marL="0" indent="0" algn="ctr">
              <a:lnSpc>
                <a:spcPct val="100000"/>
              </a:lnSpc>
              <a:spcBef>
                <a:spcPts val="0"/>
              </a:spcBef>
              <a:buNone/>
            </a:pPr>
            <a:r>
              <a:rPr lang="ru-RU" b="1" dirty="0">
                <a:solidFill>
                  <a:srgbClr val="FF0000"/>
                </a:solidFill>
              </a:rPr>
              <a:t>является важным аспектом при разработке и проведении комплекса противоэпизоотических мероприятий.</a:t>
            </a:r>
          </a:p>
          <a:p>
            <a:pPr marL="0" indent="0" algn="ctr">
              <a:buNone/>
            </a:pPr>
            <a:endParaRPr lang="ru-RU" b="1" dirty="0">
              <a:solidFill>
                <a:srgbClr val="FF0000"/>
              </a:solidFill>
            </a:endParaRPr>
          </a:p>
        </p:txBody>
      </p:sp>
      <p:pic>
        <p:nvPicPr>
          <p:cNvPr id="4" name="Рисунок 3">
            <a:extLst>
              <a:ext uri="{FF2B5EF4-FFF2-40B4-BE49-F238E27FC236}">
                <a16:creationId xmlns:a16="http://schemas.microsoft.com/office/drawing/2014/main" id="{4B9AC7C7-FDF1-463A-A9F7-B0E3B710D5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232" y="4487156"/>
            <a:ext cx="3199995" cy="2197849"/>
          </a:xfrm>
          <a:prstGeom prst="rect">
            <a:avLst/>
          </a:prstGeom>
        </p:spPr>
      </p:pic>
      <p:pic>
        <p:nvPicPr>
          <p:cNvPr id="6" name="Рисунок 5">
            <a:extLst>
              <a:ext uri="{FF2B5EF4-FFF2-40B4-BE49-F238E27FC236}">
                <a16:creationId xmlns:a16="http://schemas.microsoft.com/office/drawing/2014/main" id="{061BF07E-C00F-42D6-B5CD-6182CDA71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531" y="4487155"/>
            <a:ext cx="3512629" cy="2197849"/>
          </a:xfrm>
          <a:prstGeom prst="rect">
            <a:avLst/>
          </a:prstGeom>
        </p:spPr>
      </p:pic>
      <p:pic>
        <p:nvPicPr>
          <p:cNvPr id="8" name="Рисунок 7">
            <a:extLst>
              <a:ext uri="{FF2B5EF4-FFF2-40B4-BE49-F238E27FC236}">
                <a16:creationId xmlns:a16="http://schemas.microsoft.com/office/drawing/2014/main" id="{F381F540-8026-4465-96AD-A7101F2F7F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881" y="4511885"/>
            <a:ext cx="3327817" cy="2197849"/>
          </a:xfrm>
          <a:prstGeom prst="rect">
            <a:avLst/>
          </a:prstGeom>
        </p:spPr>
      </p:pic>
    </p:spTree>
    <p:extLst>
      <p:ext uri="{BB962C8B-B14F-4D97-AF65-F5344CB8AC3E}">
        <p14:creationId xmlns:p14="http://schemas.microsoft.com/office/powerpoint/2010/main" val="3531799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EEC22C-ABCE-4944-8788-D65198F1C807}"/>
              </a:ext>
            </a:extLst>
          </p:cNvPr>
          <p:cNvSpPr>
            <a:spLocks noGrp="1"/>
          </p:cNvSpPr>
          <p:nvPr>
            <p:ph idx="1"/>
          </p:nvPr>
        </p:nvSpPr>
        <p:spPr>
          <a:xfrm>
            <a:off x="241539" y="266729"/>
            <a:ext cx="11792309" cy="4050792"/>
          </a:xfrm>
        </p:spPr>
        <p:txBody>
          <a:bodyPr/>
          <a:lstStyle/>
          <a:p>
            <a:pPr marL="0" indent="0" algn="ctr">
              <a:buNone/>
            </a:pPr>
            <a:r>
              <a:rPr lang="ru-RU" sz="1800" b="1" dirty="0">
                <a:solidFill>
                  <a:srgbClr val="FF0000"/>
                </a:solidFill>
              </a:rPr>
              <a:t>СЕЗОННЫЕ ОСОБЕННОСТИ</a:t>
            </a:r>
            <a:endParaRPr lang="ru-RU" sz="1800" b="1" dirty="0"/>
          </a:p>
          <a:p>
            <a:pPr algn="just"/>
            <a:r>
              <a:rPr lang="ru-RU" b="1" dirty="0"/>
              <a:t>З</a:t>
            </a:r>
            <a:r>
              <a:rPr lang="ru-RU" dirty="0"/>
              <a:t>аболевание животных бешенством в Краснодарском крае регистрируется ежегодно. Резервуар </a:t>
            </a:r>
            <a:r>
              <a:rPr lang="ru-RU" dirty="0" err="1"/>
              <a:t>рабической</a:t>
            </a:r>
            <a:r>
              <a:rPr lang="ru-RU" dirty="0"/>
              <a:t> инфекции имеет свой биологический цикл и свою активность, который взаимосвязан с особенностями ареала обитания диких плотоядных, что и обуславливает проявления заболеваемости животных бешенством среди животных по сезонам года. </a:t>
            </a:r>
          </a:p>
          <a:p>
            <a:pPr algn="just"/>
            <a:r>
              <a:rPr lang="ru-RU" dirty="0"/>
              <a:t>Регистрация	бешенства	у	животных	в	Краснодарском	крае	имеет </a:t>
            </a:r>
            <a:r>
              <a:rPr lang="ru-RU" b="1" dirty="0">
                <a:solidFill>
                  <a:srgbClr val="FF0000"/>
                </a:solidFill>
              </a:rPr>
              <a:t>сезонные особенности</a:t>
            </a:r>
            <a:r>
              <a:rPr lang="ru-RU" dirty="0"/>
              <a:t>. По сезонам года относительное число случаев </a:t>
            </a:r>
            <a:r>
              <a:rPr lang="ru-RU" dirty="0" err="1"/>
              <a:t>рабической</a:t>
            </a:r>
            <a:r>
              <a:rPr lang="ru-RU" dirty="0"/>
              <a:t>   инфекции   у   животных   превалирует   весной   –   31    %, зимой – 23,8 %, летом – 23,8 %. На осень пришлось – 21,4 % .</a:t>
            </a:r>
          </a:p>
          <a:p>
            <a:endParaRPr lang="ru-RU" dirty="0"/>
          </a:p>
        </p:txBody>
      </p:sp>
      <p:grpSp>
        <p:nvGrpSpPr>
          <p:cNvPr id="4" name="Группа 3">
            <a:extLst>
              <a:ext uri="{FF2B5EF4-FFF2-40B4-BE49-F238E27FC236}">
                <a16:creationId xmlns:a16="http://schemas.microsoft.com/office/drawing/2014/main" id="{E88F811F-58E4-4E1E-9872-4A5AB8375D2C}"/>
              </a:ext>
            </a:extLst>
          </p:cNvPr>
          <p:cNvGrpSpPr>
            <a:grpSpLocks/>
          </p:cNvGrpSpPr>
          <p:nvPr/>
        </p:nvGrpSpPr>
        <p:grpSpPr bwMode="auto">
          <a:xfrm>
            <a:off x="1058487" y="3305199"/>
            <a:ext cx="10158411" cy="2743200"/>
            <a:chOff x="1701" y="259"/>
            <a:chExt cx="9330" cy="4320"/>
          </a:xfrm>
        </p:grpSpPr>
        <p:sp>
          <p:nvSpPr>
            <p:cNvPr id="5" name="AutoShape 60">
              <a:extLst>
                <a:ext uri="{FF2B5EF4-FFF2-40B4-BE49-F238E27FC236}">
                  <a16:creationId xmlns:a16="http://schemas.microsoft.com/office/drawing/2014/main" id="{FB5F7C0E-C49D-4FA6-8174-DB8DA561F700}"/>
                </a:ext>
              </a:extLst>
            </p:cNvPr>
            <p:cNvSpPr>
              <a:spLocks/>
            </p:cNvSpPr>
            <p:nvPr/>
          </p:nvSpPr>
          <p:spPr bwMode="auto">
            <a:xfrm>
              <a:off x="2776" y="2003"/>
              <a:ext cx="2504" cy="1500"/>
            </a:xfrm>
            <a:custGeom>
              <a:avLst/>
              <a:gdLst>
                <a:gd name="T0" fmla="+- 0 2777 2777"/>
                <a:gd name="T1" fmla="*/ T0 w 2504"/>
                <a:gd name="T2" fmla="+- 0 3503 2003"/>
                <a:gd name="T3" fmla="*/ 3503 h 1500"/>
                <a:gd name="T4" fmla="+- 0 3271 2777"/>
                <a:gd name="T5" fmla="*/ T4 w 2504"/>
                <a:gd name="T6" fmla="+- 0 3503 2003"/>
                <a:gd name="T7" fmla="*/ 3503 h 1500"/>
                <a:gd name="T8" fmla="+- 0 3720 2777"/>
                <a:gd name="T9" fmla="*/ T8 w 2504"/>
                <a:gd name="T10" fmla="+- 0 3503 2003"/>
                <a:gd name="T11" fmla="*/ 3503 h 1500"/>
                <a:gd name="T12" fmla="+- 0 5280 2777"/>
                <a:gd name="T13" fmla="*/ T12 w 2504"/>
                <a:gd name="T14" fmla="+- 0 3503 2003"/>
                <a:gd name="T15" fmla="*/ 3503 h 1500"/>
                <a:gd name="T16" fmla="+- 0 2777 2777"/>
                <a:gd name="T17" fmla="*/ T16 w 2504"/>
                <a:gd name="T18" fmla="+- 0 3004 2003"/>
                <a:gd name="T19" fmla="*/ 3004 h 1500"/>
                <a:gd name="T20" fmla="+- 0 3271 2777"/>
                <a:gd name="T21" fmla="*/ T20 w 2504"/>
                <a:gd name="T22" fmla="+- 0 3004 2003"/>
                <a:gd name="T23" fmla="*/ 3004 h 1500"/>
                <a:gd name="T24" fmla="+- 0 3720 2777"/>
                <a:gd name="T25" fmla="*/ T24 w 2504"/>
                <a:gd name="T26" fmla="+- 0 3004 2003"/>
                <a:gd name="T27" fmla="*/ 3004 h 1500"/>
                <a:gd name="T28" fmla="+- 0 5280 2777"/>
                <a:gd name="T29" fmla="*/ T28 w 2504"/>
                <a:gd name="T30" fmla="+- 0 3004 2003"/>
                <a:gd name="T31" fmla="*/ 3004 h 1500"/>
                <a:gd name="T32" fmla="+- 0 2777 2777"/>
                <a:gd name="T33" fmla="*/ T32 w 2504"/>
                <a:gd name="T34" fmla="+- 0 2505 2003"/>
                <a:gd name="T35" fmla="*/ 2505 h 1500"/>
                <a:gd name="T36" fmla="+- 0 3271 2777"/>
                <a:gd name="T37" fmla="*/ T36 w 2504"/>
                <a:gd name="T38" fmla="+- 0 2505 2003"/>
                <a:gd name="T39" fmla="*/ 2505 h 1500"/>
                <a:gd name="T40" fmla="+- 0 3720 2777"/>
                <a:gd name="T41" fmla="*/ T40 w 2504"/>
                <a:gd name="T42" fmla="+- 0 2505 2003"/>
                <a:gd name="T43" fmla="*/ 2505 h 1500"/>
                <a:gd name="T44" fmla="+- 0 5280 2777"/>
                <a:gd name="T45" fmla="*/ T44 w 2504"/>
                <a:gd name="T46" fmla="+- 0 2505 2003"/>
                <a:gd name="T47" fmla="*/ 2505 h 1500"/>
                <a:gd name="T48" fmla="+- 0 2777 2777"/>
                <a:gd name="T49" fmla="*/ T48 w 2504"/>
                <a:gd name="T50" fmla="+- 0 2003 2003"/>
                <a:gd name="T51" fmla="*/ 2003 h 1500"/>
                <a:gd name="T52" fmla="+- 0 3271 2777"/>
                <a:gd name="T53" fmla="*/ T52 w 2504"/>
                <a:gd name="T54" fmla="+- 0 2003 2003"/>
                <a:gd name="T55" fmla="*/ 2003 h 1500"/>
                <a:gd name="T56" fmla="+- 0 3720 2777"/>
                <a:gd name="T57" fmla="*/ T56 w 2504"/>
                <a:gd name="T58" fmla="+- 0 2003 2003"/>
                <a:gd name="T59" fmla="*/ 2003 h 1500"/>
                <a:gd name="T60" fmla="+- 0 5280 2777"/>
                <a:gd name="T61" fmla="*/ T60 w 2504"/>
                <a:gd name="T62" fmla="+- 0 2003 2003"/>
                <a:gd name="T63" fmla="*/ 2003 h 15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504" h="1500">
                  <a:moveTo>
                    <a:pt x="0" y="1500"/>
                  </a:moveTo>
                  <a:lnTo>
                    <a:pt x="494" y="1500"/>
                  </a:lnTo>
                  <a:moveTo>
                    <a:pt x="943" y="1500"/>
                  </a:moveTo>
                  <a:lnTo>
                    <a:pt x="2503" y="1500"/>
                  </a:lnTo>
                  <a:moveTo>
                    <a:pt x="0" y="1001"/>
                  </a:moveTo>
                  <a:lnTo>
                    <a:pt x="494" y="1001"/>
                  </a:lnTo>
                  <a:moveTo>
                    <a:pt x="943" y="1001"/>
                  </a:moveTo>
                  <a:lnTo>
                    <a:pt x="2503" y="1001"/>
                  </a:lnTo>
                  <a:moveTo>
                    <a:pt x="0" y="502"/>
                  </a:moveTo>
                  <a:lnTo>
                    <a:pt x="494" y="502"/>
                  </a:lnTo>
                  <a:moveTo>
                    <a:pt x="943" y="502"/>
                  </a:moveTo>
                  <a:lnTo>
                    <a:pt x="2503" y="502"/>
                  </a:lnTo>
                  <a:moveTo>
                    <a:pt x="0" y="0"/>
                  </a:moveTo>
                  <a:lnTo>
                    <a:pt x="494" y="0"/>
                  </a:lnTo>
                  <a:moveTo>
                    <a:pt x="943" y="0"/>
                  </a:moveTo>
                  <a:lnTo>
                    <a:pt x="2503"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6" name="Rectangle 61">
              <a:extLst>
                <a:ext uri="{FF2B5EF4-FFF2-40B4-BE49-F238E27FC236}">
                  <a16:creationId xmlns:a16="http://schemas.microsoft.com/office/drawing/2014/main" id="{A0C5FEF7-C185-4FEC-BA0A-9E4BD0264D17}"/>
                </a:ext>
              </a:extLst>
            </p:cNvPr>
            <p:cNvSpPr>
              <a:spLocks noChangeArrowheads="1"/>
            </p:cNvSpPr>
            <p:nvPr/>
          </p:nvSpPr>
          <p:spPr bwMode="auto">
            <a:xfrm>
              <a:off x="3271" y="1624"/>
              <a:ext cx="449" cy="2379"/>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7" name="AutoShape 62">
              <a:extLst>
                <a:ext uri="{FF2B5EF4-FFF2-40B4-BE49-F238E27FC236}">
                  <a16:creationId xmlns:a16="http://schemas.microsoft.com/office/drawing/2014/main" id="{A3BF976B-E0DB-49D8-A440-5BC6FAE70670}"/>
                </a:ext>
              </a:extLst>
            </p:cNvPr>
            <p:cNvSpPr>
              <a:spLocks/>
            </p:cNvSpPr>
            <p:nvPr/>
          </p:nvSpPr>
          <p:spPr bwMode="auto">
            <a:xfrm>
              <a:off x="2776" y="1004"/>
              <a:ext cx="8036" cy="2499"/>
            </a:xfrm>
            <a:custGeom>
              <a:avLst/>
              <a:gdLst>
                <a:gd name="T0" fmla="+- 0 5729 2777"/>
                <a:gd name="T1" fmla="*/ T0 w 8036"/>
                <a:gd name="T2" fmla="+- 0 3503 1005"/>
                <a:gd name="T3" fmla="*/ 3503 h 2499"/>
                <a:gd name="T4" fmla="+- 0 7289 2777"/>
                <a:gd name="T5" fmla="*/ T4 w 8036"/>
                <a:gd name="T6" fmla="+- 0 3503 1005"/>
                <a:gd name="T7" fmla="*/ 3503 h 2499"/>
                <a:gd name="T8" fmla="+- 0 5729 2777"/>
                <a:gd name="T9" fmla="*/ T8 w 8036"/>
                <a:gd name="T10" fmla="+- 0 3004 1005"/>
                <a:gd name="T11" fmla="*/ 3004 h 2499"/>
                <a:gd name="T12" fmla="+- 0 7289 2777"/>
                <a:gd name="T13" fmla="*/ T12 w 8036"/>
                <a:gd name="T14" fmla="+- 0 3004 1005"/>
                <a:gd name="T15" fmla="*/ 3004 h 2499"/>
                <a:gd name="T16" fmla="+- 0 5729 2777"/>
                <a:gd name="T17" fmla="*/ T16 w 8036"/>
                <a:gd name="T18" fmla="+- 0 2505 1005"/>
                <a:gd name="T19" fmla="*/ 2505 h 2499"/>
                <a:gd name="T20" fmla="+- 0 7289 2777"/>
                <a:gd name="T21" fmla="*/ T20 w 8036"/>
                <a:gd name="T22" fmla="+- 0 2505 1005"/>
                <a:gd name="T23" fmla="*/ 2505 h 2499"/>
                <a:gd name="T24" fmla="+- 0 5729 2777"/>
                <a:gd name="T25" fmla="*/ T24 w 8036"/>
                <a:gd name="T26" fmla="+- 0 2003 1005"/>
                <a:gd name="T27" fmla="*/ 2003 h 2499"/>
                <a:gd name="T28" fmla="+- 0 7289 2777"/>
                <a:gd name="T29" fmla="*/ T28 w 8036"/>
                <a:gd name="T30" fmla="+- 0 2003 1005"/>
                <a:gd name="T31" fmla="*/ 2003 h 2499"/>
                <a:gd name="T32" fmla="+- 0 2777 2777"/>
                <a:gd name="T33" fmla="*/ T32 w 8036"/>
                <a:gd name="T34" fmla="+- 0 1005 1005"/>
                <a:gd name="T35" fmla="*/ 1005 h 2499"/>
                <a:gd name="T36" fmla="+- 0 5280 2777"/>
                <a:gd name="T37" fmla="*/ T36 w 8036"/>
                <a:gd name="T38" fmla="+- 0 1005 1005"/>
                <a:gd name="T39" fmla="*/ 1005 h 2499"/>
                <a:gd name="T40" fmla="+- 0 5729 2777"/>
                <a:gd name="T41" fmla="*/ T40 w 8036"/>
                <a:gd name="T42" fmla="+- 0 1005 1005"/>
                <a:gd name="T43" fmla="*/ 1005 h 2499"/>
                <a:gd name="T44" fmla="+- 0 10812 2777"/>
                <a:gd name="T45" fmla="*/ T44 w 8036"/>
                <a:gd name="T46" fmla="+- 0 1005 1005"/>
                <a:gd name="T47" fmla="*/ 1005 h 249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8036" h="2499">
                  <a:moveTo>
                    <a:pt x="2952" y="2498"/>
                  </a:moveTo>
                  <a:lnTo>
                    <a:pt x="4512" y="2498"/>
                  </a:lnTo>
                  <a:moveTo>
                    <a:pt x="2952" y="1999"/>
                  </a:moveTo>
                  <a:lnTo>
                    <a:pt x="4512" y="1999"/>
                  </a:lnTo>
                  <a:moveTo>
                    <a:pt x="2952" y="1500"/>
                  </a:moveTo>
                  <a:lnTo>
                    <a:pt x="4512" y="1500"/>
                  </a:lnTo>
                  <a:moveTo>
                    <a:pt x="2952" y="998"/>
                  </a:moveTo>
                  <a:lnTo>
                    <a:pt x="4512" y="998"/>
                  </a:lnTo>
                  <a:moveTo>
                    <a:pt x="0" y="0"/>
                  </a:moveTo>
                  <a:lnTo>
                    <a:pt x="2503" y="0"/>
                  </a:lnTo>
                  <a:moveTo>
                    <a:pt x="2952" y="0"/>
                  </a:moveTo>
                  <a:lnTo>
                    <a:pt x="8035"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8" name="Rectangle 63">
              <a:extLst>
                <a:ext uri="{FF2B5EF4-FFF2-40B4-BE49-F238E27FC236}">
                  <a16:creationId xmlns:a16="http://schemas.microsoft.com/office/drawing/2014/main" id="{37184B4A-D353-47F7-BC79-58E2F1BBD966}"/>
                </a:ext>
              </a:extLst>
            </p:cNvPr>
            <p:cNvSpPr>
              <a:spLocks noChangeArrowheads="1"/>
            </p:cNvSpPr>
            <p:nvPr/>
          </p:nvSpPr>
          <p:spPr bwMode="auto">
            <a:xfrm>
              <a:off x="5280" y="904"/>
              <a:ext cx="449" cy="3099"/>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9" name="AutoShape 64">
              <a:extLst>
                <a:ext uri="{FF2B5EF4-FFF2-40B4-BE49-F238E27FC236}">
                  <a16:creationId xmlns:a16="http://schemas.microsoft.com/office/drawing/2014/main" id="{2F3F5883-DF27-4556-99B8-5867686D9A85}"/>
                </a:ext>
              </a:extLst>
            </p:cNvPr>
            <p:cNvSpPr>
              <a:spLocks/>
            </p:cNvSpPr>
            <p:nvPr/>
          </p:nvSpPr>
          <p:spPr bwMode="auto">
            <a:xfrm>
              <a:off x="7737" y="2003"/>
              <a:ext cx="1558" cy="1500"/>
            </a:xfrm>
            <a:custGeom>
              <a:avLst/>
              <a:gdLst>
                <a:gd name="T0" fmla="+- 0 7738 7738"/>
                <a:gd name="T1" fmla="*/ T0 w 1558"/>
                <a:gd name="T2" fmla="+- 0 3503 2003"/>
                <a:gd name="T3" fmla="*/ 3503 h 1500"/>
                <a:gd name="T4" fmla="+- 0 9295 7738"/>
                <a:gd name="T5" fmla="*/ T4 w 1558"/>
                <a:gd name="T6" fmla="+- 0 3503 2003"/>
                <a:gd name="T7" fmla="*/ 3503 h 1500"/>
                <a:gd name="T8" fmla="+- 0 7738 7738"/>
                <a:gd name="T9" fmla="*/ T8 w 1558"/>
                <a:gd name="T10" fmla="+- 0 3004 2003"/>
                <a:gd name="T11" fmla="*/ 3004 h 1500"/>
                <a:gd name="T12" fmla="+- 0 9295 7738"/>
                <a:gd name="T13" fmla="*/ T12 w 1558"/>
                <a:gd name="T14" fmla="+- 0 3004 2003"/>
                <a:gd name="T15" fmla="*/ 3004 h 1500"/>
                <a:gd name="T16" fmla="+- 0 7738 7738"/>
                <a:gd name="T17" fmla="*/ T16 w 1558"/>
                <a:gd name="T18" fmla="+- 0 2505 2003"/>
                <a:gd name="T19" fmla="*/ 2505 h 1500"/>
                <a:gd name="T20" fmla="+- 0 9295 7738"/>
                <a:gd name="T21" fmla="*/ T20 w 1558"/>
                <a:gd name="T22" fmla="+- 0 2505 2003"/>
                <a:gd name="T23" fmla="*/ 2505 h 1500"/>
                <a:gd name="T24" fmla="+- 0 7738 7738"/>
                <a:gd name="T25" fmla="*/ T24 w 1558"/>
                <a:gd name="T26" fmla="+- 0 2003 2003"/>
                <a:gd name="T27" fmla="*/ 2003 h 1500"/>
                <a:gd name="T28" fmla="+- 0 9295 7738"/>
                <a:gd name="T29" fmla="*/ T28 w 1558"/>
                <a:gd name="T30" fmla="+- 0 2003 2003"/>
                <a:gd name="T31" fmla="*/ 2003 h 15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58" h="1500">
                  <a:moveTo>
                    <a:pt x="0" y="1500"/>
                  </a:moveTo>
                  <a:lnTo>
                    <a:pt x="1557" y="1500"/>
                  </a:lnTo>
                  <a:moveTo>
                    <a:pt x="0" y="1001"/>
                  </a:moveTo>
                  <a:lnTo>
                    <a:pt x="1557" y="1001"/>
                  </a:lnTo>
                  <a:moveTo>
                    <a:pt x="0" y="502"/>
                  </a:moveTo>
                  <a:lnTo>
                    <a:pt x="1557" y="502"/>
                  </a:lnTo>
                  <a:moveTo>
                    <a:pt x="0" y="0"/>
                  </a:moveTo>
                  <a:lnTo>
                    <a:pt x="1557"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0" name="Rectangle 65">
              <a:extLst>
                <a:ext uri="{FF2B5EF4-FFF2-40B4-BE49-F238E27FC236}">
                  <a16:creationId xmlns:a16="http://schemas.microsoft.com/office/drawing/2014/main" id="{7C2FFAF8-8A1D-44DF-8B00-E943B838DA46}"/>
                </a:ext>
              </a:extLst>
            </p:cNvPr>
            <p:cNvSpPr>
              <a:spLocks noChangeArrowheads="1"/>
            </p:cNvSpPr>
            <p:nvPr/>
          </p:nvSpPr>
          <p:spPr bwMode="auto">
            <a:xfrm>
              <a:off x="7288" y="1624"/>
              <a:ext cx="449" cy="2379"/>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11" name="AutoShape 66">
              <a:extLst>
                <a:ext uri="{FF2B5EF4-FFF2-40B4-BE49-F238E27FC236}">
                  <a16:creationId xmlns:a16="http://schemas.microsoft.com/office/drawing/2014/main" id="{B55B4601-EDB1-4A66-B821-59D2BB724C3D}"/>
                </a:ext>
              </a:extLst>
            </p:cNvPr>
            <p:cNvSpPr>
              <a:spLocks/>
            </p:cNvSpPr>
            <p:nvPr/>
          </p:nvSpPr>
          <p:spPr bwMode="auto">
            <a:xfrm>
              <a:off x="9746" y="2003"/>
              <a:ext cx="1066" cy="1500"/>
            </a:xfrm>
            <a:custGeom>
              <a:avLst/>
              <a:gdLst>
                <a:gd name="T0" fmla="+- 0 9746 9746"/>
                <a:gd name="T1" fmla="*/ T0 w 1066"/>
                <a:gd name="T2" fmla="+- 0 3503 2003"/>
                <a:gd name="T3" fmla="*/ 3503 h 1500"/>
                <a:gd name="T4" fmla="+- 0 10812 9746"/>
                <a:gd name="T5" fmla="*/ T4 w 1066"/>
                <a:gd name="T6" fmla="+- 0 3503 2003"/>
                <a:gd name="T7" fmla="*/ 3503 h 1500"/>
                <a:gd name="T8" fmla="+- 0 9746 9746"/>
                <a:gd name="T9" fmla="*/ T8 w 1066"/>
                <a:gd name="T10" fmla="+- 0 3004 2003"/>
                <a:gd name="T11" fmla="*/ 3004 h 1500"/>
                <a:gd name="T12" fmla="+- 0 10812 9746"/>
                <a:gd name="T13" fmla="*/ T12 w 1066"/>
                <a:gd name="T14" fmla="+- 0 3004 2003"/>
                <a:gd name="T15" fmla="*/ 3004 h 1500"/>
                <a:gd name="T16" fmla="+- 0 9746 9746"/>
                <a:gd name="T17" fmla="*/ T16 w 1066"/>
                <a:gd name="T18" fmla="+- 0 2505 2003"/>
                <a:gd name="T19" fmla="*/ 2505 h 1500"/>
                <a:gd name="T20" fmla="+- 0 10812 9746"/>
                <a:gd name="T21" fmla="*/ T20 w 1066"/>
                <a:gd name="T22" fmla="+- 0 2505 2003"/>
                <a:gd name="T23" fmla="*/ 2505 h 1500"/>
                <a:gd name="T24" fmla="+- 0 9746 9746"/>
                <a:gd name="T25" fmla="*/ T24 w 1066"/>
                <a:gd name="T26" fmla="+- 0 2003 2003"/>
                <a:gd name="T27" fmla="*/ 2003 h 1500"/>
                <a:gd name="T28" fmla="+- 0 10812 9746"/>
                <a:gd name="T29" fmla="*/ T28 w 1066"/>
                <a:gd name="T30" fmla="+- 0 2003 2003"/>
                <a:gd name="T31" fmla="*/ 2003 h 150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66" h="1500">
                  <a:moveTo>
                    <a:pt x="0" y="1500"/>
                  </a:moveTo>
                  <a:lnTo>
                    <a:pt x="1066" y="1500"/>
                  </a:lnTo>
                  <a:moveTo>
                    <a:pt x="0" y="1001"/>
                  </a:moveTo>
                  <a:lnTo>
                    <a:pt x="1066" y="1001"/>
                  </a:lnTo>
                  <a:moveTo>
                    <a:pt x="0" y="502"/>
                  </a:moveTo>
                  <a:lnTo>
                    <a:pt x="1066" y="502"/>
                  </a:lnTo>
                  <a:moveTo>
                    <a:pt x="0" y="0"/>
                  </a:moveTo>
                  <a:lnTo>
                    <a:pt x="1066"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2" name="Rectangle 67">
              <a:extLst>
                <a:ext uri="{FF2B5EF4-FFF2-40B4-BE49-F238E27FC236}">
                  <a16:creationId xmlns:a16="http://schemas.microsoft.com/office/drawing/2014/main" id="{3F607FDD-7815-440F-9703-B07DBEEFE573}"/>
                </a:ext>
              </a:extLst>
            </p:cNvPr>
            <p:cNvSpPr>
              <a:spLocks noChangeArrowheads="1"/>
            </p:cNvSpPr>
            <p:nvPr/>
          </p:nvSpPr>
          <p:spPr bwMode="auto">
            <a:xfrm>
              <a:off x="9295" y="1864"/>
              <a:ext cx="452" cy="2139"/>
            </a:xfrm>
            <a:prstGeom prst="rect">
              <a:avLst/>
            </a:prstGeom>
            <a:solidFill>
              <a:srgbClr val="4F81B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ru-RU" sz="2000"/>
            </a:p>
          </p:txBody>
        </p:sp>
        <p:sp>
          <p:nvSpPr>
            <p:cNvPr id="13" name="AutoShape 68">
              <a:extLst>
                <a:ext uri="{FF2B5EF4-FFF2-40B4-BE49-F238E27FC236}">
                  <a16:creationId xmlns:a16="http://schemas.microsoft.com/office/drawing/2014/main" id="{F1630B20-8AC8-4F2B-87C2-C6ECBCE1169F}"/>
                </a:ext>
              </a:extLst>
            </p:cNvPr>
            <p:cNvSpPr>
              <a:spLocks/>
            </p:cNvSpPr>
            <p:nvPr/>
          </p:nvSpPr>
          <p:spPr bwMode="auto">
            <a:xfrm>
              <a:off x="2776" y="505"/>
              <a:ext cx="8036" cy="3497"/>
            </a:xfrm>
            <a:custGeom>
              <a:avLst/>
              <a:gdLst>
                <a:gd name="T0" fmla="+- 0 2777 2777"/>
                <a:gd name="T1" fmla="*/ T0 w 8036"/>
                <a:gd name="T2" fmla="+- 0 4002 506"/>
                <a:gd name="T3" fmla="*/ 4002 h 3497"/>
                <a:gd name="T4" fmla="+- 0 10812 2777"/>
                <a:gd name="T5" fmla="*/ T4 w 8036"/>
                <a:gd name="T6" fmla="+- 0 4002 506"/>
                <a:gd name="T7" fmla="*/ 4002 h 3497"/>
                <a:gd name="T8" fmla="+- 0 2777 2777"/>
                <a:gd name="T9" fmla="*/ T8 w 8036"/>
                <a:gd name="T10" fmla="+- 0 506 506"/>
                <a:gd name="T11" fmla="*/ 506 h 3497"/>
                <a:gd name="T12" fmla="+- 0 10812 2777"/>
                <a:gd name="T13" fmla="*/ T12 w 8036"/>
                <a:gd name="T14" fmla="+- 0 506 506"/>
                <a:gd name="T15" fmla="*/ 506 h 3497"/>
              </a:gdLst>
              <a:ahLst/>
              <a:cxnLst>
                <a:cxn ang="0">
                  <a:pos x="T1" y="T3"/>
                </a:cxn>
                <a:cxn ang="0">
                  <a:pos x="T5" y="T7"/>
                </a:cxn>
                <a:cxn ang="0">
                  <a:pos x="T9" y="T11"/>
                </a:cxn>
                <a:cxn ang="0">
                  <a:pos x="T13" y="T15"/>
                </a:cxn>
              </a:cxnLst>
              <a:rect l="0" t="0" r="r" b="b"/>
              <a:pathLst>
                <a:path w="8036" h="3497">
                  <a:moveTo>
                    <a:pt x="0" y="3496"/>
                  </a:moveTo>
                  <a:lnTo>
                    <a:pt x="8035" y="3496"/>
                  </a:lnTo>
                  <a:moveTo>
                    <a:pt x="0" y="0"/>
                  </a:moveTo>
                  <a:lnTo>
                    <a:pt x="8035" y="0"/>
                  </a:lnTo>
                </a:path>
              </a:pathLst>
            </a:custGeom>
            <a:noFill/>
            <a:ln w="9144">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4" name="Rectangle 69">
              <a:extLst>
                <a:ext uri="{FF2B5EF4-FFF2-40B4-BE49-F238E27FC236}">
                  <a16:creationId xmlns:a16="http://schemas.microsoft.com/office/drawing/2014/main" id="{45016506-EB17-476B-9205-33AD3F288205}"/>
                </a:ext>
              </a:extLst>
            </p:cNvPr>
            <p:cNvSpPr>
              <a:spLocks noChangeArrowheads="1"/>
            </p:cNvSpPr>
            <p:nvPr/>
          </p:nvSpPr>
          <p:spPr bwMode="auto">
            <a:xfrm>
              <a:off x="1701" y="259"/>
              <a:ext cx="9330" cy="4320"/>
            </a:xfrm>
            <a:prstGeom prst="rect">
              <a:avLst/>
            </a:prstGeom>
            <a:noFill/>
            <a:ln w="9525">
              <a:solidFill>
                <a:srgbClr val="D9D9D9"/>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sz="2000"/>
            </a:p>
          </p:txBody>
        </p:sp>
        <p:sp>
          <p:nvSpPr>
            <p:cNvPr id="15" name="Text Box 70">
              <a:extLst>
                <a:ext uri="{FF2B5EF4-FFF2-40B4-BE49-F238E27FC236}">
                  <a16:creationId xmlns:a16="http://schemas.microsoft.com/office/drawing/2014/main" id="{46DDB1F2-89A3-4D4C-B729-DC324BFFD818}"/>
                </a:ext>
              </a:extLst>
            </p:cNvPr>
            <p:cNvSpPr txBox="1">
              <a:spLocks noChangeArrowheads="1"/>
            </p:cNvSpPr>
            <p:nvPr/>
          </p:nvSpPr>
          <p:spPr bwMode="auto">
            <a:xfrm>
              <a:off x="1831" y="395"/>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35,00%</a:t>
              </a:r>
              <a:endParaRPr lang="ru-RU" sz="2000">
                <a:effectLst/>
                <a:latin typeface="Times New Roman" panose="02020603050405020304" pitchFamily="18" charset="0"/>
                <a:ea typeface="Times New Roman" panose="02020603050405020304" pitchFamily="18" charset="0"/>
              </a:endParaRPr>
            </a:p>
          </p:txBody>
        </p:sp>
        <p:sp>
          <p:nvSpPr>
            <p:cNvPr id="17" name="Text Box 72">
              <a:extLst>
                <a:ext uri="{FF2B5EF4-FFF2-40B4-BE49-F238E27FC236}">
                  <a16:creationId xmlns:a16="http://schemas.microsoft.com/office/drawing/2014/main" id="{996C14CA-6053-492E-B10B-E5B78929F140}"/>
                </a:ext>
              </a:extLst>
            </p:cNvPr>
            <p:cNvSpPr txBox="1">
              <a:spLocks noChangeArrowheads="1"/>
            </p:cNvSpPr>
            <p:nvPr/>
          </p:nvSpPr>
          <p:spPr bwMode="auto">
            <a:xfrm>
              <a:off x="1831" y="894"/>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30,00%</a:t>
              </a:r>
              <a:endParaRPr lang="ru-RU" sz="2000">
                <a:effectLst/>
                <a:latin typeface="Times New Roman" panose="02020603050405020304" pitchFamily="18" charset="0"/>
                <a:ea typeface="Times New Roman" panose="02020603050405020304" pitchFamily="18" charset="0"/>
              </a:endParaRPr>
            </a:p>
          </p:txBody>
        </p:sp>
        <p:sp>
          <p:nvSpPr>
            <p:cNvPr id="18" name="Text Box 73">
              <a:extLst>
                <a:ext uri="{FF2B5EF4-FFF2-40B4-BE49-F238E27FC236}">
                  <a16:creationId xmlns:a16="http://schemas.microsoft.com/office/drawing/2014/main" id="{626E8EB5-ACEE-4E27-9CA0-EBB539EC6C4B}"/>
                </a:ext>
              </a:extLst>
            </p:cNvPr>
            <p:cNvSpPr txBox="1">
              <a:spLocks noChangeArrowheads="1"/>
            </p:cNvSpPr>
            <p:nvPr/>
          </p:nvSpPr>
          <p:spPr bwMode="auto">
            <a:xfrm>
              <a:off x="1831" y="1395"/>
              <a:ext cx="74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a:effectLst/>
                  <a:latin typeface="Calibri" panose="020F0502020204030204" pitchFamily="34" charset="0"/>
                  <a:ea typeface="Times New Roman" panose="02020603050405020304" pitchFamily="18" charset="0"/>
                </a:rPr>
                <a:t>25,00%</a:t>
              </a:r>
              <a:endParaRPr lang="ru-RU" sz="2000">
                <a:effectLst/>
                <a:latin typeface="Times New Roman" panose="02020603050405020304" pitchFamily="18" charset="0"/>
                <a:ea typeface="Times New Roman" panose="02020603050405020304" pitchFamily="18" charset="0"/>
              </a:endParaRPr>
            </a:p>
          </p:txBody>
        </p:sp>
        <p:sp>
          <p:nvSpPr>
            <p:cNvPr id="20" name="Text Box 75">
              <a:extLst>
                <a:ext uri="{FF2B5EF4-FFF2-40B4-BE49-F238E27FC236}">
                  <a16:creationId xmlns:a16="http://schemas.microsoft.com/office/drawing/2014/main" id="{971F5E48-B145-42CC-A26A-4C5BD5E86802}"/>
                </a:ext>
              </a:extLst>
            </p:cNvPr>
            <p:cNvSpPr txBox="1">
              <a:spLocks noChangeArrowheads="1"/>
            </p:cNvSpPr>
            <p:nvPr/>
          </p:nvSpPr>
          <p:spPr bwMode="auto">
            <a:xfrm>
              <a:off x="1831" y="1894"/>
              <a:ext cx="744" cy="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2065" algn="r">
                <a:lnSpc>
                  <a:spcPts val="1220"/>
                </a:lnSpc>
                <a:spcAft>
                  <a:spcPts val="0"/>
                </a:spcAft>
              </a:pPr>
              <a:r>
                <a:rPr lang="ru-RU" sz="2000" b="1">
                  <a:effectLst/>
                  <a:latin typeface="Calibri" panose="020F0502020204030204" pitchFamily="34" charset="0"/>
                  <a:ea typeface="Times New Roman" panose="02020603050405020304" pitchFamily="18" charset="0"/>
                </a:rPr>
                <a:t>20,00%</a:t>
              </a:r>
              <a:endParaRPr lang="ru-RU" sz="2000">
                <a:effectLst/>
                <a:latin typeface="Times New Roman" panose="02020603050405020304" pitchFamily="18" charset="0"/>
                <a:ea typeface="Times New Roman" panose="02020603050405020304" pitchFamily="18" charset="0"/>
              </a:endParaRPr>
            </a:p>
            <a:p>
              <a:pPr marR="12065" algn="r">
                <a:spcBef>
                  <a:spcPts val="1030"/>
                </a:spcBef>
                <a:spcAft>
                  <a:spcPts val="0"/>
                </a:spcAft>
              </a:pPr>
              <a:r>
                <a:rPr lang="ru-RU" sz="2000" b="1">
                  <a:effectLst/>
                  <a:latin typeface="Calibri" panose="020F0502020204030204" pitchFamily="34" charset="0"/>
                  <a:ea typeface="Times New Roman" panose="02020603050405020304" pitchFamily="18" charset="0"/>
                </a:rPr>
                <a:t>15,00%</a:t>
              </a:r>
              <a:endParaRPr lang="ru-RU" sz="2000">
                <a:effectLst/>
                <a:latin typeface="Times New Roman" panose="02020603050405020304" pitchFamily="18" charset="0"/>
                <a:ea typeface="Times New Roman" panose="02020603050405020304" pitchFamily="18" charset="0"/>
              </a:endParaRPr>
            </a:p>
            <a:p>
              <a:pPr marR="12065" algn="r">
                <a:spcBef>
                  <a:spcPts val="1035"/>
                </a:spcBef>
                <a:spcAft>
                  <a:spcPts val="0"/>
                </a:spcAft>
              </a:pPr>
              <a:r>
                <a:rPr lang="ru-RU" sz="2000" b="1">
                  <a:effectLst/>
                  <a:latin typeface="Calibri" panose="020F0502020204030204" pitchFamily="34" charset="0"/>
                  <a:ea typeface="Times New Roman" panose="02020603050405020304" pitchFamily="18" charset="0"/>
                </a:rPr>
                <a:t>10,00%</a:t>
              </a:r>
              <a:endParaRPr lang="ru-RU" sz="2000">
                <a:effectLst/>
                <a:latin typeface="Times New Roman" panose="02020603050405020304" pitchFamily="18" charset="0"/>
                <a:ea typeface="Times New Roman" panose="02020603050405020304" pitchFamily="18" charset="0"/>
              </a:endParaRPr>
            </a:p>
            <a:p>
              <a:pPr marR="12065" algn="r">
                <a:spcBef>
                  <a:spcPts val="1035"/>
                </a:spcBef>
                <a:spcAft>
                  <a:spcPts val="0"/>
                </a:spcAft>
              </a:pPr>
              <a:r>
                <a:rPr lang="ru-RU" sz="2000" b="1">
                  <a:effectLst/>
                  <a:latin typeface="Calibri" panose="020F0502020204030204" pitchFamily="34" charset="0"/>
                  <a:ea typeface="Times New Roman" panose="02020603050405020304" pitchFamily="18" charset="0"/>
                </a:rPr>
                <a:t>5,00%</a:t>
              </a:r>
              <a:endParaRPr lang="ru-RU" sz="2000">
                <a:effectLst/>
                <a:latin typeface="Times New Roman" panose="02020603050405020304" pitchFamily="18" charset="0"/>
                <a:ea typeface="Times New Roman" panose="02020603050405020304" pitchFamily="18" charset="0"/>
              </a:endParaRPr>
            </a:p>
            <a:p>
              <a:pPr marR="12065" algn="r">
                <a:lnSpc>
                  <a:spcPts val="1445"/>
                </a:lnSpc>
                <a:spcBef>
                  <a:spcPts val="1035"/>
                </a:spcBef>
                <a:spcAft>
                  <a:spcPts val="0"/>
                </a:spcAft>
              </a:pPr>
              <a:r>
                <a:rPr lang="ru-RU" sz="2000" b="1">
                  <a:effectLst/>
                  <a:latin typeface="Calibri" panose="020F0502020204030204" pitchFamily="34" charset="0"/>
                  <a:ea typeface="Times New Roman" panose="02020603050405020304" pitchFamily="18" charset="0"/>
                </a:rPr>
                <a:t>0,00%</a:t>
              </a:r>
              <a:endParaRPr lang="ru-RU" sz="2000">
                <a:effectLst/>
                <a:latin typeface="Times New Roman" panose="02020603050405020304" pitchFamily="18" charset="0"/>
                <a:ea typeface="Times New Roman" panose="02020603050405020304" pitchFamily="18" charset="0"/>
              </a:endParaRPr>
            </a:p>
          </p:txBody>
        </p:sp>
        <p:sp>
          <p:nvSpPr>
            <p:cNvPr id="21" name="Text Box 76">
              <a:extLst>
                <a:ext uri="{FF2B5EF4-FFF2-40B4-BE49-F238E27FC236}">
                  <a16:creationId xmlns:a16="http://schemas.microsoft.com/office/drawing/2014/main" id="{394F666A-8B69-4321-B3C7-C1C921D07A51}"/>
                </a:ext>
              </a:extLst>
            </p:cNvPr>
            <p:cNvSpPr txBox="1">
              <a:spLocks noChangeArrowheads="1"/>
            </p:cNvSpPr>
            <p:nvPr/>
          </p:nvSpPr>
          <p:spPr bwMode="auto">
            <a:xfrm>
              <a:off x="3246" y="4206"/>
              <a:ext cx="54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dirty="0">
                  <a:effectLst/>
                  <a:latin typeface="Calibri" panose="020F0502020204030204" pitchFamily="34" charset="0"/>
                  <a:ea typeface="Times New Roman" panose="02020603050405020304" pitchFamily="18" charset="0"/>
                </a:rPr>
                <a:t>зима</a:t>
              </a:r>
              <a:endParaRPr lang="ru-RU" sz="2000" dirty="0">
                <a:effectLst/>
                <a:latin typeface="Times New Roman" panose="02020603050405020304" pitchFamily="18" charset="0"/>
                <a:ea typeface="Times New Roman" panose="02020603050405020304" pitchFamily="18" charset="0"/>
              </a:endParaRPr>
            </a:p>
          </p:txBody>
        </p:sp>
        <p:sp>
          <p:nvSpPr>
            <p:cNvPr id="22" name="Text Box 77">
              <a:extLst>
                <a:ext uri="{FF2B5EF4-FFF2-40B4-BE49-F238E27FC236}">
                  <a16:creationId xmlns:a16="http://schemas.microsoft.com/office/drawing/2014/main" id="{464D461D-BF99-42E7-AEB3-E0AFB347DE5F}"/>
                </a:ext>
              </a:extLst>
            </p:cNvPr>
            <p:cNvSpPr txBox="1">
              <a:spLocks noChangeArrowheads="1"/>
            </p:cNvSpPr>
            <p:nvPr/>
          </p:nvSpPr>
          <p:spPr bwMode="auto">
            <a:xfrm>
              <a:off x="5198" y="4206"/>
              <a:ext cx="60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dirty="0">
                  <a:effectLst/>
                  <a:latin typeface="Calibri" panose="020F0502020204030204" pitchFamily="34" charset="0"/>
                  <a:ea typeface="Times New Roman" panose="02020603050405020304" pitchFamily="18" charset="0"/>
                </a:rPr>
                <a:t>весна</a:t>
              </a:r>
              <a:endParaRPr lang="ru-RU" sz="2000" dirty="0">
                <a:effectLst/>
                <a:latin typeface="Times New Roman" panose="02020603050405020304" pitchFamily="18" charset="0"/>
                <a:ea typeface="Times New Roman" panose="02020603050405020304" pitchFamily="18" charset="0"/>
              </a:endParaRPr>
            </a:p>
          </p:txBody>
        </p:sp>
        <p:sp>
          <p:nvSpPr>
            <p:cNvPr id="23" name="Text Box 78">
              <a:extLst>
                <a:ext uri="{FF2B5EF4-FFF2-40B4-BE49-F238E27FC236}">
                  <a16:creationId xmlns:a16="http://schemas.microsoft.com/office/drawing/2014/main" id="{7A28D96E-B8B1-4ED1-A188-D8121DD3322C}"/>
                </a:ext>
              </a:extLst>
            </p:cNvPr>
            <p:cNvSpPr txBox="1">
              <a:spLocks noChangeArrowheads="1"/>
            </p:cNvSpPr>
            <p:nvPr/>
          </p:nvSpPr>
          <p:spPr bwMode="auto">
            <a:xfrm>
              <a:off x="7319" y="4206"/>
              <a:ext cx="4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dirty="0">
                  <a:effectLst/>
                  <a:latin typeface="Calibri" panose="020F0502020204030204" pitchFamily="34" charset="0"/>
                  <a:ea typeface="Times New Roman" panose="02020603050405020304" pitchFamily="18" charset="0"/>
                </a:rPr>
                <a:t>лето</a:t>
              </a:r>
              <a:endParaRPr lang="ru-RU" sz="2000" dirty="0">
                <a:effectLst/>
                <a:latin typeface="Times New Roman" panose="02020603050405020304" pitchFamily="18" charset="0"/>
                <a:ea typeface="Times New Roman" panose="02020603050405020304" pitchFamily="18" charset="0"/>
              </a:endParaRPr>
            </a:p>
          </p:txBody>
        </p:sp>
        <p:sp>
          <p:nvSpPr>
            <p:cNvPr id="24" name="Text Box 79">
              <a:extLst>
                <a:ext uri="{FF2B5EF4-FFF2-40B4-BE49-F238E27FC236}">
                  <a16:creationId xmlns:a16="http://schemas.microsoft.com/office/drawing/2014/main" id="{A23C82A4-6473-4B34-9B20-F7DD5171B129}"/>
                </a:ext>
              </a:extLst>
            </p:cNvPr>
            <p:cNvSpPr txBox="1">
              <a:spLocks noChangeArrowheads="1"/>
            </p:cNvSpPr>
            <p:nvPr/>
          </p:nvSpPr>
          <p:spPr bwMode="auto">
            <a:xfrm>
              <a:off x="9260" y="4206"/>
              <a:ext cx="62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00"/>
                </a:lnSpc>
                <a:spcAft>
                  <a:spcPts val="0"/>
                </a:spcAft>
              </a:pPr>
              <a:r>
                <a:rPr lang="ru-RU" sz="2000" b="1" dirty="0">
                  <a:effectLst/>
                  <a:latin typeface="Calibri" panose="020F0502020204030204" pitchFamily="34" charset="0"/>
                  <a:ea typeface="Times New Roman" panose="02020603050405020304" pitchFamily="18" charset="0"/>
                </a:rPr>
                <a:t>осень</a:t>
              </a:r>
              <a:endParaRPr lang="ru-RU" sz="2000" dirty="0">
                <a:effectLst/>
                <a:latin typeface="Times New Roman" panose="02020603050405020304" pitchFamily="18" charset="0"/>
                <a:ea typeface="Times New Roman" panose="02020603050405020304" pitchFamily="18" charset="0"/>
              </a:endParaRPr>
            </a:p>
          </p:txBody>
        </p:sp>
      </p:grpSp>
      <p:sp>
        <p:nvSpPr>
          <p:cNvPr id="25" name="TextBox 24">
            <a:extLst>
              <a:ext uri="{FF2B5EF4-FFF2-40B4-BE49-F238E27FC236}">
                <a16:creationId xmlns:a16="http://schemas.microsoft.com/office/drawing/2014/main" id="{3AC1021D-14FF-40DB-8CE1-639F04CAD277}"/>
              </a:ext>
            </a:extLst>
          </p:cNvPr>
          <p:cNvSpPr txBox="1"/>
          <p:nvPr/>
        </p:nvSpPr>
        <p:spPr>
          <a:xfrm>
            <a:off x="656249" y="6048399"/>
            <a:ext cx="11153955" cy="615553"/>
          </a:xfrm>
          <a:prstGeom prst="rect">
            <a:avLst/>
          </a:prstGeom>
          <a:noFill/>
        </p:spPr>
        <p:txBody>
          <a:bodyPr wrap="square" rtlCol="0">
            <a:spAutoFit/>
          </a:bodyPr>
          <a:lstStyle/>
          <a:p>
            <a:pPr algn="ctr"/>
            <a:r>
              <a:rPr lang="ru-RU" sz="1600" dirty="0"/>
              <a:t>Времена года и </a:t>
            </a:r>
            <a:r>
              <a:rPr lang="ru-RU" sz="1600" dirty="0" err="1"/>
              <a:t>рабическая</a:t>
            </a:r>
            <a:r>
              <a:rPr lang="ru-RU" sz="1600" dirty="0"/>
              <a:t> инфекция на территории Краснодарского края за период 2008-20</a:t>
            </a:r>
            <a:r>
              <a:rPr lang="en-US" sz="1600" dirty="0"/>
              <a:t>22</a:t>
            </a:r>
            <a:r>
              <a:rPr lang="ru-RU" sz="1600" dirty="0"/>
              <a:t> гг.</a:t>
            </a:r>
          </a:p>
          <a:p>
            <a:endParaRPr lang="ru-RU" dirty="0"/>
          </a:p>
        </p:txBody>
      </p:sp>
    </p:spTree>
    <p:extLst>
      <p:ext uri="{BB962C8B-B14F-4D97-AF65-F5344CB8AC3E}">
        <p14:creationId xmlns:p14="http://schemas.microsoft.com/office/powerpoint/2010/main" val="2348860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C299F9-E48F-403A-9EBB-D91035E769C7}"/>
              </a:ext>
            </a:extLst>
          </p:cNvPr>
          <p:cNvSpPr>
            <a:spLocks noGrp="1"/>
          </p:cNvSpPr>
          <p:nvPr>
            <p:ph idx="1"/>
          </p:nvPr>
        </p:nvSpPr>
        <p:spPr>
          <a:xfrm>
            <a:off x="242977" y="0"/>
            <a:ext cx="11706046" cy="699430"/>
          </a:xfrm>
        </p:spPr>
        <p:txBody>
          <a:bodyPr/>
          <a:lstStyle/>
          <a:p>
            <a:pPr marL="0" indent="0" algn="ctr">
              <a:buNone/>
            </a:pPr>
            <a:r>
              <a:rPr lang="ru-RU" dirty="0"/>
              <a:t>Карта регистрации бешенства в Краснодарском крае</a:t>
            </a:r>
          </a:p>
        </p:txBody>
      </p:sp>
      <p:pic>
        <p:nvPicPr>
          <p:cNvPr id="4" name="image3.jpeg">
            <a:extLst>
              <a:ext uri="{FF2B5EF4-FFF2-40B4-BE49-F238E27FC236}">
                <a16:creationId xmlns:a16="http://schemas.microsoft.com/office/drawing/2014/main" id="{F20C259B-85FC-45F6-AA19-EC32CF09D56C}"/>
              </a:ext>
            </a:extLst>
          </p:cNvPr>
          <p:cNvPicPr/>
          <p:nvPr/>
        </p:nvPicPr>
        <p:blipFill rotWithShape="1">
          <a:blip r:embed="rId2" cstate="print"/>
          <a:srcRect t="11687"/>
          <a:stretch/>
        </p:blipFill>
        <p:spPr>
          <a:xfrm>
            <a:off x="0" y="450376"/>
            <a:ext cx="12192000" cy="6407624"/>
          </a:xfrm>
          <a:prstGeom prst="rect">
            <a:avLst/>
          </a:prstGeom>
        </p:spPr>
      </p:pic>
    </p:spTree>
    <p:extLst>
      <p:ext uri="{BB962C8B-B14F-4D97-AF65-F5344CB8AC3E}">
        <p14:creationId xmlns:p14="http://schemas.microsoft.com/office/powerpoint/2010/main" val="7034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7480F0-B31F-4B4A-9C9B-FD9060346842}"/>
              </a:ext>
            </a:extLst>
          </p:cNvPr>
          <p:cNvSpPr>
            <a:spLocks noGrp="1"/>
          </p:cNvSpPr>
          <p:nvPr>
            <p:ph idx="1"/>
          </p:nvPr>
        </p:nvSpPr>
        <p:spPr>
          <a:xfrm>
            <a:off x="109182" y="333809"/>
            <a:ext cx="11791666" cy="2928006"/>
          </a:xfrm>
        </p:spPr>
        <p:txBody>
          <a:bodyPr>
            <a:normAutofit lnSpcReduction="10000"/>
          </a:bodyPr>
          <a:lstStyle/>
          <a:p>
            <a:pPr algn="just"/>
            <a:r>
              <a:rPr lang="ru-RU" dirty="0"/>
              <a:t>Как видно из рисунка, бешенство зарегистрировано на территории 22 из 37 муниципальных районов Краснодарского края и в 3 из 7- ми муниципальных образований городского типа. Максимальное количество регистрации случаев бешенства у животных установлено в </a:t>
            </a:r>
            <a:r>
              <a:rPr lang="ru-RU" dirty="0" err="1"/>
              <a:t>Отрадненском</a:t>
            </a:r>
            <a:r>
              <a:rPr lang="ru-RU" dirty="0"/>
              <a:t> и Успенском муниципальных районах, по 9 случаев. За десятилетний период наибольшее количество случаев бешенства у животных отмечено в г. Сочи. Благополучными по заболеванию бешенством животных за исследуемый</a:t>
            </a:r>
            <a:r>
              <a:rPr lang="en-US" dirty="0"/>
              <a:t> </a:t>
            </a:r>
            <a:r>
              <a:rPr lang="ru-RU" dirty="0"/>
              <a:t>период были 15 муниципальных районов и 4 муниципальных образования городского типа из 7</a:t>
            </a:r>
            <a:r>
              <a:rPr lang="en-US" dirty="0"/>
              <a:t>.</a:t>
            </a:r>
          </a:p>
          <a:p>
            <a:pPr algn="just"/>
            <a:r>
              <a:rPr lang="ru-RU" dirty="0"/>
              <a:t>Территориальную приуроченность возникновения бешенства в муниципальных образованиях Краснодарского края определили по степени напряженности, используя лишь муниципальные образования, где было установлено бешенство животных.</a:t>
            </a:r>
          </a:p>
        </p:txBody>
      </p:sp>
      <p:pic>
        <p:nvPicPr>
          <p:cNvPr id="4" name="Рисунок 3">
            <a:extLst>
              <a:ext uri="{FF2B5EF4-FFF2-40B4-BE49-F238E27FC236}">
                <a16:creationId xmlns:a16="http://schemas.microsoft.com/office/drawing/2014/main" id="{54FA82B2-E4E2-49E8-98D9-8E0EF3628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212" y="3084394"/>
            <a:ext cx="6100549" cy="3608850"/>
          </a:xfrm>
          <a:prstGeom prst="rect">
            <a:avLst/>
          </a:prstGeom>
        </p:spPr>
      </p:pic>
    </p:spTree>
    <p:extLst>
      <p:ext uri="{BB962C8B-B14F-4D97-AF65-F5344CB8AC3E}">
        <p14:creationId xmlns:p14="http://schemas.microsoft.com/office/powerpoint/2010/main" val="316071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D23371-A45D-44F5-A00D-07DFC40550CC}"/>
              </a:ext>
            </a:extLst>
          </p:cNvPr>
          <p:cNvSpPr>
            <a:spLocks noGrp="1"/>
          </p:cNvSpPr>
          <p:nvPr>
            <p:ph idx="1"/>
          </p:nvPr>
        </p:nvSpPr>
        <p:spPr>
          <a:xfrm>
            <a:off x="0" y="88372"/>
            <a:ext cx="12126097" cy="1492593"/>
          </a:xfrm>
        </p:spPr>
        <p:txBody>
          <a:bodyPr>
            <a:noAutofit/>
          </a:bodyPr>
          <a:lstStyle/>
          <a:p>
            <a:pPr algn="just"/>
            <a:r>
              <a:rPr lang="ru-RU" sz="1800" b="1" dirty="0"/>
              <a:t>Относительное количество случаев бешенства животных от 4,1 и более случаев бешенства на 1000 км</a:t>
            </a:r>
            <a:r>
              <a:rPr lang="ru-RU" sz="1800" b="1" baseline="30000" dirty="0"/>
              <a:t>2</a:t>
            </a:r>
            <a:r>
              <a:rPr lang="ru-RU" sz="1800" b="1" dirty="0"/>
              <a:t>, за исследуемый период приходилось на следующие муниципальные районы: Успенский, </a:t>
            </a:r>
            <a:r>
              <a:rPr lang="ru-RU" sz="1800" b="1" dirty="0" err="1"/>
              <a:t>Белоглинский</a:t>
            </a:r>
            <a:r>
              <a:rPr lang="ru-RU" sz="1800" b="1" dirty="0"/>
              <a:t>, Новокубанский (районы – IV группы с высоким риском возникновения бешенства). Аналогично произвели разделение районов на 3 условные группы, где в первой группе муниципальных районов случаев бешенства не установлено (условно-благополучная территория), 2-я группа (низкий риск возникновения бешенства), где относительное количество случаев бешенства животных от 0,1 до 2 на 1000 км</a:t>
            </a:r>
            <a:r>
              <a:rPr lang="ru-RU" sz="1800" b="1" baseline="30000" dirty="0"/>
              <a:t>2</a:t>
            </a:r>
            <a:r>
              <a:rPr lang="ru-RU" sz="1800" b="1" dirty="0"/>
              <a:t>, и 3-я группа от 2,1 до 4 (средний риск возникновения бешенства).</a:t>
            </a:r>
          </a:p>
        </p:txBody>
      </p:sp>
      <p:pic>
        <p:nvPicPr>
          <p:cNvPr id="23" name="image4.jpeg">
            <a:extLst>
              <a:ext uri="{FF2B5EF4-FFF2-40B4-BE49-F238E27FC236}">
                <a16:creationId xmlns:a16="http://schemas.microsoft.com/office/drawing/2014/main" id="{3B009A85-E3BA-4795-A758-753A44A659F8}"/>
              </a:ext>
            </a:extLst>
          </p:cNvPr>
          <p:cNvPicPr/>
          <p:nvPr/>
        </p:nvPicPr>
        <p:blipFill>
          <a:blip r:embed="rId2" cstate="print"/>
          <a:stretch>
            <a:fillRect/>
          </a:stretch>
        </p:blipFill>
        <p:spPr>
          <a:xfrm>
            <a:off x="0" y="1869743"/>
            <a:ext cx="12126097" cy="4899885"/>
          </a:xfrm>
          <a:prstGeom prst="rect">
            <a:avLst/>
          </a:prstGeom>
        </p:spPr>
      </p:pic>
    </p:spTree>
    <p:extLst>
      <p:ext uri="{BB962C8B-B14F-4D97-AF65-F5344CB8AC3E}">
        <p14:creationId xmlns:p14="http://schemas.microsoft.com/office/powerpoint/2010/main" val="355626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FA8D69EF-808E-4608-9743-BEFBA9ED46CE}"/>
              </a:ext>
            </a:extLst>
          </p:cNvPr>
          <p:cNvSpPr txBox="1"/>
          <p:nvPr/>
        </p:nvSpPr>
        <p:spPr>
          <a:xfrm>
            <a:off x="100013" y="6202391"/>
            <a:ext cx="11473288" cy="400110"/>
          </a:xfrm>
          <a:prstGeom prst="rect">
            <a:avLst/>
          </a:prstGeom>
          <a:noFill/>
        </p:spPr>
        <p:txBody>
          <a:bodyPr wrap="square" rtlCol="0">
            <a:spAutoFit/>
          </a:bodyPr>
          <a:lstStyle/>
          <a:p>
            <a:pPr algn="ctr"/>
            <a:r>
              <a:rPr lang="ru-RU" sz="2000" dirty="0"/>
              <a:t>Число случаев у животных </a:t>
            </a:r>
            <a:r>
              <a:rPr lang="ru-RU" sz="2000" dirty="0" err="1"/>
              <a:t>рабической</a:t>
            </a:r>
            <a:r>
              <a:rPr lang="ru-RU" sz="2000" dirty="0"/>
              <a:t> инфекции, в Краснодарском крае, за период 2008-2022 гг.</a:t>
            </a:r>
            <a:endParaRPr lang="ru-RU" dirty="0"/>
          </a:p>
        </p:txBody>
      </p:sp>
      <p:sp>
        <p:nvSpPr>
          <p:cNvPr id="2" name="Прямоугольник 1"/>
          <p:cNvSpPr/>
          <p:nvPr/>
        </p:nvSpPr>
        <p:spPr>
          <a:xfrm>
            <a:off x="0" y="0"/>
            <a:ext cx="12192000" cy="1323439"/>
          </a:xfrm>
          <a:prstGeom prst="rect">
            <a:avLst/>
          </a:prstGeom>
        </p:spPr>
        <p:txBody>
          <a:bodyPr wrap="square">
            <a:spAutoFit/>
          </a:bodyPr>
          <a:lstStyle/>
          <a:p>
            <a:pPr indent="531813" algn="just"/>
            <a:r>
              <a:rPr lang="ru-RU" sz="2000" dirty="0"/>
              <a:t>За период 2008-2022 гг. в Краснодарском крае положительный результат на бешенство, смертельно опасного заболевания, был получен в 154 случаях. В последние годы 2020-2022 гг. эпизоотическая ситуация продолжает меняться. Эпизоотический процесс </a:t>
            </a:r>
            <a:r>
              <a:rPr lang="ru-RU" sz="2000" dirty="0" err="1"/>
              <a:t>рабической</a:t>
            </a:r>
            <a:r>
              <a:rPr lang="ru-RU" sz="2000" dirty="0"/>
              <a:t> инфекции в Краснодарском крае в 2008-2022 гг. характеризуется цикличностью.</a:t>
            </a:r>
          </a:p>
        </p:txBody>
      </p:sp>
      <p:graphicFrame>
        <p:nvGraphicFramePr>
          <p:cNvPr id="5" name="Диаграмма 4"/>
          <p:cNvGraphicFramePr>
            <a:graphicFrameLocks/>
          </p:cNvGraphicFramePr>
          <p:nvPr>
            <p:extLst>
              <p:ext uri="{D42A27DB-BD31-4B8C-83A1-F6EECF244321}">
                <p14:modId xmlns:p14="http://schemas.microsoft.com/office/powerpoint/2010/main" val="1437481769"/>
              </p:ext>
            </p:extLst>
          </p:nvPr>
        </p:nvGraphicFramePr>
        <p:xfrm>
          <a:off x="100013" y="1323439"/>
          <a:ext cx="11937312" cy="4878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78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61625-AB44-4ED6-8D05-EA671D1C92EF}"/>
              </a:ext>
            </a:extLst>
          </p:cNvPr>
          <p:cNvSpPr>
            <a:spLocks noGrp="1"/>
          </p:cNvSpPr>
          <p:nvPr>
            <p:ph idx="1"/>
          </p:nvPr>
        </p:nvSpPr>
        <p:spPr>
          <a:xfrm>
            <a:off x="483080" y="241540"/>
            <a:ext cx="11107558" cy="5693434"/>
          </a:xfrm>
        </p:spPr>
        <p:txBody>
          <a:bodyPr>
            <a:normAutofit/>
          </a:bodyPr>
          <a:lstStyle/>
          <a:p>
            <a:pPr algn="just"/>
            <a:r>
              <a:rPr lang="ru-RU" b="1" dirty="0">
                <a:solidFill>
                  <a:srgbClr val="FF0000"/>
                </a:solidFill>
              </a:rPr>
              <a:t>БЕШЕНСТВО</a:t>
            </a:r>
            <a:r>
              <a:rPr lang="ru-RU" dirty="0"/>
              <a:t> входит в десятку смертельно опасных инфекций человека. </a:t>
            </a:r>
          </a:p>
          <a:p>
            <a:pPr algn="just"/>
            <a:r>
              <a:rPr lang="ru-RU" dirty="0"/>
              <a:t>Эпизоотическая ситуация по бешенству в большинстве стран мира неблагополучна. </a:t>
            </a:r>
          </a:p>
          <a:p>
            <a:pPr marL="0" indent="0" algn="ctr">
              <a:buNone/>
            </a:pPr>
            <a:r>
              <a:rPr lang="ru-RU" sz="1800" b="1" i="1" dirty="0">
                <a:solidFill>
                  <a:srgbClr val="FF0000"/>
                </a:solidFill>
              </a:rPr>
              <a:t>РИСКИ РАСПРОСТРАНЕНИЯ НА КОНТИНЕНТАХ СТРАНАХ МИРА РАЗНЫЕ</a:t>
            </a:r>
            <a:endParaRPr lang="en-US" sz="1800" b="1" i="1" dirty="0">
              <a:solidFill>
                <a:srgbClr val="FF0000"/>
              </a:solidFill>
            </a:endParaRPr>
          </a:p>
          <a:p>
            <a:pPr algn="just"/>
            <a:endParaRPr lang="ru-RU" dirty="0"/>
          </a:p>
          <a:p>
            <a:pPr algn="just"/>
            <a:endParaRPr lang="ru-RU" dirty="0"/>
          </a:p>
        </p:txBody>
      </p:sp>
      <p:pic>
        <p:nvPicPr>
          <p:cNvPr id="5" name="Рисунок 4">
            <a:extLst>
              <a:ext uri="{FF2B5EF4-FFF2-40B4-BE49-F238E27FC236}">
                <a16:creationId xmlns:a16="http://schemas.microsoft.com/office/drawing/2014/main" id="{8E50BE41-8D87-449D-B9EA-1F74C73F8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379"/>
            <a:ext cx="12064621" cy="4965081"/>
          </a:xfrm>
          <a:prstGeom prst="rect">
            <a:avLst/>
          </a:prstGeom>
        </p:spPr>
      </p:pic>
    </p:spTree>
    <p:extLst>
      <p:ext uri="{BB962C8B-B14F-4D97-AF65-F5344CB8AC3E}">
        <p14:creationId xmlns:p14="http://schemas.microsoft.com/office/powerpoint/2010/main" val="2977647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FA8D69EF-808E-4608-9743-BEFBA9ED46CE}"/>
              </a:ext>
            </a:extLst>
          </p:cNvPr>
          <p:cNvSpPr txBox="1"/>
          <p:nvPr/>
        </p:nvSpPr>
        <p:spPr>
          <a:xfrm>
            <a:off x="100013" y="6202391"/>
            <a:ext cx="11215687" cy="707886"/>
          </a:xfrm>
          <a:prstGeom prst="rect">
            <a:avLst/>
          </a:prstGeom>
          <a:noFill/>
        </p:spPr>
        <p:txBody>
          <a:bodyPr wrap="square" rtlCol="0">
            <a:spAutoFit/>
          </a:bodyPr>
          <a:lstStyle/>
          <a:p>
            <a:pPr algn="ctr"/>
            <a:r>
              <a:rPr lang="ru-RU" sz="2000" dirty="0"/>
              <a:t>Абсолютное количество случаев </a:t>
            </a:r>
            <a:r>
              <a:rPr lang="ru-RU" sz="2000" dirty="0" err="1"/>
              <a:t>рабической</a:t>
            </a:r>
            <a:r>
              <a:rPr lang="ru-RU" sz="2000" dirty="0"/>
              <a:t> инфекции у разных видов животных, в Краснодарском крае, за период 2008-2022 гг.</a:t>
            </a:r>
            <a:endParaRPr lang="ru-RU" dirty="0"/>
          </a:p>
        </p:txBody>
      </p:sp>
      <p:sp>
        <p:nvSpPr>
          <p:cNvPr id="2" name="Прямоугольник 1"/>
          <p:cNvSpPr/>
          <p:nvPr/>
        </p:nvSpPr>
        <p:spPr>
          <a:xfrm>
            <a:off x="0" y="0"/>
            <a:ext cx="12192000" cy="707886"/>
          </a:xfrm>
          <a:prstGeom prst="rect">
            <a:avLst/>
          </a:prstGeom>
        </p:spPr>
        <p:txBody>
          <a:bodyPr wrap="square">
            <a:spAutoFit/>
          </a:bodyPr>
          <a:lstStyle/>
          <a:p>
            <a:pPr algn="just"/>
            <a:r>
              <a:rPr lang="ru-RU" sz="2000" dirty="0"/>
              <a:t>Абсолютное количество случаев </a:t>
            </a:r>
            <a:r>
              <a:rPr lang="ru-RU" sz="2000" dirty="0" err="1"/>
              <a:t>рабической</a:t>
            </a:r>
            <a:r>
              <a:rPr lang="ru-RU" sz="2000" dirty="0"/>
              <a:t> инфекции у разных видов животных, в Краснодарском крае, за период 2008-2022 гг. </a:t>
            </a:r>
          </a:p>
        </p:txBody>
      </p:sp>
      <p:graphicFrame>
        <p:nvGraphicFramePr>
          <p:cNvPr id="6" name="Диаграмма 5"/>
          <p:cNvGraphicFramePr>
            <a:graphicFrameLocks/>
          </p:cNvGraphicFramePr>
          <p:nvPr>
            <p:extLst>
              <p:ext uri="{D42A27DB-BD31-4B8C-83A1-F6EECF244321}">
                <p14:modId xmlns:p14="http://schemas.microsoft.com/office/powerpoint/2010/main" val="3250513224"/>
              </p:ext>
            </p:extLst>
          </p:nvPr>
        </p:nvGraphicFramePr>
        <p:xfrm>
          <a:off x="100013" y="707887"/>
          <a:ext cx="11950960" cy="5494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871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FA8D69EF-808E-4608-9743-BEFBA9ED46CE}"/>
              </a:ext>
            </a:extLst>
          </p:cNvPr>
          <p:cNvSpPr txBox="1"/>
          <p:nvPr/>
        </p:nvSpPr>
        <p:spPr>
          <a:xfrm>
            <a:off x="1651380" y="6170068"/>
            <a:ext cx="9826387" cy="707886"/>
          </a:xfrm>
          <a:prstGeom prst="rect">
            <a:avLst/>
          </a:prstGeom>
          <a:noFill/>
        </p:spPr>
        <p:txBody>
          <a:bodyPr wrap="square" rtlCol="0">
            <a:spAutoFit/>
          </a:bodyPr>
          <a:lstStyle/>
          <a:p>
            <a:pPr algn="ctr"/>
            <a:r>
              <a:rPr lang="ru-RU" sz="2000" dirty="0" smtClean="0"/>
              <a:t>Общее количество доз против </a:t>
            </a:r>
            <a:r>
              <a:rPr lang="ru-RU" sz="2000" dirty="0" err="1" smtClean="0"/>
              <a:t>рабической</a:t>
            </a:r>
            <a:r>
              <a:rPr lang="ru-RU" sz="2000" dirty="0" smtClean="0"/>
              <a:t> инфекции </a:t>
            </a:r>
            <a:r>
              <a:rPr lang="ru-RU" sz="2000" dirty="0"/>
              <a:t>в Краснодарском крае, </a:t>
            </a:r>
            <a:endParaRPr lang="ru-RU" sz="2000" dirty="0" smtClean="0"/>
          </a:p>
          <a:p>
            <a:pPr algn="ctr"/>
            <a:r>
              <a:rPr lang="ru-RU" sz="2000" dirty="0" smtClean="0"/>
              <a:t>за </a:t>
            </a:r>
            <a:r>
              <a:rPr lang="ru-RU" sz="2000" dirty="0"/>
              <a:t>период </a:t>
            </a:r>
            <a:r>
              <a:rPr lang="ru-RU" sz="2000" dirty="0" smtClean="0"/>
              <a:t>2021-2023 (8 мес.)гг</a:t>
            </a:r>
            <a:r>
              <a:rPr lang="ru-RU" sz="2000" dirty="0"/>
              <a:t>.</a:t>
            </a:r>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3942535305"/>
              </p:ext>
            </p:extLst>
          </p:nvPr>
        </p:nvGraphicFramePr>
        <p:xfrm>
          <a:off x="1" y="707887"/>
          <a:ext cx="12191999" cy="549450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0" y="0"/>
            <a:ext cx="12192000" cy="707886"/>
          </a:xfrm>
          <a:prstGeom prst="rect">
            <a:avLst/>
          </a:prstGeom>
        </p:spPr>
        <p:txBody>
          <a:bodyPr wrap="square">
            <a:spAutoFit/>
          </a:bodyPr>
          <a:lstStyle/>
          <a:p>
            <a:pPr indent="531813"/>
            <a:r>
              <a:rPr lang="ru-RU" sz="2000" dirty="0" smtClean="0"/>
              <a:t>Специфическая профилактика </a:t>
            </a:r>
            <a:r>
              <a:rPr lang="ru-RU" sz="2000" dirty="0" err="1" smtClean="0"/>
              <a:t>рабической</a:t>
            </a:r>
            <a:r>
              <a:rPr lang="ru-RU" sz="2000" dirty="0" smtClean="0"/>
              <a:t> </a:t>
            </a:r>
            <a:r>
              <a:rPr lang="ru-RU" sz="2000" dirty="0"/>
              <a:t>инфекции в Краснодарском крае</a:t>
            </a:r>
            <a:r>
              <a:rPr lang="ru-RU" sz="2000" dirty="0" smtClean="0"/>
              <a:t>, за </a:t>
            </a:r>
            <a:r>
              <a:rPr lang="ru-RU" sz="2000" dirty="0"/>
              <a:t>период 2021-2023 (8 мес.)гг</a:t>
            </a:r>
            <a:r>
              <a:rPr lang="ru-RU" sz="2000" dirty="0" smtClean="0"/>
              <a:t>. осуществлялась в отношении плотоядных, диких и продуктивных животных.</a:t>
            </a:r>
            <a:endParaRPr lang="ru-RU" sz="2000" dirty="0"/>
          </a:p>
        </p:txBody>
      </p:sp>
    </p:spTree>
    <p:extLst>
      <p:ext uri="{BB962C8B-B14F-4D97-AF65-F5344CB8AC3E}">
        <p14:creationId xmlns:p14="http://schemas.microsoft.com/office/powerpoint/2010/main" val="425301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FA8D69EF-808E-4608-9743-BEFBA9ED46CE}"/>
              </a:ext>
            </a:extLst>
          </p:cNvPr>
          <p:cNvSpPr txBox="1"/>
          <p:nvPr/>
        </p:nvSpPr>
        <p:spPr>
          <a:xfrm>
            <a:off x="0" y="6170068"/>
            <a:ext cx="11395881" cy="707886"/>
          </a:xfrm>
          <a:prstGeom prst="rect">
            <a:avLst/>
          </a:prstGeom>
          <a:noFill/>
        </p:spPr>
        <p:txBody>
          <a:bodyPr wrap="square" rtlCol="0">
            <a:spAutoFit/>
          </a:bodyPr>
          <a:lstStyle/>
          <a:p>
            <a:pPr algn="ctr"/>
            <a:r>
              <a:rPr lang="ru-RU" sz="2000" dirty="0" smtClean="0"/>
              <a:t>Вакцинопрофилактика </a:t>
            </a:r>
            <a:r>
              <a:rPr lang="ru-RU" sz="2000" dirty="0" err="1" smtClean="0"/>
              <a:t>рабической</a:t>
            </a:r>
            <a:r>
              <a:rPr lang="ru-RU" sz="2000" dirty="0" smtClean="0"/>
              <a:t> инфекции </a:t>
            </a:r>
            <a:r>
              <a:rPr lang="ru-RU" sz="2000" dirty="0"/>
              <a:t>в Краснодарском крае, </a:t>
            </a:r>
            <a:endParaRPr lang="ru-RU" sz="2000" dirty="0" smtClean="0"/>
          </a:p>
          <a:p>
            <a:pPr algn="ctr"/>
            <a:r>
              <a:rPr lang="ru-RU" sz="2000" dirty="0" smtClean="0"/>
              <a:t>за </a:t>
            </a:r>
            <a:r>
              <a:rPr lang="ru-RU" sz="2000" dirty="0"/>
              <a:t>период </a:t>
            </a:r>
            <a:r>
              <a:rPr lang="ru-RU" sz="2000" dirty="0" smtClean="0"/>
              <a:t>2021-2023 (8 мес.)гг.</a:t>
            </a:r>
            <a:r>
              <a:rPr lang="ru-RU" sz="2000" dirty="0"/>
              <a:t> разрезе плотоядных, диких и продуктивных животных по годам</a:t>
            </a:r>
          </a:p>
        </p:txBody>
      </p:sp>
      <p:sp>
        <p:nvSpPr>
          <p:cNvPr id="3" name="Прямоугольник 2"/>
          <p:cNvSpPr/>
          <p:nvPr/>
        </p:nvSpPr>
        <p:spPr>
          <a:xfrm>
            <a:off x="0" y="0"/>
            <a:ext cx="12192000" cy="707886"/>
          </a:xfrm>
          <a:prstGeom prst="rect">
            <a:avLst/>
          </a:prstGeom>
        </p:spPr>
        <p:txBody>
          <a:bodyPr wrap="square">
            <a:spAutoFit/>
          </a:bodyPr>
          <a:lstStyle/>
          <a:p>
            <a:pPr indent="531813"/>
            <a:r>
              <a:rPr lang="ru-RU" sz="2000" dirty="0" smtClean="0"/>
              <a:t>Профилактика </a:t>
            </a:r>
            <a:r>
              <a:rPr lang="ru-RU" sz="2000" dirty="0" err="1" smtClean="0"/>
              <a:t>рабической</a:t>
            </a:r>
            <a:r>
              <a:rPr lang="ru-RU" sz="2000" dirty="0" smtClean="0"/>
              <a:t> </a:t>
            </a:r>
            <a:r>
              <a:rPr lang="ru-RU" sz="2000" dirty="0"/>
              <a:t>инфекции в Краснодарском крае</a:t>
            </a:r>
            <a:r>
              <a:rPr lang="ru-RU" sz="2000" dirty="0" smtClean="0"/>
              <a:t>, за </a:t>
            </a:r>
            <a:r>
              <a:rPr lang="ru-RU" sz="2000" dirty="0"/>
              <a:t>период 2021-2023 (8 мес.)гг</a:t>
            </a:r>
            <a:r>
              <a:rPr lang="ru-RU" sz="2000" dirty="0" smtClean="0"/>
              <a:t>. в разрезе плотоядных, диких и продуктивных животных по годам.</a:t>
            </a:r>
            <a:endParaRPr lang="ru-RU" sz="2000" dirty="0"/>
          </a:p>
        </p:txBody>
      </p:sp>
      <p:graphicFrame>
        <p:nvGraphicFramePr>
          <p:cNvPr id="6" name="Диаграмма 5"/>
          <p:cNvGraphicFramePr>
            <a:graphicFrameLocks/>
          </p:cNvGraphicFramePr>
          <p:nvPr>
            <p:extLst>
              <p:ext uri="{D42A27DB-BD31-4B8C-83A1-F6EECF244321}">
                <p14:modId xmlns:p14="http://schemas.microsoft.com/office/powerpoint/2010/main" val="3106300217"/>
              </p:ext>
            </p:extLst>
          </p:nvPr>
        </p:nvGraphicFramePr>
        <p:xfrm>
          <a:off x="0" y="707886"/>
          <a:ext cx="12192000" cy="5462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993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829" y="120676"/>
            <a:ext cx="11914495" cy="523220"/>
          </a:xfrm>
          <a:prstGeom prst="rect">
            <a:avLst/>
          </a:prstGeom>
          <a:solidFill>
            <a:srgbClr val="92D050"/>
          </a:solidFill>
        </p:spPr>
        <p:txBody>
          <a:bodyPr wrap="square">
            <a:spAutoFit/>
          </a:bodyPr>
          <a:lstStyle/>
          <a:p>
            <a:pPr algn="ctr">
              <a:defRPr/>
            </a:pPr>
            <a:r>
              <a:rPr lang="ru-RU" sz="2800" kern="0" dirty="0">
                <a:latin typeface="Times New Roman" pitchFamily="18" charset="0"/>
                <a:ea typeface="+mj-ea"/>
                <a:cs typeface="Times New Roman" pitchFamily="18" charset="0"/>
              </a:rPr>
              <a:t>Оральная вакцинация и определение содержания тетрациклина</a:t>
            </a:r>
            <a:endParaRPr lang="ru-RU" kern="0" dirty="0">
              <a:latin typeface="Times New Roman" pitchFamily="18" charset="0"/>
              <a:cs typeface="Times New Roman" pitchFamily="18" charset="0"/>
            </a:endParaRPr>
          </a:p>
        </p:txBody>
      </p:sp>
      <p:sp>
        <p:nvSpPr>
          <p:cNvPr id="3" name="Прямоугольник 2"/>
          <p:cNvSpPr/>
          <p:nvPr/>
        </p:nvSpPr>
        <p:spPr>
          <a:xfrm>
            <a:off x="2368446" y="643896"/>
            <a:ext cx="9823553" cy="2862322"/>
          </a:xfrm>
          <a:prstGeom prst="rect">
            <a:avLst/>
          </a:prstGeom>
        </p:spPr>
        <p:txBody>
          <a:bodyPr wrap="square">
            <a:spAutoFit/>
          </a:bodyPr>
          <a:lstStyle/>
          <a:p>
            <a:pPr indent="450850" algn="just"/>
            <a:r>
              <a:rPr lang="ru-RU" sz="2000" b="1" dirty="0">
                <a:solidFill>
                  <a:srgbClr val="FF0000"/>
                </a:solidFill>
              </a:rPr>
              <a:t>Специфическая профилактика </a:t>
            </a:r>
            <a:r>
              <a:rPr lang="ru-RU" sz="2000" b="1" dirty="0" smtClean="0">
                <a:solidFill>
                  <a:srgbClr val="FF0000"/>
                </a:solidFill>
              </a:rPr>
              <a:t>бешенства в крае </a:t>
            </a:r>
            <a:r>
              <a:rPr lang="ru-RU" sz="2000" b="1" dirty="0">
                <a:solidFill>
                  <a:srgbClr val="FF0000"/>
                </a:solidFill>
              </a:rPr>
              <a:t>– наиважнейший элемент сохранения жизни </a:t>
            </a:r>
            <a:r>
              <a:rPr lang="ru-RU" sz="2000" b="1" dirty="0" smtClean="0">
                <a:solidFill>
                  <a:srgbClr val="FF0000"/>
                </a:solidFill>
              </a:rPr>
              <a:t>людей и животных. </a:t>
            </a:r>
            <a:r>
              <a:rPr lang="ru-RU" sz="2000" b="1" i="1" u="sng" dirty="0" smtClean="0">
                <a:solidFill>
                  <a:schemeClr val="accent2"/>
                </a:solidFill>
              </a:rPr>
              <a:t>Используются вакцины для: </a:t>
            </a:r>
          </a:p>
          <a:p>
            <a:pPr indent="450850" algn="just"/>
            <a:r>
              <a:rPr lang="ru-RU" sz="2000" b="1" dirty="0" smtClean="0">
                <a:solidFill>
                  <a:srgbClr val="002060"/>
                </a:solidFill>
              </a:rPr>
              <a:t>- продуктивных </a:t>
            </a:r>
            <a:r>
              <a:rPr lang="ru-RU" sz="2000" b="1" dirty="0">
                <a:solidFill>
                  <a:srgbClr val="002060"/>
                </a:solidFill>
              </a:rPr>
              <a:t>животных – </a:t>
            </a:r>
            <a:r>
              <a:rPr lang="ru-RU" sz="2000" b="1" dirty="0" smtClean="0">
                <a:solidFill>
                  <a:srgbClr val="002060"/>
                </a:solidFill>
              </a:rPr>
              <a:t>вакцина </a:t>
            </a:r>
            <a:r>
              <a:rPr lang="ru-RU" sz="2000" b="1" dirty="0">
                <a:solidFill>
                  <a:srgbClr val="002060"/>
                </a:solidFill>
              </a:rPr>
              <a:t>антирабическая из штамма «Щелково-51» инактивированная жидкая </a:t>
            </a:r>
            <a:r>
              <a:rPr lang="ru-RU" sz="2000" b="1" dirty="0" err="1">
                <a:solidFill>
                  <a:srgbClr val="002060"/>
                </a:solidFill>
              </a:rPr>
              <a:t>культуральная</a:t>
            </a:r>
            <a:r>
              <a:rPr lang="ru-RU" sz="2000" b="1" dirty="0">
                <a:solidFill>
                  <a:srgbClr val="002060"/>
                </a:solidFill>
              </a:rPr>
              <a:t> «</a:t>
            </a:r>
            <a:r>
              <a:rPr lang="ru-RU" sz="2000" b="1" dirty="0" err="1">
                <a:solidFill>
                  <a:srgbClr val="002060"/>
                </a:solidFill>
              </a:rPr>
              <a:t>Рабиков</a:t>
            </a:r>
            <a:r>
              <a:rPr lang="ru-RU" sz="2000" b="1" dirty="0" smtClean="0">
                <a:solidFill>
                  <a:srgbClr val="002060"/>
                </a:solidFill>
              </a:rPr>
              <a:t>»;</a:t>
            </a:r>
            <a:endParaRPr lang="ru-RU" sz="2000" b="1" dirty="0">
              <a:solidFill>
                <a:srgbClr val="002060"/>
              </a:solidFill>
            </a:endParaRPr>
          </a:p>
          <a:p>
            <a:pPr indent="450850" algn="just"/>
            <a:r>
              <a:rPr lang="ru-RU" sz="2000" b="1" dirty="0" smtClean="0">
                <a:solidFill>
                  <a:srgbClr val="002060"/>
                </a:solidFill>
              </a:rPr>
              <a:t>- </a:t>
            </a:r>
            <a:r>
              <a:rPr lang="ru-RU" sz="2000" b="1" dirty="0">
                <a:solidFill>
                  <a:srgbClr val="002060"/>
                </a:solidFill>
              </a:rPr>
              <a:t>непродуктивных животных – </a:t>
            </a:r>
            <a:r>
              <a:rPr lang="ru-RU" sz="2000" b="1" dirty="0" smtClean="0">
                <a:solidFill>
                  <a:srgbClr val="002060"/>
                </a:solidFill>
              </a:rPr>
              <a:t>вакцина </a:t>
            </a:r>
            <a:r>
              <a:rPr lang="ru-RU" sz="2000" b="1" dirty="0">
                <a:solidFill>
                  <a:srgbClr val="002060"/>
                </a:solidFill>
              </a:rPr>
              <a:t>антирабическая инактивированная сухая культур. из шт. «Щелково-51» для собак и кошек «</a:t>
            </a:r>
            <a:r>
              <a:rPr lang="ru-RU" sz="2000" b="1" dirty="0" err="1">
                <a:solidFill>
                  <a:srgbClr val="002060"/>
                </a:solidFill>
              </a:rPr>
              <a:t>Рабикан</a:t>
            </a:r>
            <a:r>
              <a:rPr lang="ru-RU" sz="2000" b="1" dirty="0" smtClean="0">
                <a:solidFill>
                  <a:srgbClr val="002060"/>
                </a:solidFill>
              </a:rPr>
              <a:t>»;</a:t>
            </a:r>
            <a:endParaRPr lang="ru-RU" sz="2000" b="1" dirty="0">
              <a:solidFill>
                <a:srgbClr val="002060"/>
              </a:solidFill>
            </a:endParaRPr>
          </a:p>
          <a:p>
            <a:pPr indent="450850" algn="just"/>
            <a:r>
              <a:rPr lang="ru-RU" sz="2000" b="1" dirty="0" smtClean="0">
                <a:solidFill>
                  <a:srgbClr val="002060"/>
                </a:solidFill>
              </a:rPr>
              <a:t>- диких </a:t>
            </a:r>
            <a:r>
              <a:rPr lang="ru-RU" sz="2000" b="1" dirty="0">
                <a:solidFill>
                  <a:srgbClr val="002060"/>
                </a:solidFill>
              </a:rPr>
              <a:t>животных – </a:t>
            </a:r>
            <a:r>
              <a:rPr lang="ru-RU" sz="2000" b="1" dirty="0" smtClean="0">
                <a:solidFill>
                  <a:srgbClr val="002060"/>
                </a:solidFill>
              </a:rPr>
              <a:t>вакцина </a:t>
            </a:r>
            <a:r>
              <a:rPr lang="ru-RU" sz="2000" b="1" dirty="0">
                <a:solidFill>
                  <a:srgbClr val="002060"/>
                </a:solidFill>
              </a:rPr>
              <a:t>против бешенства диких плотоядных животных живая «</a:t>
            </a:r>
            <a:r>
              <a:rPr lang="ru-RU" sz="2000" b="1" dirty="0" err="1">
                <a:solidFill>
                  <a:srgbClr val="002060"/>
                </a:solidFill>
              </a:rPr>
              <a:t>Рабистав</a:t>
            </a:r>
            <a:r>
              <a:rPr lang="ru-RU" sz="2000" b="1" dirty="0">
                <a:solidFill>
                  <a:srgbClr val="002060"/>
                </a:solidFill>
              </a:rPr>
              <a:t>».</a:t>
            </a:r>
          </a:p>
        </p:txBody>
      </p:sp>
      <p:pic>
        <p:nvPicPr>
          <p:cNvPr id="4" name="Picture 4" descr="NewIMG_0574">
            <a:extLst>
              <a:ext uri="{FF2B5EF4-FFF2-40B4-BE49-F238E27FC236}">
                <a16:creationId xmlns:a16="http://schemas.microsoft.com/office/drawing/2014/main" id="{8AAF7D46-130E-4A89-AF3D-3A1E570345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9" y="843662"/>
            <a:ext cx="2308287" cy="2527335"/>
          </a:xfrm>
          <a:prstGeom prst="rect">
            <a:avLst/>
          </a:prstGeom>
          <a:noFill/>
          <a:ln w="127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960300" y="3628230"/>
            <a:ext cx="8642350" cy="522287"/>
          </a:xfrm>
          <a:prstGeom prst="rect">
            <a:avLst/>
          </a:prstGeom>
          <a:solidFill>
            <a:srgbClr val="92D050"/>
          </a:solidFill>
        </p:spPr>
        <p:txBody>
          <a:bodyPr>
            <a:spAutoFit/>
          </a:bodyPr>
          <a:lstStyle/>
          <a:p>
            <a:pPr algn="ctr">
              <a:defRPr/>
            </a:pPr>
            <a:r>
              <a:rPr lang="ru-RU" sz="2800" kern="0" dirty="0">
                <a:latin typeface="Times New Roman" pitchFamily="18" charset="0"/>
                <a:ea typeface="+mj-ea"/>
                <a:cs typeface="Times New Roman" pitchFamily="18" charset="0"/>
              </a:rPr>
              <a:t>Определение тетрациклина – выполнение метода</a:t>
            </a:r>
            <a:endParaRPr lang="ru-RU" kern="0" dirty="0">
              <a:latin typeface="Times New Roman" pitchFamily="18" charset="0"/>
              <a:cs typeface="Times New Roman" pitchFamily="18" charset="0"/>
            </a:endParaRPr>
          </a:p>
        </p:txBody>
      </p:sp>
      <p:pic>
        <p:nvPicPr>
          <p:cNvPr id="7" name="Picture 9" descr="P30313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15" y="4287185"/>
            <a:ext cx="2411113" cy="189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60159" y="6155694"/>
            <a:ext cx="2663824" cy="646331"/>
          </a:xfrm>
          <a:prstGeom prst="rect">
            <a:avLst/>
          </a:prstGeom>
          <a:gradFill rotWithShape="1">
            <a:gsLst>
              <a:gs pos="0">
                <a:srgbClr val="66CCFF"/>
              </a:gs>
              <a:gs pos="50000">
                <a:srgbClr val="66CCFF">
                  <a:gamma/>
                  <a:tint val="0"/>
                  <a:invGamma/>
                </a:srgbClr>
              </a:gs>
              <a:gs pos="100000">
                <a:srgbClr val="66CCFF"/>
              </a:gs>
            </a:gsLst>
            <a:lin ang="5400000" scaled="1"/>
          </a:gradFill>
          <a:ln>
            <a:noFill/>
          </a:ln>
          <a:effectLst/>
        </p:spPr>
        <p:txBody>
          <a:bodyPr wrap="square">
            <a:spAutoFit/>
          </a:bodyPr>
          <a:lstStyle/>
          <a:p>
            <a:pPr algn="ctr" eaLnBrk="1" hangingPunct="1">
              <a:defRPr/>
            </a:pPr>
            <a:r>
              <a:rPr lang="ru-RU" kern="0" dirty="0">
                <a:solidFill>
                  <a:srgbClr val="FF0000"/>
                </a:solidFill>
              </a:rPr>
              <a:t>Дезинфекция</a:t>
            </a:r>
          </a:p>
          <a:p>
            <a:pPr algn="ctr" eaLnBrk="1" hangingPunct="1">
              <a:defRPr/>
            </a:pPr>
            <a:r>
              <a:rPr lang="ru-RU" kern="0" dirty="0">
                <a:solidFill>
                  <a:srgbClr val="FF0000"/>
                </a:solidFill>
              </a:rPr>
              <a:t>(раствор спирта 70%) </a:t>
            </a:r>
          </a:p>
        </p:txBody>
      </p:sp>
      <p:pic>
        <p:nvPicPr>
          <p:cNvPr id="9" name="Picture 10" descr="удаление мягких тканей"/>
          <p:cNvPicPr>
            <a:picLocks noChangeAspect="1" noChangeArrowheads="1"/>
          </p:cNvPicPr>
          <p:nvPr/>
        </p:nvPicPr>
        <p:blipFill>
          <a:blip r:embed="rId4" cstate="print">
            <a:lum bright="22000" contrast="34000"/>
            <a:extLst>
              <a:ext uri="{28A0092B-C50C-407E-A947-70E740481C1C}">
                <a14:useLocalDpi xmlns:a14="http://schemas.microsoft.com/office/drawing/2010/main" val="0"/>
              </a:ext>
            </a:extLst>
          </a:blip>
          <a:srcRect/>
          <a:stretch>
            <a:fillRect/>
          </a:stretch>
        </p:blipFill>
        <p:spPr bwMode="auto">
          <a:xfrm>
            <a:off x="3041180" y="4287187"/>
            <a:ext cx="2333767" cy="184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3"/>
          <p:cNvSpPr txBox="1">
            <a:spLocks noChangeArrowheads="1"/>
          </p:cNvSpPr>
          <p:nvPr/>
        </p:nvSpPr>
        <p:spPr bwMode="auto">
          <a:xfrm>
            <a:off x="3041180" y="6129289"/>
            <a:ext cx="2333767" cy="646331"/>
          </a:xfrm>
          <a:prstGeom prst="rect">
            <a:avLst/>
          </a:prstGeom>
          <a:gradFill rotWithShape="1">
            <a:gsLst>
              <a:gs pos="0">
                <a:srgbClr val="66CCFF"/>
              </a:gs>
              <a:gs pos="50000">
                <a:srgbClr val="66CCFF">
                  <a:gamma/>
                  <a:tint val="0"/>
                  <a:invGamma/>
                </a:srgbClr>
              </a:gs>
              <a:gs pos="100000">
                <a:srgbClr val="66CCFF"/>
              </a:gs>
            </a:gsLst>
            <a:lin ang="5400000" scaled="1"/>
          </a:gradFill>
          <a:ln>
            <a:noFill/>
          </a:ln>
          <a:effectLst/>
        </p:spPr>
        <p:txBody>
          <a:bodyPr wrap="square">
            <a:spAutoFit/>
          </a:bodyPr>
          <a:lstStyle/>
          <a:p>
            <a:pPr algn="ctr" eaLnBrk="1" hangingPunct="1">
              <a:defRPr/>
            </a:pPr>
            <a:r>
              <a:rPr lang="ru-RU" kern="0" dirty="0">
                <a:solidFill>
                  <a:srgbClr val="FF0000"/>
                </a:solidFill>
              </a:rPr>
              <a:t>Удаление мягких тканей</a:t>
            </a:r>
          </a:p>
        </p:txBody>
      </p:sp>
      <p:pic>
        <p:nvPicPr>
          <p:cNvPr id="11" name="Picture 15" descr="P303139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8499" y="4287186"/>
            <a:ext cx="2422478" cy="186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3"/>
          <p:cNvSpPr txBox="1">
            <a:spLocks noChangeArrowheads="1"/>
          </p:cNvSpPr>
          <p:nvPr/>
        </p:nvSpPr>
        <p:spPr bwMode="auto">
          <a:xfrm>
            <a:off x="5818499" y="6155694"/>
            <a:ext cx="2422478" cy="369332"/>
          </a:xfrm>
          <a:prstGeom prst="rect">
            <a:avLst/>
          </a:prstGeom>
          <a:gradFill rotWithShape="1">
            <a:gsLst>
              <a:gs pos="0">
                <a:srgbClr val="66CCFF"/>
              </a:gs>
              <a:gs pos="50000">
                <a:srgbClr val="66CCFF">
                  <a:gamma/>
                  <a:tint val="0"/>
                  <a:invGamma/>
                </a:srgbClr>
              </a:gs>
              <a:gs pos="100000">
                <a:srgbClr val="66CCFF"/>
              </a:gs>
            </a:gsLst>
            <a:lin ang="5400000" scaled="1"/>
          </a:gradFill>
          <a:ln>
            <a:noFill/>
          </a:ln>
          <a:effectLst/>
        </p:spPr>
        <p:txBody>
          <a:bodyPr wrap="square">
            <a:spAutoFit/>
          </a:bodyPr>
          <a:lstStyle/>
          <a:p>
            <a:pPr algn="ctr" eaLnBrk="1" hangingPunct="1">
              <a:defRPr/>
            </a:pPr>
            <a:r>
              <a:rPr lang="ru-RU" kern="0" dirty="0">
                <a:solidFill>
                  <a:srgbClr val="FF0000"/>
                </a:solidFill>
              </a:rPr>
              <a:t>Подготовка срезов</a:t>
            </a:r>
          </a:p>
        </p:txBody>
      </p:sp>
      <p:sp>
        <p:nvSpPr>
          <p:cNvPr id="14" name="Text Box 13"/>
          <p:cNvSpPr txBox="1">
            <a:spLocks noChangeArrowheads="1"/>
          </p:cNvSpPr>
          <p:nvPr/>
        </p:nvSpPr>
        <p:spPr bwMode="auto">
          <a:xfrm>
            <a:off x="8618302" y="6155693"/>
            <a:ext cx="3712709" cy="646331"/>
          </a:xfrm>
          <a:prstGeom prst="rect">
            <a:avLst/>
          </a:prstGeom>
          <a:gradFill rotWithShape="1">
            <a:gsLst>
              <a:gs pos="0">
                <a:srgbClr val="66CCFF"/>
              </a:gs>
              <a:gs pos="50000">
                <a:srgbClr val="66CCFF">
                  <a:gamma/>
                  <a:tint val="0"/>
                  <a:invGamma/>
                </a:srgbClr>
              </a:gs>
              <a:gs pos="100000">
                <a:srgbClr val="66CCFF"/>
              </a:gs>
            </a:gsLst>
            <a:lin ang="5400000" scaled="1"/>
          </a:gradFill>
          <a:ln>
            <a:noFill/>
          </a:ln>
          <a:effectLst/>
        </p:spPr>
        <p:txBody>
          <a:bodyPr wrap="square">
            <a:spAutoFit/>
          </a:bodyPr>
          <a:lstStyle/>
          <a:p>
            <a:pPr algn="ctr">
              <a:defRPr/>
            </a:pPr>
            <a:r>
              <a:rPr lang="ru-RU" dirty="0">
                <a:solidFill>
                  <a:srgbClr val="FF0000"/>
                </a:solidFill>
                <a:latin typeface="Times New Roman" pitchFamily="18" charset="0"/>
                <a:cs typeface="Times New Roman" pitchFamily="18" charset="0"/>
              </a:rPr>
              <a:t>Контроль </a:t>
            </a:r>
            <a:r>
              <a:rPr lang="ru-RU" dirty="0" err="1">
                <a:solidFill>
                  <a:srgbClr val="FF0000"/>
                </a:solidFill>
                <a:latin typeface="Times New Roman" pitchFamily="18" charset="0"/>
                <a:cs typeface="Times New Roman" pitchFamily="18" charset="0"/>
              </a:rPr>
              <a:t>поедаемости</a:t>
            </a:r>
            <a:r>
              <a:rPr lang="ru-RU" dirty="0">
                <a:solidFill>
                  <a:srgbClr val="FF0000"/>
                </a:solidFill>
                <a:latin typeface="Times New Roman" pitchFamily="18" charset="0"/>
                <a:cs typeface="Times New Roman" pitchFamily="18" charset="0"/>
              </a:rPr>
              <a:t> приманок. </a:t>
            </a:r>
          </a:p>
          <a:p>
            <a:pPr algn="ctr">
              <a:defRPr/>
            </a:pPr>
            <a:r>
              <a:rPr lang="ru-RU" dirty="0">
                <a:solidFill>
                  <a:srgbClr val="FF0000"/>
                </a:solidFill>
                <a:latin typeface="Times New Roman" pitchFamily="18" charset="0"/>
                <a:cs typeface="Times New Roman" pitchFamily="18" charset="0"/>
              </a:rPr>
              <a:t>Пробы срезов нижней челюсти</a:t>
            </a:r>
          </a:p>
        </p:txBody>
      </p:sp>
      <p:pic>
        <p:nvPicPr>
          <p:cNvPr id="15" name="Рисунок 9" descr="№154 чел пол 3"/>
          <p:cNvPicPr>
            <a:picLocks noChangeAspect="1" noChangeArrowheads="1"/>
          </p:cNvPicPr>
          <p:nvPr/>
        </p:nvPicPr>
        <p:blipFill>
          <a:blip r:embed="rId6"/>
          <a:srcRect/>
          <a:stretch>
            <a:fillRect/>
          </a:stretch>
        </p:blipFill>
        <p:spPr bwMode="auto">
          <a:xfrm>
            <a:off x="8684528" y="4287185"/>
            <a:ext cx="3352795" cy="189399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headEnd/>
            <a:tailEnd/>
          </a:ln>
          <a:effectLst>
            <a:outerShdw blurRad="40000" dist="23000" dir="5400000" rotWithShape="0">
              <a:srgbClr val="000000">
                <a:alpha val="35000"/>
              </a:srgbClr>
            </a:outerShdw>
          </a:effectLst>
        </p:spPr>
      </p:pic>
      <p:sp>
        <p:nvSpPr>
          <p:cNvPr id="16" name="Стрелка вправо 15"/>
          <p:cNvSpPr/>
          <p:nvPr/>
        </p:nvSpPr>
        <p:spPr>
          <a:xfrm>
            <a:off x="2597629" y="4871803"/>
            <a:ext cx="443552" cy="59960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17" name="Стрелка вправо 16"/>
          <p:cNvSpPr/>
          <p:nvPr/>
        </p:nvSpPr>
        <p:spPr>
          <a:xfrm>
            <a:off x="8240976" y="4934377"/>
            <a:ext cx="443552" cy="59960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
        <p:nvSpPr>
          <p:cNvPr id="18" name="Стрелка вправо 17"/>
          <p:cNvSpPr/>
          <p:nvPr/>
        </p:nvSpPr>
        <p:spPr>
          <a:xfrm>
            <a:off x="5374947" y="4977957"/>
            <a:ext cx="443552" cy="599607"/>
          </a:xfrm>
          <a:prstGeom prst="rightArrow">
            <a:avLst>
              <a:gd name="adj1" fmla="val 50000"/>
              <a:gd name="adj2" fmla="val 4662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92D050"/>
              </a:solidFill>
            </a:endParaRPr>
          </a:p>
        </p:txBody>
      </p:sp>
    </p:spTree>
    <p:extLst>
      <p:ext uri="{BB962C8B-B14F-4D97-AF65-F5344CB8AC3E}">
        <p14:creationId xmlns:p14="http://schemas.microsoft.com/office/powerpoint/2010/main" val="33383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4" presetClass="entr" presetSubtype="3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out)">
                                      <p:cBhvr>
                                        <p:cTn id="15" dur="500"/>
                                        <p:tgtEl>
                                          <p:spTgt spid="9"/>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4" presetClass="entr" presetSubtype="3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500"/>
                                        <p:tgtEl>
                                          <p:spTgt spid="11"/>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829" y="120676"/>
            <a:ext cx="11914495" cy="707886"/>
          </a:xfrm>
          <a:prstGeom prst="rect">
            <a:avLst/>
          </a:prstGeom>
          <a:solidFill>
            <a:srgbClr val="92D050"/>
          </a:solidFill>
        </p:spPr>
        <p:txBody>
          <a:bodyPr wrap="square">
            <a:spAutoFit/>
          </a:bodyPr>
          <a:lstStyle/>
          <a:p>
            <a:pPr algn="ctr">
              <a:defRPr/>
            </a:pPr>
            <a:r>
              <a:rPr lang="ru-RU" sz="2000" b="1" kern="0" dirty="0" smtClean="0">
                <a:latin typeface="Times New Roman" panose="02020603050405020304" pitchFamily="18" charset="0"/>
                <a:ea typeface="+mj-ea"/>
                <a:cs typeface="Times New Roman" pitchFamily="18" charset="0"/>
              </a:rPr>
              <a:t>Исследование на </a:t>
            </a:r>
            <a:r>
              <a:rPr lang="ru-RU" sz="2000" b="1" kern="0" dirty="0" err="1" smtClean="0">
                <a:latin typeface="Times New Roman" pitchFamily="18" charset="0"/>
                <a:ea typeface="+mj-ea"/>
                <a:cs typeface="Times New Roman" pitchFamily="18" charset="0"/>
              </a:rPr>
              <a:t>поедаемость</a:t>
            </a:r>
            <a:r>
              <a:rPr lang="ru-RU" sz="2000" b="1" kern="0" dirty="0" smtClean="0">
                <a:latin typeface="Times New Roman" pitchFamily="18" charset="0"/>
                <a:ea typeface="+mj-ea"/>
                <a:cs typeface="Times New Roman" pitchFamily="18" charset="0"/>
              </a:rPr>
              <a:t> оральной живой </a:t>
            </a:r>
            <a:r>
              <a:rPr lang="ru-RU" sz="2000" b="1" dirty="0" smtClean="0">
                <a:latin typeface="Times New Roman" panose="02020603050405020304" pitchFamily="18" charset="0"/>
                <a:cs typeface="Times New Roman" panose="02020603050405020304" pitchFamily="18" charset="0"/>
              </a:rPr>
              <a:t>вакцины </a:t>
            </a:r>
            <a:r>
              <a:rPr lang="ru-RU" sz="2000" b="1" dirty="0">
                <a:latin typeface="Times New Roman" panose="02020603050405020304" pitchFamily="18" charset="0"/>
                <a:cs typeface="Times New Roman" panose="02020603050405020304" pitchFamily="18" charset="0"/>
              </a:rPr>
              <a:t>против бешенства диких плотоядных животных </a:t>
            </a:r>
            <a:r>
              <a:rPr lang="ru-RU" sz="2000" b="1" dirty="0" smtClean="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Рабистав</a:t>
            </a:r>
            <a:r>
              <a:rPr lang="ru-RU" sz="2000" b="1" dirty="0">
                <a:latin typeface="Times New Roman" panose="02020603050405020304" pitchFamily="18" charset="0"/>
                <a:cs typeface="Times New Roman" panose="02020603050405020304" pitchFamily="18" charset="0"/>
              </a:rPr>
              <a:t>»</a:t>
            </a:r>
            <a:endParaRPr lang="ru-RU" sz="2000" b="1" kern="0" dirty="0">
              <a:latin typeface="Times New Roman" pitchFamily="18" charset="0"/>
              <a:cs typeface="Times New Roman" pitchFamily="18" charset="0"/>
            </a:endParaRPr>
          </a:p>
        </p:txBody>
      </p:sp>
      <p:graphicFrame>
        <p:nvGraphicFramePr>
          <p:cNvPr id="19" name="Диаграмма 18"/>
          <p:cNvGraphicFramePr>
            <a:graphicFrameLocks/>
          </p:cNvGraphicFramePr>
          <p:nvPr>
            <p:extLst>
              <p:ext uri="{D42A27DB-BD31-4B8C-83A1-F6EECF244321}">
                <p14:modId xmlns:p14="http://schemas.microsoft.com/office/powerpoint/2010/main" val="1541365371"/>
              </p:ext>
            </p:extLst>
          </p:nvPr>
        </p:nvGraphicFramePr>
        <p:xfrm>
          <a:off x="0" y="1201002"/>
          <a:ext cx="12192000" cy="5656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4324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Номер слайда 5">
            <a:extLst>
              <a:ext uri="{FF2B5EF4-FFF2-40B4-BE49-F238E27FC236}">
                <a16:creationId xmlns:a16="http://schemas.microsoft.com/office/drawing/2014/main" id="{6B3B8A29-EB23-4563-9FAB-C0917B40F5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61CA36-C63A-4A0A-AE34-1C6A9B9628AC}" type="slidenum">
              <a:rPr lang="ru-RU" altLang="ru-RU" sz="1200">
                <a:solidFill>
                  <a:srgbClr val="8B8B8B"/>
                </a:solidFill>
                <a:latin typeface="Arial" panose="020B0604020202020204" pitchFamily="34" charset="0"/>
              </a:rPr>
              <a:pPr>
                <a:spcBef>
                  <a:spcPct val="0"/>
                </a:spcBef>
                <a:buFontTx/>
                <a:buNone/>
              </a:pPr>
              <a:t>25</a:t>
            </a:fld>
            <a:endParaRPr lang="ru-RU" altLang="ru-RU" sz="1200">
              <a:solidFill>
                <a:srgbClr val="8B8B8B"/>
              </a:solidFill>
              <a:latin typeface="Arial" panose="020B0604020202020204" pitchFamily="34" charset="0"/>
            </a:endParaRPr>
          </a:p>
        </p:txBody>
      </p:sp>
      <p:pic>
        <p:nvPicPr>
          <p:cNvPr id="30723" name="Рисунок 1">
            <a:extLst>
              <a:ext uri="{FF2B5EF4-FFF2-40B4-BE49-F238E27FC236}">
                <a16:creationId xmlns:a16="http://schemas.microsoft.com/office/drawing/2014/main" id="{CE267148-D66D-439F-BD6F-2F37569423A4}"/>
              </a:ext>
            </a:extLst>
          </p:cNvPr>
          <p:cNvPicPr>
            <a:picLocks noChangeAspect="1"/>
          </p:cNvPicPr>
          <p:nvPr/>
        </p:nvPicPr>
        <p:blipFill>
          <a:blip r:embed="rId2">
            <a:extLst>
              <a:ext uri="{28A0092B-C50C-407E-A947-70E740481C1C}">
                <a14:useLocalDpi xmlns:a14="http://schemas.microsoft.com/office/drawing/2010/main" val="0"/>
              </a:ext>
            </a:extLst>
          </a:blip>
          <a:srcRect l="1878" t="1701" r="3175" b="1701"/>
          <a:stretch>
            <a:fillRect/>
          </a:stretch>
        </p:blipFill>
        <p:spPr bwMode="auto">
          <a:xfrm>
            <a:off x="2247331" y="628640"/>
            <a:ext cx="7856561" cy="589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9684" y="204716"/>
            <a:ext cx="10931856" cy="369332"/>
          </a:xfrm>
          <a:prstGeom prst="rect">
            <a:avLst/>
          </a:prstGeom>
          <a:noFill/>
        </p:spPr>
        <p:txBody>
          <a:bodyPr wrap="square" rtlCol="0">
            <a:spAutoFit/>
          </a:bodyPr>
          <a:lstStyle/>
          <a:p>
            <a:r>
              <a:rPr lang="ru-RU" dirty="0"/>
              <a:t>Как результат совместной работы науки и практики, выпущенная  монография в объеме 667 страниц</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5">
            <a:extLst>
              <a:ext uri="{FF2B5EF4-FFF2-40B4-BE49-F238E27FC236}">
                <a16:creationId xmlns:a16="http://schemas.microsoft.com/office/drawing/2014/main" id="{42AEB305-5D03-42B4-9991-9135E1DB32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20322E2-16A6-4E98-9FC2-A38CA395B49D}" type="slidenum">
              <a:rPr lang="ru-RU" altLang="ru-RU" sz="1200">
                <a:solidFill>
                  <a:srgbClr val="8B8B8B"/>
                </a:solidFill>
                <a:latin typeface="Arial" panose="020B0604020202020204" pitchFamily="34" charset="0"/>
              </a:rPr>
              <a:pPr>
                <a:spcBef>
                  <a:spcPct val="0"/>
                </a:spcBef>
                <a:buFontTx/>
                <a:buNone/>
              </a:pPr>
              <a:t>26</a:t>
            </a:fld>
            <a:endParaRPr lang="ru-RU" altLang="ru-RU" sz="1200">
              <a:solidFill>
                <a:srgbClr val="8B8B8B"/>
              </a:solidFill>
              <a:latin typeface="Arial" panose="020B0604020202020204" pitchFamily="34" charset="0"/>
            </a:endParaRPr>
          </a:p>
        </p:txBody>
      </p:sp>
      <p:pic>
        <p:nvPicPr>
          <p:cNvPr id="31747" name="Рисунок 2">
            <a:extLst>
              <a:ext uri="{FF2B5EF4-FFF2-40B4-BE49-F238E27FC236}">
                <a16:creationId xmlns:a16="http://schemas.microsoft.com/office/drawing/2014/main" id="{2B4CB8AA-8045-4752-A78B-65488857ED11}"/>
              </a:ext>
            </a:extLst>
          </p:cNvPr>
          <p:cNvPicPr>
            <a:picLocks noChangeAspect="1"/>
          </p:cNvPicPr>
          <p:nvPr/>
        </p:nvPicPr>
        <p:blipFill rotWithShape="1">
          <a:blip r:embed="rId2">
            <a:extLst>
              <a:ext uri="{28A0092B-C50C-407E-A947-70E740481C1C}">
                <a14:useLocalDpi xmlns:a14="http://schemas.microsoft.com/office/drawing/2010/main" val="0"/>
              </a:ext>
            </a:extLst>
          </a:blip>
          <a:srcRect l="11051" t="5482" r="1778" b="2207"/>
          <a:stretch/>
        </p:blipFill>
        <p:spPr bwMode="auto">
          <a:xfrm>
            <a:off x="2413416" y="57227"/>
            <a:ext cx="8464446" cy="658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Номер слайда 5">
            <a:extLst>
              <a:ext uri="{FF2B5EF4-FFF2-40B4-BE49-F238E27FC236}">
                <a16:creationId xmlns:a16="http://schemas.microsoft.com/office/drawing/2014/main" id="{BA04B18D-F18B-4D22-AAA7-B6DAFD02ED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FDD47D-FB29-4C2D-88B1-E950C584018E}" type="slidenum">
              <a:rPr lang="ru-RU" altLang="ru-RU" sz="1200">
                <a:solidFill>
                  <a:srgbClr val="8B8B8B"/>
                </a:solidFill>
                <a:latin typeface="Arial" panose="020B0604020202020204" pitchFamily="34" charset="0"/>
              </a:rPr>
              <a:pPr>
                <a:spcBef>
                  <a:spcPct val="0"/>
                </a:spcBef>
                <a:buFontTx/>
                <a:buNone/>
              </a:pPr>
              <a:t>27</a:t>
            </a:fld>
            <a:endParaRPr lang="ru-RU" altLang="ru-RU" sz="1200">
              <a:solidFill>
                <a:srgbClr val="8B8B8B"/>
              </a:solidFill>
              <a:latin typeface="Arial" panose="020B0604020202020204" pitchFamily="34" charset="0"/>
            </a:endParaRPr>
          </a:p>
        </p:txBody>
      </p:sp>
      <p:pic>
        <p:nvPicPr>
          <p:cNvPr id="32771" name="Рисунок 2">
            <a:extLst>
              <a:ext uri="{FF2B5EF4-FFF2-40B4-BE49-F238E27FC236}">
                <a16:creationId xmlns:a16="http://schemas.microsoft.com/office/drawing/2014/main" id="{028BF2B9-42C6-4497-B648-23ABDD8C4787}"/>
              </a:ext>
            </a:extLst>
          </p:cNvPr>
          <p:cNvPicPr>
            <a:picLocks noChangeAspect="1"/>
          </p:cNvPicPr>
          <p:nvPr/>
        </p:nvPicPr>
        <p:blipFill>
          <a:blip r:embed="rId2">
            <a:extLst>
              <a:ext uri="{28A0092B-C50C-407E-A947-70E740481C1C}">
                <a14:useLocalDpi xmlns:a14="http://schemas.microsoft.com/office/drawing/2010/main" val="0"/>
              </a:ext>
            </a:extLst>
          </a:blip>
          <a:srcRect l="2760" t="1701" r="1283"/>
          <a:stretch>
            <a:fillRect/>
          </a:stretch>
        </p:blipFill>
        <p:spPr bwMode="auto">
          <a:xfrm>
            <a:off x="2195014" y="764274"/>
            <a:ext cx="7797421" cy="584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6603" y="177421"/>
            <a:ext cx="11614245" cy="369332"/>
          </a:xfrm>
          <a:prstGeom prst="rect">
            <a:avLst/>
          </a:prstGeom>
          <a:noFill/>
        </p:spPr>
        <p:txBody>
          <a:bodyPr wrap="square" rtlCol="0">
            <a:spAutoFit/>
          </a:bodyPr>
          <a:lstStyle/>
          <a:p>
            <a:r>
              <a:rPr lang="ru-RU" dirty="0"/>
              <a:t>Выпущено практическое руководство по лабораторной диагностике и профилактике бешенства животных</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Номер слайда 5">
            <a:extLst>
              <a:ext uri="{FF2B5EF4-FFF2-40B4-BE49-F238E27FC236}">
                <a16:creationId xmlns:a16="http://schemas.microsoft.com/office/drawing/2014/main" id="{33AA4000-DE4C-4220-8AAE-5EC47DBA31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863430-81E3-4D20-9A93-AF618F595AAA}" type="slidenum">
              <a:rPr lang="ru-RU" altLang="ru-RU" sz="1200">
                <a:solidFill>
                  <a:srgbClr val="8B8B8B"/>
                </a:solidFill>
                <a:latin typeface="Arial" panose="020B0604020202020204" pitchFamily="34" charset="0"/>
              </a:rPr>
              <a:pPr>
                <a:spcBef>
                  <a:spcPct val="0"/>
                </a:spcBef>
                <a:buFontTx/>
                <a:buNone/>
              </a:pPr>
              <a:t>28</a:t>
            </a:fld>
            <a:endParaRPr lang="ru-RU" altLang="ru-RU" sz="1200">
              <a:solidFill>
                <a:srgbClr val="8B8B8B"/>
              </a:solidFill>
              <a:latin typeface="Arial" panose="020B0604020202020204" pitchFamily="34" charset="0"/>
            </a:endParaRPr>
          </a:p>
        </p:txBody>
      </p:sp>
      <p:pic>
        <p:nvPicPr>
          <p:cNvPr id="33795" name="Рисунок 2">
            <a:extLst>
              <a:ext uri="{FF2B5EF4-FFF2-40B4-BE49-F238E27FC236}">
                <a16:creationId xmlns:a16="http://schemas.microsoft.com/office/drawing/2014/main" id="{D8A7AFD2-01F3-484F-8327-FC0E6A0728FE}"/>
              </a:ext>
            </a:extLst>
          </p:cNvPr>
          <p:cNvPicPr>
            <a:picLocks noChangeAspect="1"/>
          </p:cNvPicPr>
          <p:nvPr/>
        </p:nvPicPr>
        <p:blipFill rotWithShape="1">
          <a:blip r:embed="rId2">
            <a:extLst>
              <a:ext uri="{28A0092B-C50C-407E-A947-70E740481C1C}">
                <a14:useLocalDpi xmlns:a14="http://schemas.microsoft.com/office/drawing/2010/main" val="0"/>
              </a:ext>
            </a:extLst>
          </a:blip>
          <a:srcRect l="16035" t="6718" r="6389" b="14127"/>
          <a:stretch/>
        </p:blipFill>
        <p:spPr bwMode="auto">
          <a:xfrm>
            <a:off x="224851" y="239843"/>
            <a:ext cx="7240251" cy="639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7634041" y="1547157"/>
            <a:ext cx="4317167" cy="4093428"/>
          </a:xfrm>
          <a:prstGeom prst="rect">
            <a:avLst/>
          </a:prstGeom>
          <a:solidFill>
            <a:srgbClr val="00FFFF"/>
          </a:solidFill>
        </p:spPr>
        <p:txBody>
          <a:bodyPr wrap="square">
            <a:spAutoFit/>
          </a:bodyPr>
          <a:lstStyle/>
          <a:p>
            <a:pPr algn="ctr"/>
            <a:r>
              <a:rPr lang="ru-RU" sz="2000" b="1" dirty="0">
                <a:solidFill>
                  <a:srgbClr val="002060"/>
                </a:solidFill>
              </a:rPr>
              <a:t>Следует отметить, что Государственная ветеринарная служба Краснодарского края совместно с образовательными и научными учреждения края проводит целенаправленную системную научно-практическую работу. </a:t>
            </a:r>
          </a:p>
          <a:p>
            <a:pPr algn="ctr"/>
            <a:endParaRPr lang="ru-RU" sz="2000" b="1" dirty="0">
              <a:solidFill>
                <a:srgbClr val="002060"/>
              </a:solidFill>
            </a:endParaRPr>
          </a:p>
          <a:p>
            <a:pPr algn="ctr"/>
            <a:r>
              <a:rPr lang="ru-RU" sz="2000" b="1" dirty="0">
                <a:solidFill>
                  <a:srgbClr val="FF0000"/>
                </a:solidFill>
              </a:rPr>
              <a:t>Только на основе комплексного системного научного анализа  можно эффективно бороться с бешенством!</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A8AFDDD-D33F-4A98-BD9D-710FEDD1E2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873" y="0"/>
            <a:ext cx="11885672" cy="6741995"/>
          </a:xfrm>
          <a:prstGeom prst="rect">
            <a:avLst/>
          </a:prstGeom>
        </p:spPr>
      </p:pic>
      <p:sp>
        <p:nvSpPr>
          <p:cNvPr id="2" name="Заголовок 1">
            <a:extLst>
              <a:ext uri="{FF2B5EF4-FFF2-40B4-BE49-F238E27FC236}">
                <a16:creationId xmlns:a16="http://schemas.microsoft.com/office/drawing/2014/main" id="{04C61C59-17EC-4F98-B4DB-1BD24BD6442B}"/>
              </a:ext>
            </a:extLst>
          </p:cNvPr>
          <p:cNvSpPr>
            <a:spLocks noGrp="1"/>
          </p:cNvSpPr>
          <p:nvPr>
            <p:ph type="title"/>
          </p:nvPr>
        </p:nvSpPr>
        <p:spPr>
          <a:xfrm>
            <a:off x="1107743" y="3912432"/>
            <a:ext cx="10058400" cy="1086787"/>
          </a:xfrm>
        </p:spPr>
        <p:txBody>
          <a:bodyPr/>
          <a:lstStyle/>
          <a:p>
            <a:pPr algn="ctr"/>
            <a:r>
              <a:rPr lang="ru-RU" dirty="0">
                <a:solidFill>
                  <a:schemeClr val="bg1"/>
                </a:solidFill>
              </a:rPr>
              <a:t>Благодарю за внимание!</a:t>
            </a:r>
          </a:p>
        </p:txBody>
      </p:sp>
    </p:spTree>
    <p:extLst>
      <p:ext uri="{BB962C8B-B14F-4D97-AF65-F5344CB8AC3E}">
        <p14:creationId xmlns:p14="http://schemas.microsoft.com/office/powerpoint/2010/main" val="391179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7626A7-F3FB-42F5-AABF-9B2545EF7813}"/>
              </a:ext>
            </a:extLst>
          </p:cNvPr>
          <p:cNvSpPr>
            <a:spLocks noGrp="1"/>
          </p:cNvSpPr>
          <p:nvPr>
            <p:ph idx="1"/>
          </p:nvPr>
        </p:nvSpPr>
        <p:spPr>
          <a:xfrm>
            <a:off x="707384" y="350273"/>
            <a:ext cx="10058400" cy="4050792"/>
          </a:xfrm>
        </p:spPr>
        <p:txBody>
          <a:bodyPr/>
          <a:lstStyle/>
          <a:p>
            <a:pPr algn="just"/>
            <a:r>
              <a:rPr lang="ru-RU" b="1" dirty="0">
                <a:solidFill>
                  <a:srgbClr val="FF0000"/>
                </a:solidFill>
              </a:rPr>
              <a:t>Бешенство</a:t>
            </a:r>
            <a:r>
              <a:rPr lang="ru-RU" b="1" dirty="0">
                <a:solidFill>
                  <a:srgbClr val="002060"/>
                </a:solidFill>
              </a:rPr>
              <a:t> – </a:t>
            </a:r>
            <a:r>
              <a:rPr lang="ru-RU" altLang="ru-RU" b="1" dirty="0">
                <a:solidFill>
                  <a:srgbClr val="002060"/>
                </a:solidFill>
                <a:cs typeface="Times New Roman" panose="02020603050405020304" pitchFamily="18" charset="0"/>
              </a:rPr>
              <a:t>острая инфекционная болезнь теплокровных животных, характеризующаяся поражением центральной нервной системы, агрессивным поведением, слюнотечением и параличами</a:t>
            </a:r>
            <a:r>
              <a:rPr lang="ru-RU" b="1" dirty="0">
                <a:solidFill>
                  <a:srgbClr val="002060"/>
                </a:solidFill>
              </a:rPr>
              <a:t>. </a:t>
            </a:r>
          </a:p>
          <a:p>
            <a:pPr algn="just"/>
            <a:r>
              <a:rPr lang="ru-RU" b="1" dirty="0">
                <a:solidFill>
                  <a:srgbClr val="002060"/>
                </a:solidFill>
              </a:rPr>
              <a:t>Согласно данным ВОЗ, умирает ежегодно от этой особо опасной болезни порядка </a:t>
            </a:r>
            <a:r>
              <a:rPr lang="ru-RU" b="1" dirty="0">
                <a:solidFill>
                  <a:srgbClr val="FF0000"/>
                </a:solidFill>
              </a:rPr>
              <a:t>55 тысяч человек.</a:t>
            </a:r>
          </a:p>
          <a:p>
            <a:endParaRPr lang="ru-RU" dirty="0"/>
          </a:p>
        </p:txBody>
      </p:sp>
      <p:pic>
        <p:nvPicPr>
          <p:cNvPr id="4" name="Picture 3">
            <a:extLst>
              <a:ext uri="{FF2B5EF4-FFF2-40B4-BE49-F238E27FC236}">
                <a16:creationId xmlns:a16="http://schemas.microsoft.com/office/drawing/2014/main" id="{D5C3B68B-9FE9-4DA0-B818-429B608AD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5011">
            <a:off x="992233" y="2455471"/>
            <a:ext cx="2753891" cy="37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553EF975-382E-466C-96BE-21D89241F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511704">
            <a:off x="4386152" y="2247535"/>
            <a:ext cx="3035273" cy="4036691"/>
          </a:xfrm>
          <a:prstGeom prst="rect">
            <a:avLst/>
          </a:prstGeom>
        </p:spPr>
      </p:pic>
      <p:pic>
        <p:nvPicPr>
          <p:cNvPr id="8" name="Рисунок 7">
            <a:extLst>
              <a:ext uri="{FF2B5EF4-FFF2-40B4-BE49-F238E27FC236}">
                <a16:creationId xmlns:a16="http://schemas.microsoft.com/office/drawing/2014/main" id="{912B4523-E3E7-48F1-B93C-8A7A803490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95704">
            <a:off x="8119433" y="2254097"/>
            <a:ext cx="3267859" cy="4027599"/>
          </a:xfrm>
          <a:prstGeom prst="rect">
            <a:avLst/>
          </a:prstGeom>
        </p:spPr>
      </p:pic>
    </p:spTree>
    <p:extLst>
      <p:ext uri="{BB962C8B-B14F-4D97-AF65-F5344CB8AC3E}">
        <p14:creationId xmlns:p14="http://schemas.microsoft.com/office/powerpoint/2010/main" val="270650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61625-AB44-4ED6-8D05-EA671D1C92EF}"/>
              </a:ext>
            </a:extLst>
          </p:cNvPr>
          <p:cNvSpPr>
            <a:spLocks noGrp="1"/>
          </p:cNvSpPr>
          <p:nvPr>
            <p:ph idx="1"/>
          </p:nvPr>
        </p:nvSpPr>
        <p:spPr>
          <a:xfrm>
            <a:off x="0" y="0"/>
            <a:ext cx="12192000" cy="5240740"/>
          </a:xfrm>
        </p:spPr>
        <p:txBody>
          <a:bodyPr>
            <a:noAutofit/>
          </a:bodyPr>
          <a:lstStyle/>
          <a:p>
            <a:pPr marL="0" indent="531813" algn="just">
              <a:lnSpc>
                <a:spcPct val="100000"/>
              </a:lnSpc>
              <a:spcBef>
                <a:spcPts val="0"/>
              </a:spcBef>
              <a:buNone/>
            </a:pPr>
            <a:r>
              <a:rPr lang="ru-RU" dirty="0">
                <a:solidFill>
                  <a:srgbClr val="FF0000"/>
                </a:solidFill>
              </a:rPr>
              <a:t>В Краснодарском крае определена программа профилактики и ликвидации бешенства. Для ее успешного  решения, перед специалистами Государственной ветеринарной службы, сотрудниками </a:t>
            </a:r>
            <a:r>
              <a:rPr lang="ru-RU" dirty="0" err="1">
                <a:solidFill>
                  <a:srgbClr val="FF0000"/>
                </a:solidFill>
              </a:rPr>
              <a:t>КубГАУ</a:t>
            </a:r>
            <a:r>
              <a:rPr lang="ru-RU" dirty="0">
                <a:solidFill>
                  <a:srgbClr val="FF0000"/>
                </a:solidFill>
              </a:rPr>
              <a:t>, КНИВИ стоит задача по постоянному наблюдению, изучению ниже указанных показателей, влияющих на возникновение и распространение очагов бешенства</a:t>
            </a:r>
          </a:p>
          <a:p>
            <a:pPr>
              <a:lnSpc>
                <a:spcPct val="100000"/>
              </a:lnSpc>
              <a:spcBef>
                <a:spcPts val="0"/>
              </a:spcBef>
            </a:pPr>
            <a:r>
              <a:rPr lang="ru-RU" b="1" dirty="0">
                <a:solidFill>
                  <a:srgbClr val="002060"/>
                </a:solidFill>
              </a:rPr>
              <a:t>1. Природно-климатические условия Краснодарского края;</a:t>
            </a:r>
          </a:p>
          <a:p>
            <a:pPr>
              <a:lnSpc>
                <a:spcPct val="100000"/>
              </a:lnSpc>
              <a:spcBef>
                <a:spcPts val="0"/>
              </a:spcBef>
            </a:pPr>
            <a:r>
              <a:rPr lang="ru-RU" b="1" dirty="0">
                <a:solidFill>
                  <a:srgbClr val="002060"/>
                </a:solidFill>
              </a:rPr>
              <a:t>2. Типы почв и плодородие почв;</a:t>
            </a:r>
          </a:p>
          <a:p>
            <a:pPr>
              <a:lnSpc>
                <a:spcPct val="100000"/>
              </a:lnSpc>
              <a:spcBef>
                <a:spcPts val="0"/>
              </a:spcBef>
            </a:pPr>
            <a:r>
              <a:rPr lang="ru-RU" b="1" dirty="0">
                <a:solidFill>
                  <a:srgbClr val="002060"/>
                </a:solidFill>
              </a:rPr>
              <a:t>3. Животный мир, видовое разнообразие дикой фауны;</a:t>
            </a:r>
          </a:p>
          <a:p>
            <a:pPr>
              <a:lnSpc>
                <a:spcPct val="100000"/>
              </a:lnSpc>
              <a:spcBef>
                <a:spcPts val="0"/>
              </a:spcBef>
            </a:pPr>
            <a:r>
              <a:rPr lang="ru-RU" b="1" dirty="0">
                <a:solidFill>
                  <a:srgbClr val="002060"/>
                </a:solidFill>
              </a:rPr>
              <a:t>4. Климатические изменения в Краснодарском крае;</a:t>
            </a:r>
          </a:p>
          <a:p>
            <a:pPr>
              <a:lnSpc>
                <a:spcPct val="100000"/>
              </a:lnSpc>
              <a:spcBef>
                <a:spcPts val="0"/>
              </a:spcBef>
            </a:pPr>
            <a:r>
              <a:rPr lang="ru-RU" b="1" dirty="0">
                <a:solidFill>
                  <a:srgbClr val="002060"/>
                </a:solidFill>
              </a:rPr>
              <a:t>5. Популяционный состав и ареал обитания возможных носителей </a:t>
            </a:r>
            <a:r>
              <a:rPr lang="ru-RU" b="1" dirty="0" err="1">
                <a:solidFill>
                  <a:srgbClr val="002060"/>
                </a:solidFill>
              </a:rPr>
              <a:t>рабической</a:t>
            </a:r>
            <a:r>
              <a:rPr lang="ru-RU" b="1" dirty="0">
                <a:solidFill>
                  <a:srgbClr val="002060"/>
                </a:solidFill>
              </a:rPr>
              <a:t> инфекции;</a:t>
            </a:r>
          </a:p>
          <a:p>
            <a:pPr>
              <a:lnSpc>
                <a:spcPct val="100000"/>
              </a:lnSpc>
              <a:spcBef>
                <a:spcPts val="0"/>
              </a:spcBef>
            </a:pPr>
            <a:r>
              <a:rPr lang="ru-RU" b="1" dirty="0">
                <a:solidFill>
                  <a:srgbClr val="002060"/>
                </a:solidFill>
              </a:rPr>
              <a:t>6. Эпизоотического процесс </a:t>
            </a:r>
            <a:r>
              <a:rPr lang="ru-RU" b="1" dirty="0" err="1">
                <a:solidFill>
                  <a:srgbClr val="002060"/>
                </a:solidFill>
              </a:rPr>
              <a:t>рабической</a:t>
            </a:r>
            <a:r>
              <a:rPr lang="ru-RU" b="1" dirty="0">
                <a:solidFill>
                  <a:srgbClr val="002060"/>
                </a:solidFill>
              </a:rPr>
              <a:t> инфекции в Краснодарском крае;</a:t>
            </a:r>
          </a:p>
          <a:p>
            <a:pPr>
              <a:lnSpc>
                <a:spcPct val="100000"/>
              </a:lnSpc>
              <a:spcBef>
                <a:spcPts val="0"/>
              </a:spcBef>
            </a:pPr>
            <a:r>
              <a:rPr lang="ru-RU" b="1" dirty="0">
                <a:solidFill>
                  <a:srgbClr val="002060"/>
                </a:solidFill>
              </a:rPr>
              <a:t>7. Сезонность бешенства в Краснодарском крае; </a:t>
            </a:r>
          </a:p>
          <a:p>
            <a:pPr>
              <a:lnSpc>
                <a:spcPct val="100000"/>
              </a:lnSpc>
              <a:spcBef>
                <a:spcPts val="0"/>
              </a:spcBef>
            </a:pPr>
            <a:r>
              <a:rPr lang="ru-RU" b="1" dirty="0">
                <a:solidFill>
                  <a:srgbClr val="002060"/>
                </a:solidFill>
              </a:rPr>
              <a:t>8. Удельная заболеваемость животных бешенством в Краснодарском крае; </a:t>
            </a:r>
          </a:p>
          <a:p>
            <a:pPr>
              <a:lnSpc>
                <a:spcPct val="100000"/>
              </a:lnSpc>
              <a:spcBef>
                <a:spcPts val="0"/>
              </a:spcBef>
            </a:pPr>
            <a:r>
              <a:rPr lang="ru-RU" b="1" dirty="0">
                <a:solidFill>
                  <a:srgbClr val="002060"/>
                </a:solidFill>
              </a:rPr>
              <a:t>9. Закономерности солнечной активности и эпизоотический процесс при бешенстве;</a:t>
            </a:r>
          </a:p>
          <a:p>
            <a:pPr>
              <a:lnSpc>
                <a:spcPct val="100000"/>
              </a:lnSpc>
              <a:spcBef>
                <a:spcPts val="0"/>
              </a:spcBef>
            </a:pPr>
            <a:r>
              <a:rPr lang="ru-RU" b="1" dirty="0">
                <a:solidFill>
                  <a:srgbClr val="002060"/>
                </a:solidFill>
              </a:rPr>
              <a:t>10. Численности лисиц и мышевидных грызунов;</a:t>
            </a:r>
          </a:p>
          <a:p>
            <a:pPr>
              <a:lnSpc>
                <a:spcPct val="100000"/>
              </a:lnSpc>
              <a:spcBef>
                <a:spcPts val="0"/>
              </a:spcBef>
            </a:pPr>
            <a:r>
              <a:rPr lang="ru-RU" b="1" dirty="0">
                <a:solidFill>
                  <a:srgbClr val="002060"/>
                </a:solidFill>
              </a:rPr>
              <a:t>11. Территориальную приуроченность и картографирование бешенства в Краснодарском крае; </a:t>
            </a:r>
          </a:p>
          <a:p>
            <a:pPr>
              <a:lnSpc>
                <a:spcPct val="100000"/>
              </a:lnSpc>
              <a:spcBef>
                <a:spcPts val="0"/>
              </a:spcBef>
            </a:pPr>
            <a:r>
              <a:rPr lang="ru-RU" b="1" dirty="0">
                <a:solidFill>
                  <a:srgbClr val="002060"/>
                </a:solidFill>
              </a:rPr>
              <a:t>12. Профилактические мероприятия при бешенстве у животных в Краснодарском крае </a:t>
            </a:r>
          </a:p>
          <a:p>
            <a:pPr>
              <a:lnSpc>
                <a:spcPct val="100000"/>
              </a:lnSpc>
              <a:spcBef>
                <a:spcPts val="0"/>
              </a:spcBef>
            </a:pPr>
            <a:r>
              <a:rPr lang="ru-RU" b="1" dirty="0">
                <a:solidFill>
                  <a:srgbClr val="002060"/>
                </a:solidFill>
              </a:rPr>
              <a:t>13. Антирабическую вакцинацию у животных; </a:t>
            </a:r>
          </a:p>
          <a:p>
            <a:pPr>
              <a:lnSpc>
                <a:spcPct val="100000"/>
              </a:lnSpc>
              <a:spcBef>
                <a:spcPts val="0"/>
              </a:spcBef>
            </a:pPr>
            <a:r>
              <a:rPr lang="ru-RU" b="1" dirty="0">
                <a:solidFill>
                  <a:srgbClr val="002060"/>
                </a:solidFill>
              </a:rPr>
              <a:t>14. Изучение биологических свойств и проведения </a:t>
            </a:r>
            <a:r>
              <a:rPr lang="ru-RU" b="1" dirty="0" err="1">
                <a:solidFill>
                  <a:srgbClr val="002060"/>
                </a:solidFill>
              </a:rPr>
              <a:t>секвенирования</a:t>
            </a:r>
            <a:r>
              <a:rPr lang="ru-RU" b="1" dirty="0">
                <a:solidFill>
                  <a:srgbClr val="002060"/>
                </a:solidFill>
              </a:rPr>
              <a:t> </a:t>
            </a:r>
            <a:r>
              <a:rPr lang="ru-RU" b="1" dirty="0" err="1">
                <a:solidFill>
                  <a:srgbClr val="002060"/>
                </a:solidFill>
              </a:rPr>
              <a:t>изолятов</a:t>
            </a:r>
            <a:r>
              <a:rPr lang="ru-RU" b="1" dirty="0">
                <a:solidFill>
                  <a:srgbClr val="002060"/>
                </a:solidFill>
              </a:rPr>
              <a:t> вируса бешенства выделенных в Краснодарском крае и др., включая ГИС технологии.</a:t>
            </a:r>
          </a:p>
          <a:p>
            <a:pPr marL="0" indent="531813">
              <a:lnSpc>
                <a:spcPct val="100000"/>
              </a:lnSpc>
              <a:spcBef>
                <a:spcPts val="0"/>
              </a:spcBef>
              <a:buNone/>
            </a:pPr>
            <a:r>
              <a:rPr lang="ru-RU" dirty="0">
                <a:solidFill>
                  <a:srgbClr val="FF0000"/>
                </a:solidFill>
              </a:rPr>
              <a:t>На основе полученных данных мы совершенствуем методы выделения </a:t>
            </a:r>
            <a:r>
              <a:rPr lang="ru-RU" dirty="0" err="1">
                <a:solidFill>
                  <a:srgbClr val="FF0000"/>
                </a:solidFill>
              </a:rPr>
              <a:t>рабического</a:t>
            </a:r>
            <a:r>
              <a:rPr lang="ru-RU" dirty="0">
                <a:solidFill>
                  <a:srgbClr val="FF0000"/>
                </a:solidFill>
              </a:rPr>
              <a:t> вируса и             систему антирабических диагностических и профилактических мероприятий.</a:t>
            </a:r>
          </a:p>
          <a:p>
            <a:pPr marL="0" indent="0">
              <a:lnSpc>
                <a:spcPct val="100000"/>
              </a:lnSpc>
              <a:spcBef>
                <a:spcPts val="0"/>
              </a:spcBef>
              <a:buNone/>
            </a:pPr>
            <a:endParaRPr lang="ru-RU" dirty="0"/>
          </a:p>
          <a:p>
            <a:pPr marL="0" indent="0">
              <a:lnSpc>
                <a:spcPct val="100000"/>
              </a:lnSpc>
              <a:spcBef>
                <a:spcPts val="0"/>
              </a:spcBef>
              <a:buNone/>
            </a:pPr>
            <a:endParaRPr lang="ru-RU" dirty="0"/>
          </a:p>
        </p:txBody>
      </p:sp>
    </p:spTree>
    <p:extLst>
      <p:ext uri="{BB962C8B-B14F-4D97-AF65-F5344CB8AC3E}">
        <p14:creationId xmlns:p14="http://schemas.microsoft.com/office/powerpoint/2010/main" val="161142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61625-AB44-4ED6-8D05-EA671D1C92EF}"/>
              </a:ext>
            </a:extLst>
          </p:cNvPr>
          <p:cNvSpPr>
            <a:spLocks noGrp="1"/>
          </p:cNvSpPr>
          <p:nvPr>
            <p:ph idx="1"/>
          </p:nvPr>
        </p:nvSpPr>
        <p:spPr>
          <a:xfrm>
            <a:off x="0" y="0"/>
            <a:ext cx="12192000" cy="5693434"/>
          </a:xfrm>
        </p:spPr>
        <p:txBody>
          <a:bodyPr>
            <a:noAutofit/>
          </a:bodyPr>
          <a:lstStyle/>
          <a:p>
            <a:pPr marL="0" indent="531813" algn="just">
              <a:buNone/>
            </a:pPr>
            <a:r>
              <a:rPr lang="ru-RU" b="1" dirty="0">
                <a:solidFill>
                  <a:srgbClr val="FF0000"/>
                </a:solidFill>
              </a:rPr>
              <a:t>1. Природно-климатические условия Краснодарского края</a:t>
            </a:r>
          </a:p>
          <a:p>
            <a:pPr marL="0" indent="531813" algn="just">
              <a:lnSpc>
                <a:spcPct val="100000"/>
              </a:lnSpc>
              <a:spcBef>
                <a:spcPts val="0"/>
              </a:spcBef>
              <a:buNone/>
            </a:pPr>
            <a:r>
              <a:rPr lang="ru-RU" b="1" dirty="0">
                <a:solidFill>
                  <a:srgbClr val="002060"/>
                </a:solidFill>
              </a:rPr>
              <a:t>Краснодарский край расположен на юго-западе Российской Федерации, занимает Кубано-Приазовскую низменность, имеет сухопутные границы с Ростовской областью с севера, Ставропольским краем на востоке, с </a:t>
            </a:r>
            <a:r>
              <a:rPr lang="ru-RU" b="1" dirty="0" err="1">
                <a:solidFill>
                  <a:srgbClr val="002060"/>
                </a:solidFill>
              </a:rPr>
              <a:t>Карачаево</a:t>
            </a:r>
            <a:r>
              <a:rPr lang="en-US" b="1" dirty="0">
                <a:solidFill>
                  <a:srgbClr val="002060"/>
                </a:solidFill>
              </a:rPr>
              <a:t>-</a:t>
            </a:r>
            <a:r>
              <a:rPr lang="ru-RU" b="1" dirty="0">
                <a:solidFill>
                  <a:srgbClr val="002060"/>
                </a:solidFill>
              </a:rPr>
              <a:t>Черкесской Республикой на юго-востоке, с Республикой Абхазия на юге, а также морскую границу с Республикой Крым на западе. В центре края находится Республика Адыгея. Южные берега края омываются Чёрным, а с запада Азовским морями. Река Кубань делит край на равнинную часть покрытую степями и часть, на которой преобладают леса, горы и скалы. </a:t>
            </a:r>
            <a:endParaRPr lang="en-US" b="1" dirty="0">
              <a:solidFill>
                <a:srgbClr val="002060"/>
              </a:solidFill>
            </a:endParaRPr>
          </a:p>
        </p:txBody>
      </p:sp>
      <p:pic>
        <p:nvPicPr>
          <p:cNvPr id="4" name="Рисунок 3">
            <a:extLst>
              <a:ext uri="{FF2B5EF4-FFF2-40B4-BE49-F238E27FC236}">
                <a16:creationId xmlns:a16="http://schemas.microsoft.com/office/drawing/2014/main" id="{BA8AFDDD-D33F-4A98-BD9D-710FEDD1E2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07" y="2497540"/>
            <a:ext cx="11696133" cy="4176216"/>
          </a:xfrm>
          <a:prstGeom prst="rect">
            <a:avLst/>
          </a:prstGeom>
        </p:spPr>
      </p:pic>
    </p:spTree>
    <p:extLst>
      <p:ext uri="{BB962C8B-B14F-4D97-AF65-F5344CB8AC3E}">
        <p14:creationId xmlns:p14="http://schemas.microsoft.com/office/powerpoint/2010/main" val="2390933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61625-AB44-4ED6-8D05-EA671D1C92EF}"/>
              </a:ext>
            </a:extLst>
          </p:cNvPr>
          <p:cNvSpPr>
            <a:spLocks noGrp="1"/>
          </p:cNvSpPr>
          <p:nvPr>
            <p:ph idx="1"/>
          </p:nvPr>
        </p:nvSpPr>
        <p:spPr>
          <a:xfrm>
            <a:off x="0" y="0"/>
            <a:ext cx="12192000" cy="5693434"/>
          </a:xfrm>
        </p:spPr>
        <p:txBody>
          <a:bodyPr>
            <a:noAutofit/>
          </a:bodyPr>
          <a:lstStyle/>
          <a:p>
            <a:pPr marL="0" indent="627063" algn="just">
              <a:lnSpc>
                <a:spcPct val="100000"/>
              </a:lnSpc>
              <a:spcBef>
                <a:spcPts val="0"/>
              </a:spcBef>
              <a:buNone/>
            </a:pPr>
            <a:r>
              <a:rPr lang="ru-RU" b="1" dirty="0">
                <a:solidFill>
                  <a:srgbClr val="FF0000"/>
                </a:solidFill>
              </a:rPr>
              <a:t>2. Животный мир, видовое разнообразие дикой фауны</a:t>
            </a:r>
          </a:p>
          <a:p>
            <a:pPr marL="0" indent="627063" algn="just">
              <a:lnSpc>
                <a:spcPct val="100000"/>
              </a:lnSpc>
              <a:spcBef>
                <a:spcPts val="0"/>
              </a:spcBef>
              <a:buNone/>
            </a:pPr>
            <a:r>
              <a:rPr lang="ru-RU" dirty="0">
                <a:solidFill>
                  <a:srgbClr val="002060"/>
                </a:solidFill>
              </a:rPr>
              <a:t> </a:t>
            </a:r>
            <a:r>
              <a:rPr lang="ru-RU" b="1" dirty="0">
                <a:solidFill>
                  <a:srgbClr val="002060"/>
                </a:solidFill>
              </a:rPr>
              <a:t>Фауна края насчитывает более ста видов теплокровных, 37 видов пресмыкающихся и земноводных, более трехсот видов птиц и около ста видов рыб. В лесах края обитают крупные хищники, такие как медведь, много лис, волков, кабанов, барсуков, енотов. На территории Сочинского национального парка восстанавливают популяцию переднеазиатского леопарда. В степях преобладают зайцы, лисы, шакалы и различные виды мышевидных грызунов. Большое количество гусей, уток, куликов, а также перелётных птиц. Также встречаются степные гадюки и ужи. Все представители животного мира Краснодарского края, за исключением холоднокровных, восприимчивы к бешенству.</a:t>
            </a:r>
          </a:p>
          <a:p>
            <a:pPr marL="0" indent="627063" algn="just">
              <a:lnSpc>
                <a:spcPct val="100000"/>
              </a:lnSpc>
              <a:spcBef>
                <a:spcPts val="0"/>
              </a:spcBef>
              <a:buNone/>
            </a:pPr>
            <a:r>
              <a:rPr lang="ru-RU" b="1" dirty="0">
                <a:solidFill>
                  <a:srgbClr val="FF0000"/>
                </a:solidFill>
              </a:rPr>
              <a:t> 3. Климатические изменения в Краснодарском крае </a:t>
            </a:r>
          </a:p>
          <a:p>
            <a:pPr marL="0" indent="627063" algn="just">
              <a:lnSpc>
                <a:spcPct val="100000"/>
              </a:lnSpc>
              <a:spcBef>
                <a:spcPts val="0"/>
              </a:spcBef>
              <a:buNone/>
            </a:pPr>
            <a:r>
              <a:rPr lang="ru-RU" b="1" dirty="0">
                <a:solidFill>
                  <a:srgbClr val="002060"/>
                </a:solidFill>
              </a:rPr>
              <a:t>Однако нельзя не замечать, что в последние годы среднемесячные температуры растут, а снег зимой на большей части региона становится редкостью. Что также закономерно влияет на численность мышевидных грызунов – кормовая база лисиц.</a:t>
            </a:r>
          </a:p>
          <a:p>
            <a:pPr marL="0" indent="0" algn="ctr">
              <a:lnSpc>
                <a:spcPct val="100000"/>
              </a:lnSpc>
              <a:spcBef>
                <a:spcPts val="0"/>
              </a:spcBef>
              <a:buNone/>
            </a:pPr>
            <a:r>
              <a:rPr lang="en-US" b="1" dirty="0">
                <a:solidFill>
                  <a:srgbClr val="FF0000"/>
                </a:solidFill>
              </a:rPr>
              <a:t>                     </a:t>
            </a:r>
            <a:r>
              <a:rPr lang="ru-RU" b="1" dirty="0">
                <a:solidFill>
                  <a:srgbClr val="FF0000"/>
                </a:solidFill>
              </a:rPr>
              <a:t>Все другие вышеперечисленные показатели влияют на </a:t>
            </a:r>
            <a:r>
              <a:rPr lang="ru-RU" b="1" dirty="0" err="1">
                <a:solidFill>
                  <a:srgbClr val="FF0000"/>
                </a:solidFill>
              </a:rPr>
              <a:t>рабическую</a:t>
            </a:r>
            <a:r>
              <a:rPr lang="ru-RU" b="1" dirty="0">
                <a:solidFill>
                  <a:srgbClr val="FF0000"/>
                </a:solidFill>
              </a:rPr>
              <a:t> инфекцию</a:t>
            </a:r>
          </a:p>
          <a:p>
            <a:pPr marL="0" indent="723900" algn="just">
              <a:buNone/>
            </a:pPr>
            <a:endParaRPr lang="en-US" sz="1600" b="1" dirty="0"/>
          </a:p>
          <a:p>
            <a:pPr marL="0" indent="723900" algn="just">
              <a:buNone/>
            </a:pPr>
            <a:endParaRPr lang="ru-RU" sz="1800" dirty="0">
              <a:solidFill>
                <a:srgbClr val="FF0000"/>
              </a:solidFill>
            </a:endParaRPr>
          </a:p>
          <a:p>
            <a:pPr marL="0" indent="723900" algn="just">
              <a:buAutoNum type="arabicPeriod"/>
            </a:pPr>
            <a:endParaRPr lang="ru-RU" dirty="0"/>
          </a:p>
        </p:txBody>
      </p:sp>
      <p:sp>
        <p:nvSpPr>
          <p:cNvPr id="4" name="Объект 2">
            <a:extLst>
              <a:ext uri="{FF2B5EF4-FFF2-40B4-BE49-F238E27FC236}">
                <a16:creationId xmlns:a16="http://schemas.microsoft.com/office/drawing/2014/main" id="{06F6FC67-5A2C-47D3-81EC-2E999E79FC39}"/>
              </a:ext>
            </a:extLst>
          </p:cNvPr>
          <p:cNvSpPr txBox="1">
            <a:spLocks/>
          </p:cNvSpPr>
          <p:nvPr/>
        </p:nvSpPr>
        <p:spPr>
          <a:xfrm>
            <a:off x="0" y="4355755"/>
            <a:ext cx="12192000" cy="4036055"/>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723900" algn="just">
              <a:lnSpc>
                <a:spcPct val="100000"/>
              </a:lnSpc>
              <a:spcBef>
                <a:spcPts val="0"/>
              </a:spcBef>
              <a:buFont typeface="Wingdings" pitchFamily="2" charset="2"/>
              <a:buNone/>
            </a:pPr>
            <a:endParaRPr lang="ru-RU" b="1" dirty="0">
              <a:solidFill>
                <a:srgbClr val="FF0000"/>
              </a:solidFill>
            </a:endParaRPr>
          </a:p>
        </p:txBody>
      </p:sp>
      <p:pic>
        <p:nvPicPr>
          <p:cNvPr id="5" name="Рисунок 4">
            <a:extLst>
              <a:ext uri="{FF2B5EF4-FFF2-40B4-BE49-F238E27FC236}">
                <a16:creationId xmlns:a16="http://schemas.microsoft.com/office/drawing/2014/main" id="{C9BB77E9-D02B-4B7D-9146-1D14B36CD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40" y="4355757"/>
            <a:ext cx="3171568" cy="2378676"/>
          </a:xfrm>
          <a:prstGeom prst="rect">
            <a:avLst/>
          </a:prstGeom>
        </p:spPr>
      </p:pic>
      <p:pic>
        <p:nvPicPr>
          <p:cNvPr id="7" name="Рисунок 6">
            <a:extLst>
              <a:ext uri="{FF2B5EF4-FFF2-40B4-BE49-F238E27FC236}">
                <a16:creationId xmlns:a16="http://schemas.microsoft.com/office/drawing/2014/main" id="{69300788-8BBB-42E6-80F5-CCBADE3B4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0215" y="4355757"/>
            <a:ext cx="3171569" cy="2378676"/>
          </a:xfrm>
          <a:prstGeom prst="rect">
            <a:avLst/>
          </a:prstGeom>
        </p:spPr>
      </p:pic>
      <p:pic>
        <p:nvPicPr>
          <p:cNvPr id="9" name="Рисунок 8">
            <a:extLst>
              <a:ext uri="{FF2B5EF4-FFF2-40B4-BE49-F238E27FC236}">
                <a16:creationId xmlns:a16="http://schemas.microsoft.com/office/drawing/2014/main" id="{AF35428F-6BEA-4410-A205-B909BC9DC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1162" y="4355756"/>
            <a:ext cx="3329685" cy="2378677"/>
          </a:xfrm>
          <a:prstGeom prst="rect">
            <a:avLst/>
          </a:prstGeom>
        </p:spPr>
      </p:pic>
    </p:spTree>
    <p:extLst>
      <p:ext uri="{BB962C8B-B14F-4D97-AF65-F5344CB8AC3E}">
        <p14:creationId xmlns:p14="http://schemas.microsoft.com/office/powerpoint/2010/main" val="3858769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ED07C91-C9AA-4753-935D-BFAB5CA5A2CC}"/>
              </a:ext>
            </a:extLst>
          </p:cNvPr>
          <p:cNvSpPr>
            <a:spLocks noGrp="1"/>
          </p:cNvSpPr>
          <p:nvPr>
            <p:ph idx="1"/>
          </p:nvPr>
        </p:nvSpPr>
        <p:spPr>
          <a:xfrm>
            <a:off x="236807" y="125423"/>
            <a:ext cx="11786474" cy="4050792"/>
          </a:xfrm>
        </p:spPr>
        <p:txBody>
          <a:bodyPr>
            <a:normAutofit fontScale="92500" lnSpcReduction="10000"/>
          </a:bodyPr>
          <a:lstStyle/>
          <a:p>
            <a:pPr marL="0" indent="531813" algn="just">
              <a:lnSpc>
                <a:spcPct val="100000"/>
              </a:lnSpc>
              <a:spcBef>
                <a:spcPts val="0"/>
              </a:spcBef>
              <a:buNone/>
            </a:pPr>
            <a:r>
              <a:rPr lang="ru-RU" sz="2200" b="1" dirty="0">
                <a:solidFill>
                  <a:srgbClr val="002060"/>
                </a:solidFill>
              </a:rPr>
              <a:t>За исследуемый период отмечались единичные случаи </a:t>
            </a:r>
            <a:r>
              <a:rPr lang="ru-RU" sz="2200" b="1" dirty="0" err="1">
                <a:solidFill>
                  <a:srgbClr val="002060"/>
                </a:solidFill>
              </a:rPr>
              <a:t>рабической</a:t>
            </a:r>
            <a:r>
              <a:rPr lang="ru-RU" sz="2200" b="1" dirty="0">
                <a:solidFill>
                  <a:srgbClr val="002060"/>
                </a:solidFill>
              </a:rPr>
              <a:t> инфекции у ондатры, осла, енота, енотовидной собаки, куницы, хорька и шакала. В Краснодарском крае из обширного круга теплокровных животных, вошедших и участвующих в эпизоотическом процессе при </a:t>
            </a:r>
            <a:r>
              <a:rPr lang="ru-RU" sz="2200" b="1" dirty="0" err="1">
                <a:solidFill>
                  <a:srgbClr val="002060"/>
                </a:solidFill>
              </a:rPr>
              <a:t>рабической</a:t>
            </a:r>
            <a:r>
              <a:rPr lang="ru-RU" sz="2200" b="1" dirty="0">
                <a:solidFill>
                  <a:srgbClr val="002060"/>
                </a:solidFill>
              </a:rPr>
              <a:t> инфекции собаки, кошки, лисицы занимают главную роль и в распространении инфекции, на долю которых среди заболевших животных за указанный период приходится 78,6 %. От общего количества зарегистрированных случаев на лисиц приходится 15,5 %, что свидетельствует о </a:t>
            </a:r>
            <a:r>
              <a:rPr lang="ru-RU" sz="2200" b="1" dirty="0">
                <a:solidFill>
                  <a:srgbClr val="FF0000"/>
                </a:solidFill>
              </a:rPr>
              <a:t>природно-</a:t>
            </a:r>
            <a:r>
              <a:rPr lang="ru-RU" sz="2200" b="1" dirty="0" err="1">
                <a:solidFill>
                  <a:srgbClr val="FF0000"/>
                </a:solidFill>
              </a:rPr>
              <a:t>очаговости</a:t>
            </a:r>
            <a:r>
              <a:rPr lang="ru-RU" sz="2200" b="1" dirty="0">
                <a:solidFill>
                  <a:srgbClr val="FF0000"/>
                </a:solidFill>
              </a:rPr>
              <a:t> заболевания</a:t>
            </a:r>
            <a:r>
              <a:rPr lang="ru-RU" sz="2200" b="1" dirty="0">
                <a:solidFill>
                  <a:srgbClr val="002060"/>
                </a:solidFill>
              </a:rPr>
              <a:t>.</a:t>
            </a:r>
            <a:r>
              <a:rPr lang="en-US" sz="2200" b="1" dirty="0">
                <a:solidFill>
                  <a:srgbClr val="002060"/>
                </a:solidFill>
              </a:rPr>
              <a:t> </a:t>
            </a:r>
            <a:endParaRPr lang="ru-RU" sz="2200" b="1" dirty="0">
              <a:solidFill>
                <a:srgbClr val="002060"/>
              </a:solidFill>
            </a:endParaRPr>
          </a:p>
          <a:p>
            <a:pPr marL="0" indent="531813" algn="just">
              <a:lnSpc>
                <a:spcPct val="100000"/>
              </a:lnSpc>
              <a:spcBef>
                <a:spcPts val="0"/>
              </a:spcBef>
              <a:buNone/>
            </a:pPr>
            <a:r>
              <a:rPr lang="ru-RU" sz="2200" b="1" dirty="0">
                <a:solidFill>
                  <a:srgbClr val="002060"/>
                </a:solidFill>
              </a:rPr>
              <a:t>Одновременно у лисицы имеются связи с другими животными, а именно общая кормовая база и всеядность, а также лисы могут нападать и использовать норы, которые были вырыты другими видами животных (сурки, барсуки и др.). Здоровые животные вовлекаются в </a:t>
            </a:r>
            <a:r>
              <a:rPr lang="ru-RU" sz="2200" b="1" dirty="0" err="1">
                <a:solidFill>
                  <a:srgbClr val="002060"/>
                </a:solidFill>
              </a:rPr>
              <a:t>рабический</a:t>
            </a:r>
            <a:r>
              <a:rPr lang="ru-RU" sz="2200" b="1" dirty="0">
                <a:solidFill>
                  <a:srgbClr val="002060"/>
                </a:solidFill>
              </a:rPr>
              <a:t> эпизоотический процесс (ондатры, еноты, енотовидные собаки, куницы, хорьки, шакалы и др.). Данные животные могут представлять потенциальную опасность наряду с лисицами в передаче возбудителя </a:t>
            </a:r>
            <a:r>
              <a:rPr lang="ru-RU" sz="2200" b="1" dirty="0" err="1">
                <a:solidFill>
                  <a:srgbClr val="002060"/>
                </a:solidFill>
              </a:rPr>
              <a:t>рабической</a:t>
            </a:r>
            <a:r>
              <a:rPr lang="ru-RU" sz="2200" b="1" dirty="0">
                <a:solidFill>
                  <a:srgbClr val="002060"/>
                </a:solidFill>
              </a:rPr>
              <a:t> инфекции человеку, продуктивным (сельскохозяйственным), домашним (собаки и кошки) и другим животным.</a:t>
            </a:r>
          </a:p>
          <a:p>
            <a:pPr algn="just"/>
            <a:endParaRPr lang="ru-RU" dirty="0"/>
          </a:p>
        </p:txBody>
      </p:sp>
      <p:pic>
        <p:nvPicPr>
          <p:cNvPr id="4" name="Рисунок 3">
            <a:extLst>
              <a:ext uri="{FF2B5EF4-FFF2-40B4-BE49-F238E27FC236}">
                <a16:creationId xmlns:a16="http://schemas.microsoft.com/office/drawing/2014/main" id="{95723157-D263-4750-BB05-0E8EC0E666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639" y="4717384"/>
            <a:ext cx="2604411" cy="1546939"/>
          </a:xfrm>
          <a:prstGeom prst="rect">
            <a:avLst/>
          </a:prstGeom>
        </p:spPr>
      </p:pic>
      <p:pic>
        <p:nvPicPr>
          <p:cNvPr id="5" name="Рисунок 4">
            <a:extLst>
              <a:ext uri="{FF2B5EF4-FFF2-40B4-BE49-F238E27FC236}">
                <a16:creationId xmlns:a16="http://schemas.microsoft.com/office/drawing/2014/main" id="{AAF52019-D692-4DD0-BCE0-8004E0414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530" y="4717384"/>
            <a:ext cx="2353225" cy="1546939"/>
          </a:xfrm>
          <a:prstGeom prst="rect">
            <a:avLst/>
          </a:prstGeom>
        </p:spPr>
      </p:pic>
      <p:pic>
        <p:nvPicPr>
          <p:cNvPr id="6" name="Рисунок 5">
            <a:extLst>
              <a:ext uri="{FF2B5EF4-FFF2-40B4-BE49-F238E27FC236}">
                <a16:creationId xmlns:a16="http://schemas.microsoft.com/office/drawing/2014/main" id="{3833F8F7-17D0-45F9-8826-F0CA4690B5BE}"/>
              </a:ext>
            </a:extLst>
          </p:cNvPr>
          <p:cNvPicPr>
            <a:picLocks noChangeAspect="1"/>
          </p:cNvPicPr>
          <p:nvPr/>
        </p:nvPicPr>
        <p:blipFill rotWithShape="1">
          <a:blip r:embed="rId4">
            <a:extLst>
              <a:ext uri="{28A0092B-C50C-407E-A947-70E740481C1C}">
                <a14:useLocalDpi xmlns:a14="http://schemas.microsoft.com/office/drawing/2010/main" val="0"/>
              </a:ext>
            </a:extLst>
          </a:blip>
          <a:srcRect l="23047" r="52545" b="1299"/>
          <a:stretch/>
        </p:blipFill>
        <p:spPr>
          <a:xfrm>
            <a:off x="7137779" y="4162567"/>
            <a:ext cx="4885502" cy="2588686"/>
          </a:xfrm>
          <a:prstGeom prst="rect">
            <a:avLst/>
          </a:prstGeom>
        </p:spPr>
      </p:pic>
    </p:spTree>
    <p:extLst>
      <p:ext uri="{BB962C8B-B14F-4D97-AF65-F5344CB8AC3E}">
        <p14:creationId xmlns:p14="http://schemas.microsoft.com/office/powerpoint/2010/main" val="399447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769D56-22D2-4342-93AA-E15E1A5FCB7B}"/>
              </a:ext>
            </a:extLst>
          </p:cNvPr>
          <p:cNvSpPr>
            <a:spLocks noGrp="1"/>
          </p:cNvSpPr>
          <p:nvPr>
            <p:ph idx="1"/>
          </p:nvPr>
        </p:nvSpPr>
        <p:spPr>
          <a:xfrm>
            <a:off x="2595571" y="2674960"/>
            <a:ext cx="9351590" cy="3212293"/>
          </a:xfrm>
        </p:spPr>
        <p:txBody>
          <a:bodyPr>
            <a:noAutofit/>
          </a:bodyPr>
          <a:lstStyle/>
          <a:p>
            <a:pPr marL="0" indent="0" algn="just">
              <a:buNone/>
            </a:pPr>
            <a:r>
              <a:rPr lang="ru-RU" b="1" dirty="0">
                <a:solidFill>
                  <a:srgbClr val="FF0000"/>
                </a:solidFill>
              </a:rPr>
              <a:t>Лисы. </a:t>
            </a:r>
            <a:r>
              <a:rPr lang="ru-RU" b="1" dirty="0">
                <a:solidFill>
                  <a:srgbClr val="002060"/>
                </a:solidFill>
              </a:rPr>
              <a:t>Повышенная возбудимость и агрессия лис в начальный период, способствует широкому распространению </a:t>
            </a:r>
            <a:r>
              <a:rPr lang="ru-RU" b="1" dirty="0" err="1">
                <a:solidFill>
                  <a:srgbClr val="002060"/>
                </a:solidFill>
              </a:rPr>
              <a:t>рабической</a:t>
            </a:r>
            <a:r>
              <a:rPr lang="ru-RU" b="1" dirty="0">
                <a:solidFill>
                  <a:srgbClr val="002060"/>
                </a:solidFill>
              </a:rPr>
              <a:t> инфекции в популяции самих лисиц. Лисы ведут себя очень агрессивно и при любом раздражающем факторе их агрессия усиливается. Как правило, это может наблюдаться в период клиники, во второй ее половине. Лисы ничего не боятся, приступы их агрессии усилены, могут бросаться на автомашины, трактора, мотоциклы и т.п. Этот период может продолжаться до наступления парезов и параличей. Поведение лисиц с </a:t>
            </a:r>
            <a:r>
              <a:rPr lang="ru-RU" b="1" dirty="0" err="1">
                <a:solidFill>
                  <a:srgbClr val="002060"/>
                </a:solidFill>
              </a:rPr>
              <a:t>рабической</a:t>
            </a:r>
            <a:r>
              <a:rPr lang="ru-RU" b="1" dirty="0">
                <a:solidFill>
                  <a:srgbClr val="002060"/>
                </a:solidFill>
              </a:rPr>
              <a:t> инфекцией характеризуется отсутствием боязливости к человеку: они могут появляться днем на дорогах и улицах, даже проникать в дома, бродить в окружении домашних животных. Без каких-либо видимых провоцирующих обстоятельств больные лисицы могут набрасываться на сельскохозяйственных животных, собак и людей, приводя в конечном итоге к летальному исходу.</a:t>
            </a:r>
          </a:p>
          <a:p>
            <a:endParaRPr lang="ru-RU" dirty="0"/>
          </a:p>
        </p:txBody>
      </p:sp>
      <p:pic>
        <p:nvPicPr>
          <p:cNvPr id="4" name="Рисунок 3">
            <a:extLst>
              <a:ext uri="{FF2B5EF4-FFF2-40B4-BE49-F238E27FC236}">
                <a16:creationId xmlns:a16="http://schemas.microsoft.com/office/drawing/2014/main" id="{F3BA37BD-9758-42C8-9C1C-980215226F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241"/>
          <a:stretch/>
        </p:blipFill>
        <p:spPr>
          <a:xfrm rot="10800000" flipV="1">
            <a:off x="282551" y="2674960"/>
            <a:ext cx="2313020" cy="2781460"/>
          </a:xfrm>
          <a:prstGeom prst="rect">
            <a:avLst/>
          </a:prstGeom>
        </p:spPr>
      </p:pic>
      <p:sp>
        <p:nvSpPr>
          <p:cNvPr id="5" name="Rectangle 2"/>
          <p:cNvSpPr txBox="1">
            <a:spLocks noChangeArrowheads="1"/>
          </p:cNvSpPr>
          <p:nvPr/>
        </p:nvSpPr>
        <p:spPr>
          <a:xfrm>
            <a:off x="1733548" y="42730"/>
            <a:ext cx="8713787" cy="2575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defRPr/>
            </a:pPr>
            <a:r>
              <a:rPr lang="ru-RU" altLang="ru-RU" sz="2000" b="1" i="1">
                <a:solidFill>
                  <a:srgbClr val="FF0000"/>
                </a:solidFill>
                <a:effectLst>
                  <a:outerShdw blurRad="38100" dist="38100" dir="2700000" algn="tl">
                    <a:srgbClr val="C0C0C0"/>
                  </a:outerShdw>
                </a:effectLst>
              </a:rPr>
              <a:t>Источник и передача возбудителя</a:t>
            </a:r>
            <a:endParaRPr lang="ru-RU" altLang="ru-RU" sz="2000" b="1" dirty="0">
              <a:solidFill>
                <a:srgbClr val="FF0000"/>
              </a:solidFill>
              <a:effectLst>
                <a:outerShdw blurRad="38100" dist="38100" dir="2700000" algn="tl">
                  <a:srgbClr val="C0C0C0"/>
                </a:outerShdw>
              </a:effectLst>
            </a:endParaRPr>
          </a:p>
        </p:txBody>
      </p:sp>
      <p:sp>
        <p:nvSpPr>
          <p:cNvPr id="6" name="Rectangle 3"/>
          <p:cNvSpPr txBox="1">
            <a:spLocks noChangeArrowheads="1"/>
          </p:cNvSpPr>
          <p:nvPr/>
        </p:nvSpPr>
        <p:spPr>
          <a:xfrm>
            <a:off x="100574" y="437249"/>
            <a:ext cx="11351741" cy="223771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358775" algn="just">
              <a:lnSpc>
                <a:spcPct val="100000"/>
              </a:lnSpc>
              <a:spcBef>
                <a:spcPts val="0"/>
              </a:spcBef>
              <a:buFont typeface="Wingdings" pitchFamily="2" charset="2"/>
              <a:buNone/>
            </a:pPr>
            <a:r>
              <a:rPr lang="ru-RU" altLang="ru-RU" b="1" dirty="0">
                <a:solidFill>
                  <a:srgbClr val="FF0000"/>
                </a:solidFill>
              </a:rPr>
              <a:t>Источником возбудителя </a:t>
            </a:r>
            <a:r>
              <a:rPr lang="ru-RU" altLang="ru-RU" b="1" dirty="0">
                <a:solidFill>
                  <a:srgbClr val="002060"/>
                </a:solidFill>
              </a:rPr>
              <a:t>являются больные и находящиеся в инкубационном периоде болезни восприимчивые животные. </a:t>
            </a:r>
            <a:r>
              <a:rPr lang="ru-RU" altLang="ru-RU" b="1" dirty="0">
                <a:solidFill>
                  <a:srgbClr val="FF0000"/>
                </a:solidFill>
              </a:rPr>
              <a:t>Факторами передачи</a:t>
            </a:r>
            <a:r>
              <a:rPr lang="ru-RU" altLang="ru-RU" b="1" dirty="0">
                <a:solidFill>
                  <a:srgbClr val="002060"/>
                </a:solidFill>
              </a:rPr>
              <a:t> возбудителя являются слюна больных восприимчивых животных, трупы павших от бешенства восприимчивых животных, материально-технические средства и объекты внешней среды, контаминированные возбудителем. </a:t>
            </a:r>
            <a:r>
              <a:rPr lang="ru-RU" altLang="ru-RU" b="1" dirty="0">
                <a:solidFill>
                  <a:srgbClr val="FF0000"/>
                </a:solidFill>
              </a:rPr>
              <a:t>Для бешенства путь передачи укус - акт, определяющий механизм передачи вируса среди животных. </a:t>
            </a:r>
          </a:p>
        </p:txBody>
      </p:sp>
    </p:spTree>
    <p:extLst>
      <p:ext uri="{BB962C8B-B14F-4D97-AF65-F5344CB8AC3E}">
        <p14:creationId xmlns:p14="http://schemas.microsoft.com/office/powerpoint/2010/main" val="350145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1C92A1-2D0D-4CC5-BC4E-C33E5979D8B7}" type="slidenum">
              <a:rPr lang="ru-RU" altLang="ru-RU" sz="1200">
                <a:solidFill>
                  <a:srgbClr val="8B8B8B"/>
                </a:solidFill>
                <a:latin typeface="Arial" panose="020B0604020202020204" pitchFamily="34" charset="0"/>
              </a:rPr>
              <a:pPr>
                <a:spcBef>
                  <a:spcPct val="0"/>
                </a:spcBef>
                <a:buFontTx/>
                <a:buNone/>
              </a:pPr>
              <a:t>9</a:t>
            </a:fld>
            <a:endParaRPr lang="ru-RU" altLang="ru-RU" sz="1200">
              <a:solidFill>
                <a:srgbClr val="8B8B8B"/>
              </a:solidFill>
              <a:latin typeface="Arial" panose="020B0604020202020204" pitchFamily="34" charset="0"/>
            </a:endParaRPr>
          </a:p>
        </p:txBody>
      </p:sp>
      <p:sp>
        <p:nvSpPr>
          <p:cNvPr id="43010" name="Rectangle 2"/>
          <p:cNvSpPr>
            <a:spLocks noGrp="1" noChangeArrowheads="1"/>
          </p:cNvSpPr>
          <p:nvPr>
            <p:ph type="ctrTitle" idx="4294967295"/>
          </p:nvPr>
        </p:nvSpPr>
        <p:spPr>
          <a:xfrm>
            <a:off x="1733548" y="42730"/>
            <a:ext cx="8713787" cy="257521"/>
          </a:xfrm>
        </p:spPr>
        <p:txBody>
          <a:bodyPr>
            <a:noAutofit/>
          </a:bodyPr>
          <a:lstStyle/>
          <a:p>
            <a:pPr algn="ctr" eaLnBrk="1" hangingPunct="1">
              <a:defRPr/>
            </a:pPr>
            <a:r>
              <a:rPr lang="ru-RU" altLang="ru-RU" sz="2000" b="1" i="1" dirty="0">
                <a:solidFill>
                  <a:srgbClr val="FF0000"/>
                </a:solidFill>
                <a:effectLst>
                  <a:outerShdw blurRad="38100" dist="38100" dir="2700000" algn="tl">
                    <a:srgbClr val="C0C0C0"/>
                  </a:outerShdw>
                </a:effectLst>
              </a:rPr>
              <a:t>Источник и передача возбудителя</a:t>
            </a:r>
            <a:endParaRPr lang="ru-RU" altLang="ru-RU" sz="2000" b="1" dirty="0">
              <a:solidFill>
                <a:srgbClr val="FF0000"/>
              </a:solidFill>
              <a:effectLst>
                <a:outerShdw blurRad="38100" dist="38100" dir="2700000" algn="tl">
                  <a:srgbClr val="C0C0C0"/>
                </a:outerShdw>
              </a:effectLst>
            </a:endParaRPr>
          </a:p>
        </p:txBody>
      </p:sp>
      <p:pic>
        <p:nvPicPr>
          <p:cNvPr id="9221" name="Picture 4" descr="C:\Documents and Settings\Alexandr\Рабочий стол\книга по бешенству\соба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620" y="681671"/>
            <a:ext cx="3246096" cy="203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C:\Documents and Settings\Alexandr\Рабочий стол\книга по бешенству\eyes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555" y="3604790"/>
            <a:ext cx="2374315" cy="228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889487" y="1128289"/>
            <a:ext cx="7160231" cy="107168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lnSpc>
                <a:spcPct val="80000"/>
              </a:lnSpc>
              <a:buNone/>
              <a:defRPr/>
            </a:pPr>
            <a:r>
              <a:rPr lang="ru-RU" altLang="ru-RU" b="1" dirty="0">
                <a:solidFill>
                  <a:srgbClr val="002060"/>
                </a:solidFill>
              </a:rPr>
              <a:t>В период возбуждения бешеная собака убегает из дома, пробегая за день до 50 км. По пути она молча нападает на людей и животных, в том числе хищных. Для крупных собак характерны укусы наподобие волчьих. </a:t>
            </a:r>
            <a:endParaRPr lang="en-US" altLang="ru-RU" b="1" dirty="0">
              <a:solidFill>
                <a:srgbClr val="002060"/>
              </a:solidFill>
            </a:endParaRPr>
          </a:p>
        </p:txBody>
      </p:sp>
      <p:sp>
        <p:nvSpPr>
          <p:cNvPr id="3" name="Прямоугольник 2"/>
          <p:cNvSpPr/>
          <p:nvPr/>
        </p:nvSpPr>
        <p:spPr>
          <a:xfrm>
            <a:off x="3276400" y="2852257"/>
            <a:ext cx="8674808" cy="3539430"/>
          </a:xfrm>
          <a:prstGeom prst="rect">
            <a:avLst/>
          </a:prstGeom>
        </p:spPr>
        <p:txBody>
          <a:bodyPr wrap="square">
            <a:spAutoFit/>
          </a:bodyPr>
          <a:lstStyle/>
          <a:p>
            <a:pPr algn="just">
              <a:lnSpc>
                <a:spcPct val="80000"/>
              </a:lnSpc>
              <a:defRPr/>
            </a:pPr>
            <a:r>
              <a:rPr lang="ru-RU" altLang="ru-RU" sz="2000" b="1" dirty="0">
                <a:solidFill>
                  <a:srgbClr val="002060"/>
                </a:solidFill>
              </a:rPr>
              <a:t>Кошки склонны к бродяжничеству, постоянно  охотятся в садах, парках, уходят в лес или поле, удаляясь от дома на 10-15 км. При этом всегда возможны контакты с лисицами, тем более, что у этих животных есть общий интерес – мышевидные грызуны. </a:t>
            </a:r>
            <a:endParaRPr lang="en-US" altLang="ru-RU" sz="2000" b="1" dirty="0">
              <a:solidFill>
                <a:srgbClr val="002060"/>
              </a:solidFill>
            </a:endParaRPr>
          </a:p>
          <a:p>
            <a:pPr algn="just">
              <a:lnSpc>
                <a:spcPct val="80000"/>
              </a:lnSpc>
              <a:defRPr/>
            </a:pPr>
            <a:r>
              <a:rPr lang="ru-RU" altLang="ru-RU" sz="2000" b="1" dirty="0">
                <a:solidFill>
                  <a:srgbClr val="002060"/>
                </a:solidFill>
              </a:rPr>
              <a:t>Первые признаки заболевания возникают внезапно. Мяуканье становится хриплым, глухим, взгляд (очень характерно) испуганным, осторожным. Кошка отказывается от корма, избегает своих хозяев. На следующий день кошка становится агрессивной, со злостью она нападает на человека и животных.</a:t>
            </a:r>
            <a:endParaRPr lang="en-US" altLang="ru-RU" sz="2000" b="1" dirty="0">
              <a:solidFill>
                <a:srgbClr val="002060"/>
              </a:solidFill>
            </a:endParaRPr>
          </a:p>
          <a:p>
            <a:pPr algn="just">
              <a:lnSpc>
                <a:spcPct val="80000"/>
              </a:lnSpc>
              <a:defRPr/>
            </a:pPr>
            <a:r>
              <a:rPr lang="ru-RU" altLang="ru-RU" sz="2000" b="1" dirty="0">
                <a:solidFill>
                  <a:srgbClr val="002060"/>
                </a:solidFill>
              </a:rPr>
              <a:t>Характерным для укусов больной кошки является спазм жевательных мышц, в результате чего после укуса такую кошку крайне тяжело оторвать от раны. Хотя раны, наносимые кошкой имеют точечный характер, они обычно глубоки, края раны смыкаются и их обработка не дает результатов.</a:t>
            </a:r>
            <a:endParaRPr lang="ru-RU" sz="2000" b="1" dirty="0">
              <a:solidFill>
                <a:srgbClr val="002060"/>
              </a:solidFill>
            </a:endParaRPr>
          </a:p>
        </p:txBody>
      </p:sp>
    </p:spTree>
    <p:extLst>
      <p:ext uri="{BB962C8B-B14F-4D97-AF65-F5344CB8AC3E}">
        <p14:creationId xmlns:p14="http://schemas.microsoft.com/office/powerpoint/2010/main" val="2092235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Дерево</Template>
  <TotalTime>1371</TotalTime>
  <Words>2355</Words>
  <Application>Microsoft Office PowerPoint</Application>
  <PresentationFormat>Широкоэкранный</PresentationFormat>
  <Paragraphs>476</Paragraphs>
  <Slides>29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29</vt:i4>
      </vt:variant>
    </vt:vector>
  </HeadingPairs>
  <TitlesOfParts>
    <vt:vector size="37" baseType="lpstr">
      <vt:lpstr>Arial</vt:lpstr>
      <vt:lpstr>Calibri</vt:lpstr>
      <vt:lpstr>Cambria</vt:lpstr>
      <vt:lpstr>Rockwell</vt:lpstr>
      <vt:lpstr>Rockwell Condensed</vt:lpstr>
      <vt:lpstr>Times New Roman</vt:lpstr>
      <vt:lpstr>Wingdings</vt:lpstr>
      <vt:lpstr>Дерево</vt:lpstr>
      <vt:lpstr>ОПЫТ ЛАБОРАТОРНОЙ ДИАГНОСТИКИ И ЛИКВИДАЦИИ БЕШЕНСТВА В УСЛОВИЯХ КРАСНОДАРСКОГО КРАЯ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 и передача возбудителя</vt:lpstr>
      <vt:lpstr>Презентация PowerPoint</vt:lpstr>
      <vt:lpstr>Количество исследований на бешенство патологического материала, за 2020-2022 гг. в ГБУ КК «Кропоткинская краевая ветеринарная лаборатория»</vt:lpstr>
      <vt:lpstr>Эпизоотическая ситуация по бешенству в Краснодарском крае за 2008 - 2022 гг.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эпизоотической ситуации по рабической инфекции, профилактические и диагностические мероприятия в Краснодарском крае</dc:title>
  <dc:creator>Admin</dc:creator>
  <cp:lastModifiedBy>Acer</cp:lastModifiedBy>
  <cp:revision>142</cp:revision>
  <dcterms:created xsi:type="dcterms:W3CDTF">2023-08-28T13:10:57Z</dcterms:created>
  <dcterms:modified xsi:type="dcterms:W3CDTF">2023-09-16T09:32:38Z</dcterms:modified>
</cp:coreProperties>
</file>