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A4E63-266E-E8D2-C173-A2EE37EB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3A63DB-5218-D20E-159F-FA5A14A3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062-2954-4FD9-A56E-85C207C9858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7EB8FA-7236-E11E-CCF7-A2C221DE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E282DF-8A64-B7EF-2370-6C260415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E9AA-BC71-4A21-9149-26C9A7CB7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4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5897A-5D35-03D2-FF7F-4FB14A6C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D83E9F-1C3D-DC4F-924A-093A4C640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7B54B7-E8BA-A9CE-F769-ECCD542ED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1062-2954-4FD9-A56E-85C207C98587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1F504-5C63-F391-7B9E-54D2E06FF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E52F0-B884-076C-BF1A-46CE2FE97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3E9AA-BC71-4A21-9149-26C9A7CB7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7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6FC2C7A-59DF-A03D-ED5C-A243BB64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/>
              <a:t>Наследственные заболевания кожи</a:t>
            </a:r>
            <a:br>
              <a:rPr lang="ru-RU" sz="3600" b="1"/>
            </a:br>
            <a:br>
              <a:rPr lang="ru-RU" sz="3600" b="1"/>
            </a:b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A3BFC-F61A-2A52-3A79-5955549F58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9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1CE89A-F5A1-4657-464E-9344CFF3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014D25-F64D-6097-F901-F89BB9F74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6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9E1F1D8-C57D-7DE2-BC81-17A3F8B7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00483-3FC1-5A69-23A0-1016E1B96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588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0A8DF2-CB96-AE38-136C-6BB5763D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77455D-EC62-D957-2381-45F28FEF0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26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886EF5B-7615-C2A7-F3B7-9E05E3AB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Псориазиформный лихеноидный дерматоз английских спрингер-спаниелей, </a:t>
            </a:r>
            <a:r>
              <a:rPr lang="ru-RU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терапия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26B87-BD24-37C2-1FAB-5FCB7AF27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43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FBEAC5-2680-7B4A-DEC2-4C69C92C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solidFill>
                  <a:schemeClr val="tx1"/>
                </a:solidFill>
              </a:rPr>
              <a:t>Гранулематозный аденит сальных желез </a:t>
            </a:r>
            <a:r>
              <a:rPr lang="ru-RU" sz="3200" i="1">
                <a:solidFill>
                  <a:schemeClr val="tx1"/>
                </a:solidFill>
              </a:rPr>
              <a:t>(«себаденит»)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65D8F0-73E5-E4D9-BC41-101FA39F5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46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2BFA47B-B693-CC00-1CF9-1A080919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Особенности заболевания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E1AADC-B03B-45FA-EDD5-36E0DAD9B6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119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6636D6-CCF6-CF46-B1A1-A2AA5B47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34C053-BAB6-930C-E306-90D4AEA2D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34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F7ED1C6-64EC-1678-0D40-5580C129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F85B9-1EA4-294C-2CC5-C42161A2B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79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CF371EA-A139-E576-F569-6A02B644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Терапия при адените сальных желез 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3E756B-6CD3-BDA6-F5C6-9A71D4D3C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37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03967F-511B-051C-9C57-4862C67F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12526-7570-98A2-0827-7FF1EFEA89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09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E12C03D-FF19-B384-8201-ADC53770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4F88E-ACB8-EF15-45FF-294B90D96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B388C17-EFC7-E3EF-C455-2A4378EB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/>
              <a:t>Врождённая алопеция/гипотрихоз</a:t>
            </a:r>
            <a:endParaRPr lang="ru-RU" sz="3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42B01D-3895-975B-B7B9-A00B78BC61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99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B07E26-6429-A0E1-0B5A-227E85B2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83771-5F24-5D7A-5871-70EF900232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940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4B98609-9F82-631A-03EE-75F3D21D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EE02A-3D70-7410-EEEF-E8E1A72D1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31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ACE7FE-9720-63E1-6910-3ADDFAB9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5FEB1-A7ED-4576-6DFC-6965F997F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0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0DC737-453F-D835-7EC8-F6DF14CE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A19C3-A565-A695-4FD6-6D86685DE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914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3607C33-3217-CE15-2625-9D6E48F4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DC3609-1C02-2DF8-01A1-525DFA7D2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897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50C50F-F8B3-D934-9077-33EBD3FF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FDCDF-A33A-D1D3-FF81-4FB72108E4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495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82E1C5-1232-DE44-3B8C-6020EB85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/>
              <a:t> 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5BBD5-CBF0-3CC9-CEBA-D0B968ED49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432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30CDF00-780A-FDB8-0C62-AB327979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D69A3-737D-48E7-1F19-5E369FE0B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66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29171BF-BFB4-9068-E987-C531C75F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5AE712-B87E-00F6-6E9C-8AC79CBE1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035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CD951D-93FB-9B89-4441-A1FAF391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8EA79-8C93-0425-0146-9D037460E0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7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8AEC6D5-E2D0-B613-F1E1-E302D809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AE5373-CD50-E9B5-F383-DDBACC2AED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597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3EB0D52-8887-2389-8792-3DB5C592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505E1-78BC-9D1E-1044-9A355F6C5C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293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4ABAD5-447B-6E20-F774-503BC3B6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216C6E-38BE-23FD-C99D-A6CBEB6F39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645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5C6F64A-1B35-BDF7-780B-DF3AD9C3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9069A3-F4DB-DD5D-6DCA-B2929A024E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98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E0D4D37-A769-6CAB-4875-609DE072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F74E1-4178-1132-0335-6C91C75ED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646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8CEBC43-CF36-36B7-22D6-DEEABC95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368ADA-F133-00AD-4FC8-4E78294CB4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39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DF108B-DA61-EACF-391E-050A7330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0641A-7014-44D2-E7CC-361C461A7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696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497008-AD37-80FD-6632-ECF3415C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/>
              <a:t>Цинк-зависимый дерматоз</a:t>
            </a:r>
            <a:endParaRPr lang="ru-RU" sz="28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5A258-A089-959D-8C59-8F603C1A54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50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A36559-211F-13BF-C9C2-2D182BD2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8819A9-ED33-4577-65EF-0E5C6A1219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81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4A3130D-53EF-E251-E44B-BC762F20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/>
              <a:t>Цинк-зависимый дерматоз</a:t>
            </a:r>
            <a:endParaRPr lang="ru-RU" sz="28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E4DCF-9C1C-D166-51F8-D76A70BE4B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918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CB4E7E9-23F5-BAC7-66A7-44E55E43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/>
              <a:t>Цинк-зависимый дерматоз</a:t>
            </a:r>
            <a:br>
              <a:rPr lang="ru-RU" sz="280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B3FCDA-6518-32AE-5382-E44B0661D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0978D25-A726-04F2-713B-9474DFE6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Меланодерма и алопеция йоркширских терьеров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14E35D-5987-1222-14CB-1FE7480602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64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C4FB76-4F39-EC68-1D55-C695030D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6A7E4A-355E-A9F5-2A33-983A173306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64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FB8ED3-6433-BE9C-71C7-99F2BB4F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D3DB5-9F11-20A7-FA04-A42F3130E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448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04D541E-F815-2EE8-5F85-FA02D7D8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ABA2C-A051-611B-40A7-D52E7292E0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57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C8097F-344D-044B-1A70-AE858D8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chemeClr val="tx1"/>
                </a:solidFill>
              </a:rPr>
              <a:t>Акродерматит бультерьеров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39E5B-76D0-0199-102F-F24D386F7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315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83C15CF-2276-D91E-A4D6-94639EDD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Акродерматит бультерьеров, </a:t>
            </a:r>
            <a:r>
              <a:rPr 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D7E0A-E8A4-DD24-3716-99CC9842D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816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CC4ED6D-17BE-9B40-F011-D1EF9919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Акродерматит бультерьеров, </a:t>
            </a:r>
            <a:r>
              <a:rPr 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BA9D2-483E-D197-44F8-89CFAD0FAB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090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9442A9-ED6A-7C79-0443-BB470CAF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Акродерматит бультерьеров, </a:t>
            </a: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C62AE-60B6-0E42-48CF-37A3C538D7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3546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8EB257-665C-821D-5C0A-F977B1AF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Тирозинемия*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A9465-32D4-A456-F97D-2FFC7304E4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15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8A62864-3B6B-2B4F-4183-88233195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Тирозинемия, </a:t>
            </a: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92FE4-6E7D-D1F5-CB53-A09427D1A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22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C3DD60F-E3AC-8FC5-2BFD-0C13DDF8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Тирозинемия: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лечение, прогнозы  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F359B-0FA9-9D8D-4DC7-F7DBEA2A2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942281F-3D83-ABC5-5BA1-6458209E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C918BA-035F-06B5-3F6D-A9828D1856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751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11D9F6-37D1-A55A-06DC-32D2EA2C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 Дарье у собак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A8087D-745C-57C2-0029-770293114D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44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C2E46F-A241-97B4-09FF-7C6F48D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 Дарье у собак, </a:t>
            </a:r>
            <a:r>
              <a:rPr lang="ru-RU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13742-E638-7E4E-FD7F-EAEA892CE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083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BFCB02A-1406-E420-AE1B-A9788FA3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 Дарье у собак, </a:t>
            </a: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диагноз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6FFB1-45B4-95F3-990B-8C6867ECE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88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D599370-CB7E-0C4D-9325-D8B95CE3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EF1598-879B-8285-234E-F5FDCD67AD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71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347213F-3735-2410-B7D8-B39487D6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B990C-ED84-0D6A-4E7D-55598F20D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476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C039312-4F37-30A5-D66D-9D2651A4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C377F-4B73-DC2B-E6E9-17747EA6E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21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43A4233-C265-6092-0188-AA8B4A67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 Дарье у собак, </a:t>
            </a: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терапия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DB941-793A-B377-6570-9A470A4B25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02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AD4A25-EC26-F527-AC58-C9A04F8B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3200" b="1"/>
            </a:br>
            <a:br>
              <a:rPr lang="ru-RU" sz="3200" b="1"/>
            </a:br>
            <a:r>
              <a:rPr lang="ru-RU" sz="3200" b="1"/>
              <a:t> Пролиферативный и некротизирующий наружный отит кошек 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4BE51F-71CE-3D7A-B820-E2CED72E2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026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ABD70DD-7DCC-7968-0285-7AA04D5C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AD860-AE57-FC47-90F1-DA79C77479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82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C875451-51B2-0641-8DC1-D2330A66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81640-25E0-65AD-CE1D-729BE973E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48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741CDD2-A076-2893-BB88-A36ADF7A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CADDF-5D9B-3A97-33D5-56D3E20A1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538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BD78A7-76F1-AD7F-EC93-03C7115B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D3067-B05D-DE6B-D587-CA12B8A62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651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37BDC2-8E33-0902-60B9-28275F30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69ACEC-D87F-C164-F5B4-14B73D560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552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A58F5B9-7638-A642-0AFB-2B7E7C91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6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СПАСИБО!</a:t>
            </a:r>
            <a:br>
              <a:rPr lang="ru-RU" sz="6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Руппель Владимир Владимирович</a:t>
            </a:r>
            <a:b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+79119642782</a:t>
            </a:r>
            <a:b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ruppel.ru@mail.ru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9EE28D-0AF8-395A-7DD7-644C7D643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2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20A912-2621-1D40-A213-4BF2A58A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CDBB4-767C-A022-3678-8FF90BA7F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9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2A1C84E-EDE6-1FD7-F192-E7EB3D67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i="1"/>
              <a:t>Фолликулярный липидоз</a:t>
            </a:r>
            <a:endParaRPr lang="ru-RU" sz="20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86D80-4359-2A3B-4882-6A6223532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4874F1-8D6D-D5B9-1780-D49A82BA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Заболевание волосяных стержней абиссинских кошек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3616B-575D-15DF-9DA6-E05A6EC458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3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8808DE-7B68-5D35-4017-1274DBF6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i="1">
                <a:solidFill>
                  <a:srgbClr val="7030A0"/>
                </a:solidFill>
              </a:rPr>
              <a:t>Болезни, которые связаны с нарушениями                                   на уровне коллагена дермы 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4D1F1-82D5-6F94-51AB-A056BA921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643BE6-4169-B15B-49B9-6023630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Чем обусловлена наследственность 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D119D2-78FF-DA43-19A3-CA398008B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8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EBD562-BA1D-7778-E755-79A59E26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b="1"/>
              <a:t>C</a:t>
            </a:r>
            <a:r>
              <a:rPr lang="ru-RU" sz="3200" b="1"/>
              <a:t>индром Элерса-Данлоса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9144A-BAF4-0C7F-CAF8-F904D7461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9812F0-7666-A290-1E89-C0E189D5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327AB-D99D-56F2-2C03-CC5595933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11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8D592FF-A954-4674-6757-9AEFBDF9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Чрезмерное  растяжение  кожи </a:t>
            </a:r>
            <a:br>
              <a:rPr lang="ru-RU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532568-01D7-9797-2298-1C923698C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E1E9305-5DD1-C856-5919-B20C2254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B1C654-3354-1AB7-DF11-2D9593F44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4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9AA4C3-A9B8-3D5C-AE1C-280E0A4A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666AE-E2A2-B4BF-0C33-0ABF89594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6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B1E410-51E3-A74B-0E6A-087F25D8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/>
              <a:t>Синдром Элерса-Данлоса</a:t>
            </a:r>
            <a:endParaRPr lang="ru-RU" sz="28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EBF29-9B45-DFA9-5B0C-E9271AC38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700EB9-CB6E-F452-F8E3-5C5A75EA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800" i="1"/>
              <a:t>Синдром Элерса-Данлоса</a:t>
            </a:r>
            <a:endParaRPr lang="ru-RU" sz="28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F57EA-2CD9-974A-3CB6-55F9F25F0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4885AB1-0C0F-C5CE-F6B2-3B036B32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EF582-1E55-3F64-2961-1B6CBF560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7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EDBA58-D045-640D-6073-A337F1F3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914C2-67D6-D060-98EC-79258BB808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4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36A3DEE-B195-6363-2811-CFFDBD13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i="1">
                <a:solidFill>
                  <a:srgbClr val="7030A0"/>
                </a:solidFill>
              </a:rPr>
              <a:t>Заболевания, которые связаны с </a:t>
            </a:r>
            <a:br>
              <a:rPr lang="ru-RU" sz="4000" b="1" i="1">
                <a:solidFill>
                  <a:srgbClr val="7030A0"/>
                </a:solidFill>
              </a:rPr>
            </a:br>
            <a:r>
              <a:rPr lang="ru-RU" sz="4000" b="1" i="1">
                <a:solidFill>
                  <a:srgbClr val="7030A0"/>
                </a:solidFill>
              </a:rPr>
              <a:t>изменением в сосудах/воспалением </a:t>
            </a:r>
            <a:br>
              <a:rPr lang="ru-RU" sz="4000" b="1" i="1">
                <a:solidFill>
                  <a:srgbClr val="7030A0"/>
                </a:solidFill>
              </a:rPr>
            </a:br>
            <a:r>
              <a:rPr lang="ru-RU" sz="4000" b="1" i="1">
                <a:solidFill>
                  <a:srgbClr val="7030A0"/>
                </a:solidFill>
              </a:rPr>
              <a:t>сосудистой стенки  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1BA14-75CA-B9CF-8A3A-7466EDA57E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4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EA83D73-01DA-8D74-1239-9E0A1C39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3661D-7E41-0AD8-C94D-3253ED28E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40938B9-4621-FE8C-CFE4-26D3D0FB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Васкулопатия и васкулит   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EFB64-AA13-5129-4779-F2C40A24B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3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706D42-8ACB-F135-780C-A86738BE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/>
              <a:t>О васкулитах</a:t>
            </a:r>
            <a:r>
              <a:rPr lang="ru-RU" sz="2800" b="1"/>
              <a:t>*</a:t>
            </a:r>
            <a:r>
              <a:rPr lang="ru-RU" sz="4000" b="1"/>
              <a:t> вообще… 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D4E4A-391E-DABD-9BC5-29F4E7C5D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78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4B1E5F9-1F1A-558B-48A0-7C147345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 </a:t>
            </a:r>
            <a:r>
              <a:rPr lang="ru-RU" sz="3200"/>
              <a:t>С чем связана классификация гиперчувствительности 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0EF75-74D1-AB3F-9F4C-716AFF8A1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84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F8FBE0-9873-86C2-C49C-FBEF716F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/>
              <a:t> </a:t>
            </a:r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A3DDD-6BFA-B0C2-6FAD-51013A271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7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B82D81-0521-CAB7-0ED3-4DEB189A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DC471-7404-AE62-051E-B3E3E9C3B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1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BA5C0B5-B494-8FD1-51D9-14FC6FD1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B2D550-5E64-1033-5A58-3BA6C3D7F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73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4577B2E-8DC9-054E-57EC-A87A8763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1B403-2B5C-3BCD-E52C-C571AC8DE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2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53B3F1-F0A4-011A-0F91-68494EA8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3FE1A7-40E8-4A5A-B903-34BF2631A0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6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67C678-D24A-6948-577E-4BE7BB93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2800"/>
            </a:br>
            <a:br>
              <a:rPr lang="ru-RU" sz="2800"/>
            </a:br>
            <a:r>
              <a:rPr lang="ru-RU" sz="3200" b="1"/>
              <a:t>Диагноз 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D277EB-D3A1-5FDD-3F93-7415E458F0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2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5BA5E39-3BF9-D47C-C565-719877CB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/>
              <a:t> 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B34119-6A3C-0C5A-3341-489673F9BA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78286FE-C034-DB71-C6B0-BA0DC7D4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Врождённые болезни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8AC4A-6FA8-F4AF-998C-B142E16942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1EBB3F4-C765-760B-8589-67B708A9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/>
              <a:t> 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2369A-0557-3E49-854C-4745FB81E0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3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0CC833C-691D-F63A-714C-96857887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8F8BF-8CBA-9EEC-BD8B-195DE0B502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33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C347B9-12A2-07A2-8776-1220450A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9C0496-AC7A-8BA5-BD9D-DCC8F3476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4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2A881E-24B9-5AFF-4E1E-AB343A84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там с наследственными делами?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9559B-A8C1-A304-6F2C-F97553A31B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5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04CA85A-47F4-DD18-F31E-5A9DE126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60FF38-CEA0-32A3-1F36-6A0D97BD64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6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53C4386-C11F-B760-13F6-A4FD443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Наследственные  васкулопатии </a:t>
            </a:r>
            <a:r>
              <a:rPr 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(грейхаунд)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C417E0-CD86-D36C-39EB-EA4F58E7EC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99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8C0AD7D-6DBE-159A-7128-82B08633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8C95EB-DE50-98C1-5DE1-0C70E39EB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6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B499E1-D637-DCDA-7694-79F0FCBD8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62C32C-19BF-8A25-A95F-61265C7C2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2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147CE2-9C39-22A7-5D06-A62C8D4A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4B5C8-6216-BAE8-4528-F35DF0AB2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16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7DF6D1-0103-4A56-367E-5B25C423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br>
              <a:rPr lang="ru-RU" sz="3200">
                <a:latin typeface="Times New Roman" pitchFamily="18" charset="0"/>
                <a:cs typeface="Times New Roman" pitchFamily="18" charset="0"/>
              </a:rPr>
            </a:br>
            <a:r>
              <a:rPr lang="ru-RU" sz="3200" b="1">
                <a:latin typeface="Times New Roman" pitchFamily="18" charset="0"/>
                <a:cs typeface="Times New Roman" pitchFamily="18" charset="0"/>
              </a:rPr>
              <a:t>Терапия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3585D-EC5C-5C1E-DD4C-01239E7CD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B7D100C-1683-3A8B-F748-1C582F5F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Наследственные  болезни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FF93D-0DA9-F3FC-8AEF-C50EC7B19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0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153F17-D85E-E203-E69A-38EBBE44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i="1">
                <a:solidFill>
                  <a:srgbClr val="7030A0"/>
                </a:solidFill>
              </a:rPr>
              <a:t>Болезни, связанные с нарушением кератинизации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73B2F-07A0-B90B-FA4E-1F156498AD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35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E61E71C-0646-0790-1FF8-8BC1A6C9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solidFill>
                  <a:srgbClr val="7030A0"/>
                </a:solidFill>
              </a:rPr>
              <a:t>Мы помним, что…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F7AA09-DEE9-DFF4-9853-D447F03776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3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2D22AAB-697E-EEA3-23FF-4737DF28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EF8855-F478-28FC-BEF6-B3CEF2061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6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7866D27-7AB6-901E-BB2F-C675D5CC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Эпидермис…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B1825-245F-D7A5-55AA-A5BD9F6165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6CA890E-D488-5007-437E-AE39BE00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ЭПИДЕРМИСА</a:t>
            </a:r>
            <a:endParaRPr lang="ru-RU" sz="28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7FBF7C-4656-BE48-F7F0-785940952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00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A0A0E35-838B-EED8-333D-BB290E7C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эпидермис</a:t>
            </a:r>
            <a:r>
              <a:rPr lang="ru-RU" sz="3600" b="1"/>
              <a:t> 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19904-B71C-4DEA-2AA9-9A77375C2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1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BF5FF5E-E710-3F28-E310-41F99FBA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55319B-4112-36F4-4DD4-407A6556B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3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D5BC67-E5FB-7305-8C1B-0CCFE2F0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Кератинизация </a:t>
            </a:r>
            <a:r>
              <a:rPr lang="ru-RU" sz="3200" b="1" i="1"/>
              <a:t>(1)</a:t>
            </a:r>
            <a:endParaRPr lang="ru-RU" sz="3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DA1D8-AF4F-3084-75AA-73BD1C88A7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0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52BFD83-E15C-69ED-934A-BA74999A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7896A4-0A14-035B-32A8-783CF285CB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16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A52CA83-30C0-9C36-B28A-D8AD4241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96E074-10BC-E10F-A8EA-4F5C6C5ED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1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B785E4-581E-F957-85AB-7F0D447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i="1">
                <a:solidFill>
                  <a:srgbClr val="7030A0"/>
                </a:solidFill>
              </a:rPr>
              <a:t>Некоторые заболевания,   сопровождающиеся нарушениями в волосяных фолликулах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5CDAAA-A564-0968-99C9-7466564A4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25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A95976-BD78-9827-5EED-BE2A9673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1A87C-9624-B644-002B-D114E8793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17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AA9FE7B-C55C-8013-97C8-E376C651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13F81-7902-345E-E89E-A93043BA43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2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A9E2B9C-9F9C-3B72-2756-EDC32ADA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211813-1A50-1F10-A1BA-5154FABC07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2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AEAA8F-6510-9A2E-4353-3BEB64F2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1B30C-0025-F826-1F55-165C4E3B5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4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BD5EDC-4B04-D76B-DBB2-13EF9B90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2B4F7-3A51-FA1D-25DB-455A6266C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5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EEB654E-7ECA-BDB5-2C47-967946BA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9A26BF-1962-8098-5D06-BF4BFD3D60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24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1A8607-B343-E454-EDF6-999213EC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Функции рогового слоя эпидермиса </a:t>
            </a:r>
            <a:r>
              <a:rPr lang="ru-RU" sz="3200" b="1" i="1"/>
              <a:t>(2)</a:t>
            </a:r>
            <a:br>
              <a:rPr lang="ru-RU" sz="3200" b="1"/>
            </a:b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69572-6410-58BB-34F5-FF0AC6B54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3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B0640D6-1234-4343-479B-B88763C6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>
                <a:solidFill>
                  <a:srgbClr val="FF0000"/>
                </a:solidFill>
              </a:rPr>
              <a:t>ТАК ЧТО ЖЕ ПРОИЗОЙДЕТ, ЕСЛИ НАРУШИТСЯ КЕРАТИНИЗАЦИЯ?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F9370-D52A-C17E-5AA1-6F0A4ABBBD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7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F8E4C4-5D48-674A-F04F-539733F3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60DBA-620D-4884-0853-77B56A6803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1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7F3523A-E8CF-5263-1BDF-266F3CA2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/>
              <a:t>Вторичная себорея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8C4744-838E-2A83-4D2A-361652C5D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3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1F2E625-AC4B-3AFE-3A78-9B514335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/>
              <a:t>Спикулёз </a:t>
            </a:r>
            <a:r>
              <a:rPr lang="ru-RU"/>
              <a:t> </a:t>
            </a:r>
            <a:r>
              <a:rPr lang="ru-RU" sz="3200" b="1" i="1"/>
              <a:t>(лат: "</a:t>
            </a:r>
            <a:r>
              <a:rPr lang="la-Latn" sz="3200" b="1" i="1"/>
              <a:t>spiculum — </a:t>
            </a:r>
            <a:r>
              <a:rPr lang="ru-RU" sz="3200" b="1" i="1"/>
              <a:t>кончик, остриё)</a:t>
            </a:r>
            <a:endParaRPr lang="ru-RU" sz="3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5669B-F221-037E-95DA-4822D65D3D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18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20500A2-3380-A121-C4FC-E895B6AB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0EA8B3-B55F-FA20-98DA-4D80B03A31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43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C6B45F0-D48B-E420-38A8-DD389B72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/>
              <a:t>Поговорим  о </a:t>
            </a:r>
            <a:r>
              <a:rPr lang="ru-RU" b="1" u="sng"/>
              <a:t>первичных нарушениях,</a:t>
            </a:r>
            <a:r>
              <a:rPr lang="ru-RU" b="1"/>
              <a:t>  которым сопутствует   проблема нарушения кератинизации                                    </a:t>
            </a:r>
            <a:r>
              <a:rPr lang="ru-RU" b="1" i="1"/>
              <a:t> </a:t>
            </a:r>
            <a:endParaRPr lang="ru-RU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10092-C9A7-206F-CEA2-02B0BCB7A1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2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911F07-6F4A-2291-EB9F-06BE48FA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/>
              <a:t>Некоторые общие аспекты для всех заболеваний, сопровождающихся нарушением кератинизации</a:t>
            </a:r>
            <a:r>
              <a:rPr lang="ru-RU" b="1"/>
              <a:t>:  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8BEA18-F134-5CD9-BA52-D240D29EE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139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E5EDEED-60DE-23FC-D615-7F9B70ED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>
                <a:solidFill>
                  <a:schemeClr val="tx1"/>
                </a:solidFill>
              </a:rPr>
              <a:t>Ихтиоз («болезнь рыбьей чешуи»)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0DF344-C719-ABC4-28DE-B024B1D92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08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8C924BC-DE6A-6E38-D342-72555C91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/>
              <a:t>Особенности болезни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9B0B3-AB4C-55EA-DC16-387358AF8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38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AF7901-BEBF-E55E-8882-6F897BB1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Слабо выраженные клинические признаки ихтиоза                                                        у голден-ретривера</a:t>
            </a:r>
            <a:br>
              <a:rPr lang="ru-RU" sz="3200" b="1"/>
            </a:br>
            <a:r>
              <a:rPr lang="ru-RU" sz="3200" b="1"/>
              <a:t> (диагноз подтвержден генетическим тестом)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66285-3EA1-F03E-882E-81F9F2ADE0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39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EDE64D5-C8B8-7127-91C9-3E524930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Выраженные клинические признаки  ихтиоза у голден-ретривера</a:t>
            </a:r>
            <a:br>
              <a:rPr lang="ru-RU" sz="3200" b="1"/>
            </a:br>
            <a:r>
              <a:rPr lang="ru-RU" sz="3200" b="1"/>
              <a:t>(диагноз подтвержден генетическим тестом)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ACFB13-2091-468F-9536-A264F34A00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20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09F677-85F4-B1CB-C4C0-7EE27942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/>
              <a:t>Лечение  при  ихтиозе 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E2D8EE-288D-B22C-4C7D-BA8C2C746C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60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0043721-EA4A-AD38-59A1-8205E519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solidFill>
                  <a:schemeClr val="tx1"/>
                </a:solidFill>
              </a:rPr>
              <a:t>«Комедоновый синдром» шнауцеров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1F6CD-268F-EA8A-16E4-94E34E9AFF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3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291D5BF-1978-2351-AD37-68C3C1C1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901B8-255C-984A-0F11-D3B259748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2AC9182-C586-1568-40FD-61D7687E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Спикулёз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01531-6433-E6BC-BEB5-3E5A29317A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1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71FC9C9-18D6-F86F-38A6-5015A823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/>
              <a:t>Терапия при комедоновом синдроме шнауцеров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5C04E-7641-5A49-1086-E35DEECC75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8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1A77905-D99F-AE71-08DE-5BFDF8D1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8749F-37C6-5D1E-AB07-91C3DD4585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38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C67424C-EA20-2C3A-7811-427E88CC0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/>
              <a:t>О гиперкератозе  подушечек и носа вообще…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8DC13-010C-F5C9-6C52-6710B3434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713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4D49139-2A23-CCB7-2F87-A8B88F544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Гиперкератоз носа и подушечек лап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42C10F-D744-D72D-D5D1-9D851CD98C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1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74B3E7-48D4-07B4-0E06-1BAC12EC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F0DEAD-8BF8-A03A-F3F1-813C2B4FD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67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336950A-66F9-3BC2-B612-EBF360A4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D0360-A83D-C30F-B20F-BBEA0CA01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34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467273-F501-BCF6-BF0C-36C0523F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A21EF-D018-341A-0EE5-430438731A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11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E4EE7E-1B7A-3581-F995-8F03AB94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272FF4-1569-94F1-37AF-318EA1D77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955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523F78A-8A27-69FD-6DBC-4E468252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Симптоматическая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 гиперкератоза носа и подушечек </a:t>
            </a:r>
            <a:b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(при состояниях, которые  связаны с нарушением кератинизации</a:t>
            </a:r>
            <a:r>
              <a:rPr lang="ru-RU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018C4-9F5C-AB8C-01F0-E76C7C0A1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683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DFBBF3C-7A5D-DB1C-66F6-C306B2BD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Фолликулярный паракератоз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A009-54D4-75D5-083A-111A7A6D2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0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0FA4A1-9BA4-77C4-61CD-7153953E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Спикулёз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E56CC-3D76-22EE-B6ED-9E5FBD79A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86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7921453-6C17-808F-D94E-9E17074D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Фолликулярный паракератоз, </a:t>
            </a:r>
            <a:r>
              <a:rPr lang="ru-RU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DC357-7170-7A10-9199-972A0AD8A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923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067F4B7-A1F9-5D6C-0842-68F36B51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Фолликулярный паракератоз, </a:t>
            </a:r>
            <a:r>
              <a:rPr lang="ru-RU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диагноз, терапия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FBCFA-7C03-A27E-57D5-AD5A7FEF0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024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5E1615F-58CD-984E-C919-81F81768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C7B58-D490-5BFA-30DB-487AD8EDE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52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5A32085-1AD7-5E21-1252-5DAD3BC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A964DE-73F4-6863-467B-A4A261A8D9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350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574BE97-29C3-A47B-4502-932670E7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6A54AE-5BDB-C032-51F9-DAF8CE1E53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14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55ECA3-D1E7-11AC-0C76-3D829237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solidFill>
                  <a:srgbClr val="7030A0"/>
                </a:solidFill>
              </a:rPr>
              <a:t>Иные заболевания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0BA36-F710-546C-FDAB-5CBD7B2DF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8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319D216-9720-0D9D-4BF2-E790BF75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Псориазиформный лихеноидный дерматоз английских спрингер-спаниелей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B6FF3-AD38-C0C1-5C31-FC3CEF00F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5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654886C-92EF-2E28-D766-D6AC4FE5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Псориазиформный лихеноидный дерматоз английских спрингер-спаниелей</a:t>
            </a:r>
            <a:b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5F4A3-0DC6-AF6A-ED03-D2E51316B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88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53AB574-A712-774B-4F2E-55068D37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08FAB5-771E-9F40-63DA-EE3F5C4E90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92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D37CAE-8D8F-8577-A963-7CEEDDFD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3EF9E-2FAB-0B8E-D65F-74B8C97C07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2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Широкоэкранный</PresentationFormat>
  <Paragraphs>102</Paragraphs>
  <Slides>152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152</vt:i4>
      </vt:variant>
    </vt:vector>
  </HeadingPairs>
  <TitlesOfParts>
    <vt:vector size="157" baseType="lpstr">
      <vt:lpstr>Arial</vt:lpstr>
      <vt:lpstr>Calibri</vt:lpstr>
      <vt:lpstr>Calibri Light</vt:lpstr>
      <vt:lpstr>Times New Roman</vt:lpstr>
      <vt:lpstr>Тема Office</vt:lpstr>
      <vt:lpstr>Наследственные заболевания кожи  </vt:lpstr>
      <vt:lpstr>Чем обусловлена наследственность  </vt:lpstr>
      <vt:lpstr>Презентация PowerPoint</vt:lpstr>
      <vt:lpstr>Врождённые болезни</vt:lpstr>
      <vt:lpstr>Наследственные  болезни</vt:lpstr>
      <vt:lpstr>Некоторые заболевания,   сопровождающиеся нарушениями в волосяных фолликулах</vt:lpstr>
      <vt:lpstr>Спикулёз  (лат: "spiculum — кончик, остриё)</vt:lpstr>
      <vt:lpstr>Спикулёз</vt:lpstr>
      <vt:lpstr>Спикулёз</vt:lpstr>
      <vt:lpstr> </vt:lpstr>
      <vt:lpstr>Врождённая алопеция/гипотрихоз</vt:lpstr>
      <vt:lpstr> </vt:lpstr>
      <vt:lpstr>Меланодерма и алопеция йоркширских терьеров</vt:lpstr>
      <vt:lpstr> </vt:lpstr>
      <vt:lpstr> </vt:lpstr>
      <vt:lpstr> </vt:lpstr>
      <vt:lpstr>Фолликулярный липидоз</vt:lpstr>
      <vt:lpstr>Заболевание волосяных стержней абиссинских кошек</vt:lpstr>
      <vt:lpstr>Болезни, которые связаны с нарушениями                                   на уровне коллагена дермы </vt:lpstr>
      <vt:lpstr>Cиндром Элерса-Данлоса</vt:lpstr>
      <vt:lpstr>  </vt:lpstr>
      <vt:lpstr>Чрезмерное  растяжение  кожи   </vt:lpstr>
      <vt:lpstr>Презентация PowerPoint</vt:lpstr>
      <vt:lpstr>Презентация PowerPoint</vt:lpstr>
      <vt:lpstr>Синдром Элерса-Данлоса</vt:lpstr>
      <vt:lpstr>Синдром Элерса-Данлоса</vt:lpstr>
      <vt:lpstr> </vt:lpstr>
      <vt:lpstr> </vt:lpstr>
      <vt:lpstr>Заболевания, которые связаны с  изменением в сосудах/воспалением  сосудистой стенки  </vt:lpstr>
      <vt:lpstr>Васкулопатия и васкулит   </vt:lpstr>
      <vt:lpstr>О васкулитах* вообще… </vt:lpstr>
      <vt:lpstr> С чем связана классификация гиперчувствительности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Диагноз </vt:lpstr>
      <vt:lpstr> </vt:lpstr>
      <vt:lpstr> </vt:lpstr>
      <vt:lpstr> </vt:lpstr>
      <vt:lpstr>Презентация PowerPoint</vt:lpstr>
      <vt:lpstr>А что там с наследственными делами?</vt:lpstr>
      <vt:lpstr> </vt:lpstr>
      <vt:lpstr>Наследственные  васкулопатии (грейхаунд)</vt:lpstr>
      <vt:lpstr> </vt:lpstr>
      <vt:lpstr> </vt:lpstr>
      <vt:lpstr> </vt:lpstr>
      <vt:lpstr>    Терапия </vt:lpstr>
      <vt:lpstr>Болезни, связанные с нарушением кератинизации</vt:lpstr>
      <vt:lpstr>Мы помним, что…</vt:lpstr>
      <vt:lpstr>Презентация PowerPoint</vt:lpstr>
      <vt:lpstr>Эпидермис…</vt:lpstr>
      <vt:lpstr>СТРОЕНИЕ ЭПИДЕРМИСА</vt:lpstr>
      <vt:lpstr>эпидермис </vt:lpstr>
      <vt:lpstr>Презентация PowerPoint</vt:lpstr>
      <vt:lpstr>Кератинизация (1)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рогового слоя эпидермиса (2) </vt:lpstr>
      <vt:lpstr>ТАК ЧТО ЖЕ ПРОИЗОЙДЕТ, ЕСЛИ НАРУШИТСЯ КЕРАТИНИЗАЦИЯ?</vt:lpstr>
      <vt:lpstr>Презентация PowerPoint</vt:lpstr>
      <vt:lpstr>Вторичная себорея</vt:lpstr>
      <vt:lpstr>Презентация PowerPoint</vt:lpstr>
      <vt:lpstr>Поговорим  о первичных нарушениях,  которым сопутствует   проблема нарушения кератинизации                                     </vt:lpstr>
      <vt:lpstr>Некоторые общие аспекты для всех заболеваний, сопровождающихся нарушением кератинизации:  </vt:lpstr>
      <vt:lpstr>Ихтиоз («болезнь рыбьей чешуи»)</vt:lpstr>
      <vt:lpstr>Особенности болезни</vt:lpstr>
      <vt:lpstr>Слабо выраженные клинические признаки ихтиоза                                                        у голден-ретривера  (диагноз подтвержден генетическим тестом)</vt:lpstr>
      <vt:lpstr>Выраженные клинические признаки  ихтиоза у голден-ретривера (диагноз подтвержден генетическим тестом)</vt:lpstr>
      <vt:lpstr>Лечение  при  ихтиозе </vt:lpstr>
      <vt:lpstr>«Комедоновый синдром» шнауцеров</vt:lpstr>
      <vt:lpstr>Презентация PowerPoint</vt:lpstr>
      <vt:lpstr>Терапия при комедоновом синдроме шнауцеров</vt:lpstr>
      <vt:lpstr> </vt:lpstr>
      <vt:lpstr>О гиперкератозе  подушечек и носа вообще…</vt:lpstr>
      <vt:lpstr>Гиперкератоз носа и подушечек лап</vt:lpstr>
      <vt:lpstr>Презентация PowerPoint</vt:lpstr>
      <vt:lpstr>Презентация PowerPoint</vt:lpstr>
      <vt:lpstr>Презентация PowerPoint</vt:lpstr>
      <vt:lpstr>Презентация PowerPoint</vt:lpstr>
      <vt:lpstr>Симптоматическая  терапия гиперкератоза носа и подушечек  (при состояниях, которые  связаны с нарушением кератинизации)  </vt:lpstr>
      <vt:lpstr>Фолликулярный паракератоз</vt:lpstr>
      <vt:lpstr>Фолликулярный паракератоз, симптомы</vt:lpstr>
      <vt:lpstr>Фолликулярный паракератоз, диагноз, терапия</vt:lpstr>
      <vt:lpstr>Презентация PowerPoint</vt:lpstr>
      <vt:lpstr>Презентация PowerPoint</vt:lpstr>
      <vt:lpstr>Презентация PowerPoint</vt:lpstr>
      <vt:lpstr>Иные заболевания</vt:lpstr>
      <vt:lpstr>Псориазиформный лихеноидный дерматоз английских спрингер-спаниелей</vt:lpstr>
      <vt:lpstr>Псориазиформный лихеноидный дерматоз английских спрингер-спаниелей диагноз</vt:lpstr>
      <vt:lpstr>Презентация PowerPoint</vt:lpstr>
      <vt:lpstr> </vt:lpstr>
      <vt:lpstr>Презентация PowerPoint</vt:lpstr>
      <vt:lpstr>Презентация PowerPoint</vt:lpstr>
      <vt:lpstr>Псориазиформный лихеноидный дерматоз английских спрингер-спаниелей, терапия</vt:lpstr>
      <vt:lpstr>Гранулематозный аденит сальных желез («себаденит»)</vt:lpstr>
      <vt:lpstr>Особенности заболевания</vt:lpstr>
      <vt:lpstr>Презентация PowerPoint</vt:lpstr>
      <vt:lpstr>Презентация PowerPoint</vt:lpstr>
      <vt:lpstr>Терапия при адените сальных желез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Цинк-зависимый дерматоз</vt:lpstr>
      <vt:lpstr> </vt:lpstr>
      <vt:lpstr>Цинк-зависимый дерматоз</vt:lpstr>
      <vt:lpstr>Цинк-зависимый дерматоз </vt:lpstr>
      <vt:lpstr>Презентация PowerPoint</vt:lpstr>
      <vt:lpstr> </vt:lpstr>
      <vt:lpstr> </vt:lpstr>
      <vt:lpstr>Акродерматит бультерьеров</vt:lpstr>
      <vt:lpstr>Акродерматит бультерьеров, симптомы</vt:lpstr>
      <vt:lpstr>Акродерматит бультерьеров, диагноз</vt:lpstr>
      <vt:lpstr>Акродерматит бультерьеров, терапия</vt:lpstr>
      <vt:lpstr>Тирозинемия*</vt:lpstr>
      <vt:lpstr>Тирозинемия, симптомы</vt:lpstr>
      <vt:lpstr>Тирозинемия: лечение, прогнозы  </vt:lpstr>
      <vt:lpstr>Болезнь Дарье у собак</vt:lpstr>
      <vt:lpstr>Болезнь Дарье у собак, симптомы</vt:lpstr>
      <vt:lpstr>Болезнь Дарье у собак, диагноз</vt:lpstr>
      <vt:lpstr>Презентация PowerPoint</vt:lpstr>
      <vt:lpstr>Презентация PowerPoint</vt:lpstr>
      <vt:lpstr>Презентация PowerPoint</vt:lpstr>
      <vt:lpstr>Болезнь Дарье у собак, терапия</vt:lpstr>
      <vt:lpstr>   Пролиферативный и некротизирующий наружный отит кошек </vt:lpstr>
      <vt:lpstr> </vt:lpstr>
      <vt:lpstr> </vt:lpstr>
      <vt:lpstr>Презентация PowerPoint</vt:lpstr>
      <vt:lpstr>Презентация PowerPoint</vt:lpstr>
      <vt:lpstr> СПАСИБО!  Руппель Владимир Владимирович  Контакты:  +79119642782 ruppel.ru@mail.ru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Наследственные заболевания кожи  </dc:title>
  <dc:creator>Asus</dc:creator>
  <cp:lastModifiedBy>Asus</cp:lastModifiedBy>
  <cp:revision>1</cp:revision>
  <dcterms:created xsi:type="dcterms:W3CDTF">2023-09-22T13:37:33Z</dcterms:created>
  <dcterms:modified xsi:type="dcterms:W3CDTF">2023-09-22T13:37:33Z</dcterms:modified>
</cp:coreProperties>
</file>