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6" r:id="rId2"/>
    <p:sldId id="291" r:id="rId3"/>
    <p:sldId id="264" r:id="rId4"/>
    <p:sldId id="289" r:id="rId5"/>
    <p:sldId id="292" r:id="rId6"/>
    <p:sldId id="319" r:id="rId7"/>
    <p:sldId id="321" r:id="rId8"/>
    <p:sldId id="260" r:id="rId9"/>
    <p:sldId id="259" r:id="rId10"/>
    <p:sldId id="323" r:id="rId11"/>
    <p:sldId id="261" r:id="rId12"/>
    <p:sldId id="295" r:id="rId13"/>
    <p:sldId id="296" r:id="rId14"/>
    <p:sldId id="263" r:id="rId15"/>
    <p:sldId id="297" r:id="rId16"/>
    <p:sldId id="313" r:id="rId17"/>
    <p:sldId id="314" r:id="rId18"/>
    <p:sldId id="316" r:id="rId19"/>
    <p:sldId id="267" r:id="rId20"/>
    <p:sldId id="298" r:id="rId21"/>
    <p:sldId id="301" r:id="rId22"/>
    <p:sldId id="299" r:id="rId23"/>
    <p:sldId id="302" r:id="rId24"/>
    <p:sldId id="300" r:id="rId25"/>
    <p:sldId id="303" r:id="rId26"/>
    <p:sldId id="304" r:id="rId27"/>
    <p:sldId id="305" r:id="rId28"/>
    <p:sldId id="306" r:id="rId29"/>
    <p:sldId id="307" r:id="rId30"/>
    <p:sldId id="309" r:id="rId31"/>
    <p:sldId id="308" r:id="rId32"/>
    <p:sldId id="310" r:id="rId33"/>
    <p:sldId id="311" r:id="rId34"/>
    <p:sldId id="317" r:id="rId35"/>
    <p:sldId id="268" r:id="rId36"/>
    <p:sldId id="281" r:id="rId37"/>
    <p:sldId id="288" r:id="rId38"/>
    <p:sldId id="269" r:id="rId39"/>
    <p:sldId id="270" r:id="rId40"/>
    <p:sldId id="271" r:id="rId41"/>
    <p:sldId id="272" r:id="rId42"/>
    <p:sldId id="274" r:id="rId43"/>
    <p:sldId id="278" r:id="rId44"/>
    <p:sldId id="324" r:id="rId45"/>
    <p:sldId id="282" r:id="rId46"/>
    <p:sldId id="283" r:id="rId47"/>
    <p:sldId id="285" r:id="rId48"/>
    <p:sldId id="326" r:id="rId49"/>
    <p:sldId id="322" r:id="rId50"/>
    <p:sldId id="327" r:id="rId51"/>
    <p:sldId id="325" r:id="rId52"/>
    <p:sldId id="262" r:id="rId53"/>
    <p:sldId id="328" r:id="rId54"/>
    <p:sldId id="280" r:id="rId5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Средний стиль 1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Светлый стиль 3 — акцент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Светлый стиль 1 — акцент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54"/>
    <p:restoredTop sz="71667"/>
  </p:normalViewPr>
  <p:slideViewPr>
    <p:cSldViewPr snapToGrid="0" snapToObjects="1">
      <p:cViewPr varScale="1">
        <p:scale>
          <a:sx n="80" d="100"/>
          <a:sy n="80" d="100"/>
        </p:scale>
        <p:origin x="1480" y="176"/>
      </p:cViewPr>
      <p:guideLst/>
    </p:cSldViewPr>
  </p:slideViewPr>
  <p:notesTextViewPr>
    <p:cViewPr>
      <p:scale>
        <a:sx n="85" d="100"/>
        <a:sy n="8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C38611-97ED-46C1-9C12-080644DAEE5F}" type="doc">
      <dgm:prSet loTypeId="urn:microsoft.com/office/officeart/2005/8/layout/process4" loCatId="process" qsTypeId="urn:microsoft.com/office/officeart/2005/8/quickstyle/simple1" qsCatId="simple" csTypeId="urn:microsoft.com/office/officeart/2005/8/colors/colorful1" csCatId="colorful"/>
      <dgm:spPr/>
      <dgm:t>
        <a:bodyPr/>
        <a:lstStyle/>
        <a:p>
          <a:endParaRPr lang="en-US"/>
        </a:p>
      </dgm:t>
    </dgm:pt>
    <dgm:pt modelId="{416219D8-0539-4242-8595-1F314D4A9D7F}">
      <dgm:prSet/>
      <dgm:spPr/>
      <dgm:t>
        <a:bodyPr/>
        <a:lstStyle/>
        <a:p>
          <a:r>
            <a:rPr lang="ru-RU"/>
            <a:t>Оценить общее состояние больного</a:t>
          </a:r>
          <a:endParaRPr lang="en-US"/>
        </a:p>
      </dgm:t>
    </dgm:pt>
    <dgm:pt modelId="{FF22B610-25DC-46E5-A022-4F0AB542E382}" type="parTrans" cxnId="{8AD5035B-CA7E-4119-9997-73C8A0A4E43D}">
      <dgm:prSet/>
      <dgm:spPr/>
      <dgm:t>
        <a:bodyPr/>
        <a:lstStyle/>
        <a:p>
          <a:endParaRPr lang="en-US"/>
        </a:p>
      </dgm:t>
    </dgm:pt>
    <dgm:pt modelId="{3BDC970F-A4DD-4C4A-9769-9D3A40AE86AF}" type="sibTrans" cxnId="{8AD5035B-CA7E-4119-9997-73C8A0A4E43D}">
      <dgm:prSet/>
      <dgm:spPr/>
      <dgm:t>
        <a:bodyPr/>
        <a:lstStyle/>
        <a:p>
          <a:endParaRPr lang="en-US"/>
        </a:p>
      </dgm:t>
    </dgm:pt>
    <dgm:pt modelId="{A2006FB5-33FC-43CA-9C36-D4FBCE018650}">
      <dgm:prSet/>
      <dgm:spPr/>
      <dgm:t>
        <a:bodyPr/>
        <a:lstStyle/>
        <a:p>
          <a:r>
            <a:rPr lang="ru-RU" dirty="0"/>
            <a:t>Установить показания к экстренной операции, выбрать наиболее целесообразный вид анестезии.</a:t>
          </a:r>
          <a:endParaRPr lang="en-US" dirty="0"/>
        </a:p>
      </dgm:t>
    </dgm:pt>
    <dgm:pt modelId="{162FB0A6-68DC-47CD-84CE-7BAB136E64A2}" type="parTrans" cxnId="{681AC806-C820-432E-AB23-975166AA6872}">
      <dgm:prSet/>
      <dgm:spPr/>
      <dgm:t>
        <a:bodyPr/>
        <a:lstStyle/>
        <a:p>
          <a:endParaRPr lang="en-US"/>
        </a:p>
      </dgm:t>
    </dgm:pt>
    <dgm:pt modelId="{7B488D81-A3E6-4FD8-848A-214BAA55DD52}" type="sibTrans" cxnId="{681AC806-C820-432E-AB23-975166AA6872}">
      <dgm:prSet/>
      <dgm:spPr/>
      <dgm:t>
        <a:bodyPr/>
        <a:lstStyle/>
        <a:p>
          <a:endParaRPr lang="en-US"/>
        </a:p>
      </dgm:t>
    </dgm:pt>
    <dgm:pt modelId="{71BA987F-EA5B-4531-A239-A5415E5F11A9}">
      <dgm:prSet/>
      <dgm:spPr/>
      <dgm:t>
        <a:bodyPr/>
        <a:lstStyle/>
        <a:p>
          <a:r>
            <a:rPr lang="ru-RU"/>
            <a:t>Если позволяет состояние больного, продолжить обследование с целью уточнения диагноза, в ряде случаев на фоне интенсивной терапии.</a:t>
          </a:r>
          <a:endParaRPr lang="en-US"/>
        </a:p>
      </dgm:t>
    </dgm:pt>
    <dgm:pt modelId="{6E25603B-4205-48EB-8D51-D0408442DBE3}" type="parTrans" cxnId="{8BF99F71-631D-40D4-8AAF-560DCB4F19AB}">
      <dgm:prSet/>
      <dgm:spPr/>
      <dgm:t>
        <a:bodyPr/>
        <a:lstStyle/>
        <a:p>
          <a:endParaRPr lang="en-US"/>
        </a:p>
      </dgm:t>
    </dgm:pt>
    <dgm:pt modelId="{2FA0A458-07F5-454E-B540-69A0C9B781E1}" type="sibTrans" cxnId="{8BF99F71-631D-40D4-8AAF-560DCB4F19AB}">
      <dgm:prSet/>
      <dgm:spPr/>
      <dgm:t>
        <a:bodyPr/>
        <a:lstStyle/>
        <a:p>
          <a:endParaRPr lang="en-US"/>
        </a:p>
      </dgm:t>
    </dgm:pt>
    <dgm:pt modelId="{7DDECE45-FA0E-C24C-81F2-DEE4BD938E53}" type="pres">
      <dgm:prSet presAssocID="{77C38611-97ED-46C1-9C12-080644DAEE5F}" presName="Name0" presStyleCnt="0">
        <dgm:presLayoutVars>
          <dgm:dir/>
          <dgm:animLvl val="lvl"/>
          <dgm:resizeHandles val="exact"/>
        </dgm:presLayoutVars>
      </dgm:prSet>
      <dgm:spPr/>
    </dgm:pt>
    <dgm:pt modelId="{2E99ED64-C4B0-AA47-B793-A156A3368E1D}" type="pres">
      <dgm:prSet presAssocID="{71BA987F-EA5B-4531-A239-A5415E5F11A9}" presName="boxAndChildren" presStyleCnt="0"/>
      <dgm:spPr/>
    </dgm:pt>
    <dgm:pt modelId="{0D126E3E-D56F-EB4C-8954-008410B2D2ED}" type="pres">
      <dgm:prSet presAssocID="{71BA987F-EA5B-4531-A239-A5415E5F11A9}" presName="parentTextBox" presStyleLbl="node1" presStyleIdx="0" presStyleCnt="3"/>
      <dgm:spPr/>
    </dgm:pt>
    <dgm:pt modelId="{BA56B048-A252-AE4C-9D66-D201FA79E05E}" type="pres">
      <dgm:prSet presAssocID="{7B488D81-A3E6-4FD8-848A-214BAA55DD52}" presName="sp" presStyleCnt="0"/>
      <dgm:spPr/>
    </dgm:pt>
    <dgm:pt modelId="{552D9E31-4D5B-A94B-B6D8-328B0AF1DECF}" type="pres">
      <dgm:prSet presAssocID="{A2006FB5-33FC-43CA-9C36-D4FBCE018650}" presName="arrowAndChildren" presStyleCnt="0"/>
      <dgm:spPr/>
    </dgm:pt>
    <dgm:pt modelId="{F4E92C54-6AAF-814F-B052-A42032B1E3FE}" type="pres">
      <dgm:prSet presAssocID="{A2006FB5-33FC-43CA-9C36-D4FBCE018650}" presName="parentTextArrow" presStyleLbl="node1" presStyleIdx="1" presStyleCnt="3"/>
      <dgm:spPr/>
    </dgm:pt>
    <dgm:pt modelId="{CC642CF0-129A-6F4E-A657-C582EF59ADAE}" type="pres">
      <dgm:prSet presAssocID="{3BDC970F-A4DD-4C4A-9769-9D3A40AE86AF}" presName="sp" presStyleCnt="0"/>
      <dgm:spPr/>
    </dgm:pt>
    <dgm:pt modelId="{C8E2420E-E059-BE46-BF6B-B7FBD5407B61}" type="pres">
      <dgm:prSet presAssocID="{416219D8-0539-4242-8595-1F314D4A9D7F}" presName="arrowAndChildren" presStyleCnt="0"/>
      <dgm:spPr/>
    </dgm:pt>
    <dgm:pt modelId="{9635414B-B52E-E846-B783-3F9AA177ADEB}" type="pres">
      <dgm:prSet presAssocID="{416219D8-0539-4242-8595-1F314D4A9D7F}" presName="parentTextArrow" presStyleLbl="node1" presStyleIdx="2" presStyleCnt="3"/>
      <dgm:spPr/>
    </dgm:pt>
  </dgm:ptLst>
  <dgm:cxnLst>
    <dgm:cxn modelId="{681AC806-C820-432E-AB23-975166AA6872}" srcId="{77C38611-97ED-46C1-9C12-080644DAEE5F}" destId="{A2006FB5-33FC-43CA-9C36-D4FBCE018650}" srcOrd="1" destOrd="0" parTransId="{162FB0A6-68DC-47CD-84CE-7BAB136E64A2}" sibTransId="{7B488D81-A3E6-4FD8-848A-214BAA55DD52}"/>
    <dgm:cxn modelId="{8AD5035B-CA7E-4119-9997-73C8A0A4E43D}" srcId="{77C38611-97ED-46C1-9C12-080644DAEE5F}" destId="{416219D8-0539-4242-8595-1F314D4A9D7F}" srcOrd="0" destOrd="0" parTransId="{FF22B610-25DC-46E5-A022-4F0AB542E382}" sibTransId="{3BDC970F-A4DD-4C4A-9769-9D3A40AE86AF}"/>
    <dgm:cxn modelId="{F9F4095E-209D-9744-A303-8E01D2B514A5}" type="presOf" srcId="{77C38611-97ED-46C1-9C12-080644DAEE5F}" destId="{7DDECE45-FA0E-C24C-81F2-DEE4BD938E53}" srcOrd="0" destOrd="0" presId="urn:microsoft.com/office/officeart/2005/8/layout/process4"/>
    <dgm:cxn modelId="{3CA8B15E-72D9-A74B-93FB-90359C72D747}" type="presOf" srcId="{416219D8-0539-4242-8595-1F314D4A9D7F}" destId="{9635414B-B52E-E846-B783-3F9AA177ADEB}" srcOrd="0" destOrd="0" presId="urn:microsoft.com/office/officeart/2005/8/layout/process4"/>
    <dgm:cxn modelId="{8BF99F71-631D-40D4-8AAF-560DCB4F19AB}" srcId="{77C38611-97ED-46C1-9C12-080644DAEE5F}" destId="{71BA987F-EA5B-4531-A239-A5415E5F11A9}" srcOrd="2" destOrd="0" parTransId="{6E25603B-4205-48EB-8D51-D0408442DBE3}" sibTransId="{2FA0A458-07F5-454E-B540-69A0C9B781E1}"/>
    <dgm:cxn modelId="{B2F011AB-4500-1F46-B53F-818EB9DFAC6D}" type="presOf" srcId="{A2006FB5-33FC-43CA-9C36-D4FBCE018650}" destId="{F4E92C54-6AAF-814F-B052-A42032B1E3FE}" srcOrd="0" destOrd="0" presId="urn:microsoft.com/office/officeart/2005/8/layout/process4"/>
    <dgm:cxn modelId="{CAEFB2E8-6209-2E4B-B088-15628CD4639D}" type="presOf" srcId="{71BA987F-EA5B-4531-A239-A5415E5F11A9}" destId="{0D126E3E-D56F-EB4C-8954-008410B2D2ED}" srcOrd="0" destOrd="0" presId="urn:microsoft.com/office/officeart/2005/8/layout/process4"/>
    <dgm:cxn modelId="{EE7C0A9D-7085-4244-B332-F363A11D0A5B}" type="presParOf" srcId="{7DDECE45-FA0E-C24C-81F2-DEE4BD938E53}" destId="{2E99ED64-C4B0-AA47-B793-A156A3368E1D}" srcOrd="0" destOrd="0" presId="urn:microsoft.com/office/officeart/2005/8/layout/process4"/>
    <dgm:cxn modelId="{CA1ED3B2-7DF7-8940-93BD-E628E45CABB0}" type="presParOf" srcId="{2E99ED64-C4B0-AA47-B793-A156A3368E1D}" destId="{0D126E3E-D56F-EB4C-8954-008410B2D2ED}" srcOrd="0" destOrd="0" presId="urn:microsoft.com/office/officeart/2005/8/layout/process4"/>
    <dgm:cxn modelId="{736822DA-24D8-A140-A0C7-D94DE34FC3B4}" type="presParOf" srcId="{7DDECE45-FA0E-C24C-81F2-DEE4BD938E53}" destId="{BA56B048-A252-AE4C-9D66-D201FA79E05E}" srcOrd="1" destOrd="0" presId="urn:microsoft.com/office/officeart/2005/8/layout/process4"/>
    <dgm:cxn modelId="{6E1EE422-87A3-9041-957F-1A0BFBFCADFF}" type="presParOf" srcId="{7DDECE45-FA0E-C24C-81F2-DEE4BD938E53}" destId="{552D9E31-4D5B-A94B-B6D8-328B0AF1DECF}" srcOrd="2" destOrd="0" presId="urn:microsoft.com/office/officeart/2005/8/layout/process4"/>
    <dgm:cxn modelId="{69D95687-5962-7F46-ADE2-3306753612EF}" type="presParOf" srcId="{552D9E31-4D5B-A94B-B6D8-328B0AF1DECF}" destId="{F4E92C54-6AAF-814F-B052-A42032B1E3FE}" srcOrd="0" destOrd="0" presId="urn:microsoft.com/office/officeart/2005/8/layout/process4"/>
    <dgm:cxn modelId="{89CE4B45-B0D2-7C45-BFA6-C4E96DD9696A}" type="presParOf" srcId="{7DDECE45-FA0E-C24C-81F2-DEE4BD938E53}" destId="{CC642CF0-129A-6F4E-A657-C582EF59ADAE}" srcOrd="3" destOrd="0" presId="urn:microsoft.com/office/officeart/2005/8/layout/process4"/>
    <dgm:cxn modelId="{C2502035-1869-B447-987C-BE78857CDFCE}" type="presParOf" srcId="{7DDECE45-FA0E-C24C-81F2-DEE4BD938E53}" destId="{C8E2420E-E059-BE46-BF6B-B7FBD5407B61}" srcOrd="4" destOrd="0" presId="urn:microsoft.com/office/officeart/2005/8/layout/process4"/>
    <dgm:cxn modelId="{D6B5FB30-4A42-6247-9D10-1A359BE443F9}" type="presParOf" srcId="{C8E2420E-E059-BE46-BF6B-B7FBD5407B61}" destId="{9635414B-B52E-E846-B783-3F9AA177ADEB}"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126E3E-D56F-EB4C-8954-008410B2D2ED}">
      <dsp:nvSpPr>
        <dsp:cNvPr id="0" name=""/>
        <dsp:cNvSpPr/>
      </dsp:nvSpPr>
      <dsp:spPr>
        <a:xfrm>
          <a:off x="0" y="4167346"/>
          <a:ext cx="6900512" cy="136781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ru-RU" sz="2400" kern="1200"/>
            <a:t>Если позволяет состояние больного, продолжить обследование с целью уточнения диагноза, в ряде случаев на фоне интенсивной терапии.</a:t>
          </a:r>
          <a:endParaRPr lang="en-US" sz="2400" kern="1200"/>
        </a:p>
      </dsp:txBody>
      <dsp:txXfrm>
        <a:off x="0" y="4167346"/>
        <a:ext cx="6900512" cy="1367816"/>
      </dsp:txXfrm>
    </dsp:sp>
    <dsp:sp modelId="{F4E92C54-6AAF-814F-B052-A42032B1E3FE}">
      <dsp:nvSpPr>
        <dsp:cNvPr id="0" name=""/>
        <dsp:cNvSpPr/>
      </dsp:nvSpPr>
      <dsp:spPr>
        <a:xfrm rot="10800000">
          <a:off x="0" y="2084162"/>
          <a:ext cx="6900512" cy="2103701"/>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ru-RU" sz="2400" kern="1200" dirty="0"/>
            <a:t>Установить показания к экстренной операции, выбрать наиболее целесообразный вид анестезии.</a:t>
          </a:r>
          <a:endParaRPr lang="en-US" sz="2400" kern="1200" dirty="0"/>
        </a:p>
      </dsp:txBody>
      <dsp:txXfrm rot="10800000">
        <a:off x="0" y="2084162"/>
        <a:ext cx="6900512" cy="1366922"/>
      </dsp:txXfrm>
    </dsp:sp>
    <dsp:sp modelId="{9635414B-B52E-E846-B783-3F9AA177ADEB}">
      <dsp:nvSpPr>
        <dsp:cNvPr id="0" name=""/>
        <dsp:cNvSpPr/>
      </dsp:nvSpPr>
      <dsp:spPr>
        <a:xfrm rot="10800000">
          <a:off x="0" y="978"/>
          <a:ext cx="6900512" cy="2103701"/>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ru-RU" sz="2400" kern="1200"/>
            <a:t>Оценить общее состояние больного</a:t>
          </a:r>
          <a:endParaRPr lang="en-US" sz="2400" kern="1200"/>
        </a:p>
      </dsp:txBody>
      <dsp:txXfrm rot="10800000">
        <a:off x="0" y="978"/>
        <a:ext cx="6900512" cy="136692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E263D8-AE83-F04D-A221-3C5C0A85D4CE}" type="datetimeFigureOut">
              <a:rPr lang="ru-RU" smtClean="0"/>
              <a:t>18.09.2023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03832E-2CCB-CB45-AF2D-71BDA57A6FB6}" type="slidenum">
              <a:rPr lang="ru-RU" smtClean="0"/>
              <a:t>‹#›</a:t>
            </a:fld>
            <a:endParaRPr lang="ru-RU"/>
          </a:p>
        </p:txBody>
      </p:sp>
    </p:spTree>
    <p:extLst>
      <p:ext uri="{BB962C8B-B14F-4D97-AF65-F5344CB8AC3E}">
        <p14:creationId xmlns:p14="http://schemas.microsoft.com/office/powerpoint/2010/main" val="1872600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ncbi.nlm.nih.gov/pmc/articles/PMC8357988/#B12" TargetMode="External"/><Relationship Id="rId3" Type="http://schemas.openxmlformats.org/officeDocument/2006/relationships/hyperlink" Target="https://www.ncbi.nlm.nih.gov/pmc/articles/PMC8357988/#B7" TargetMode="External"/><Relationship Id="rId7" Type="http://schemas.openxmlformats.org/officeDocument/2006/relationships/hyperlink" Target="https://www.ncbi.nlm.nih.gov/pmc/articles/PMC8357988/#B11"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ncbi.nlm.nih.gov/pmc/articles/PMC8357988/#B9" TargetMode="External"/><Relationship Id="rId5" Type="http://schemas.openxmlformats.org/officeDocument/2006/relationships/hyperlink" Target="https://www.ncbi.nlm.nih.gov/pmc/articles/PMC8357988/#B3" TargetMode="External"/><Relationship Id="rId4" Type="http://schemas.openxmlformats.org/officeDocument/2006/relationships/hyperlink" Target="https://www.ncbi.nlm.nih.gov/pmc/articles/PMC8357988/#B8" TargetMode="External"/><Relationship Id="rId9" Type="http://schemas.openxmlformats.org/officeDocument/2006/relationships/hyperlink" Target="https://www.ncbi.nlm.nih.gov/pmc/articles/PMC8357988/table/T2/"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ncbi.nlm.nih.gov/pmc/articles/PMC8357988/#B49" TargetMode="External"/><Relationship Id="rId13" Type="http://schemas.openxmlformats.org/officeDocument/2006/relationships/hyperlink" Target="https://www.ncbi.nlm.nih.gov/pmc/articles/PMC8357988/#B54" TargetMode="External"/><Relationship Id="rId18" Type="http://schemas.openxmlformats.org/officeDocument/2006/relationships/hyperlink" Target="https://www.ncbi.nlm.nih.gov/pmc/articles/PMC8357988/#B33" TargetMode="External"/><Relationship Id="rId3" Type="http://schemas.openxmlformats.org/officeDocument/2006/relationships/hyperlink" Target="https://www.ncbi.nlm.nih.gov/pmc/articles/PMC8357988/#B42" TargetMode="External"/><Relationship Id="rId7" Type="http://schemas.openxmlformats.org/officeDocument/2006/relationships/hyperlink" Target="https://www.ncbi.nlm.nih.gov/pmc/articles/PMC8357988/#B45" TargetMode="External"/><Relationship Id="rId12" Type="http://schemas.openxmlformats.org/officeDocument/2006/relationships/hyperlink" Target="https://www.ncbi.nlm.nih.gov/pmc/articles/PMC8357988/#B53" TargetMode="External"/><Relationship Id="rId17" Type="http://schemas.openxmlformats.org/officeDocument/2006/relationships/hyperlink" Target="https://www.ncbi.nlm.nih.gov/pmc/articles/PMC8357988/#B58" TargetMode="External"/><Relationship Id="rId2" Type="http://schemas.openxmlformats.org/officeDocument/2006/relationships/slide" Target="../slides/slide18.xml"/><Relationship Id="rId16" Type="http://schemas.openxmlformats.org/officeDocument/2006/relationships/hyperlink" Target="https://www.ncbi.nlm.nih.gov/pmc/articles/PMC8357988/#B57" TargetMode="External"/><Relationship Id="rId1" Type="http://schemas.openxmlformats.org/officeDocument/2006/relationships/notesMaster" Target="../notesMasters/notesMaster1.xml"/><Relationship Id="rId6" Type="http://schemas.openxmlformats.org/officeDocument/2006/relationships/hyperlink" Target="https://www.ncbi.nlm.nih.gov/pmc/articles/PMC8357988/#B48" TargetMode="External"/><Relationship Id="rId11" Type="http://schemas.openxmlformats.org/officeDocument/2006/relationships/hyperlink" Target="https://www.ncbi.nlm.nih.gov/pmc/articles/PMC8357988/#B52" TargetMode="External"/><Relationship Id="rId5" Type="http://schemas.openxmlformats.org/officeDocument/2006/relationships/hyperlink" Target="https://www.ncbi.nlm.nih.gov/pmc/articles/PMC8357988/#B44" TargetMode="External"/><Relationship Id="rId15" Type="http://schemas.openxmlformats.org/officeDocument/2006/relationships/hyperlink" Target="https://www.ncbi.nlm.nih.gov/pmc/articles/PMC8357988/#B56" TargetMode="External"/><Relationship Id="rId10" Type="http://schemas.openxmlformats.org/officeDocument/2006/relationships/hyperlink" Target="https://www.ncbi.nlm.nih.gov/pmc/articles/PMC8357988/#B51" TargetMode="External"/><Relationship Id="rId4" Type="http://schemas.openxmlformats.org/officeDocument/2006/relationships/hyperlink" Target="https://www.ncbi.nlm.nih.gov/pmc/articles/PMC8357988/#B43" TargetMode="External"/><Relationship Id="rId9" Type="http://schemas.openxmlformats.org/officeDocument/2006/relationships/hyperlink" Target="https://www.ncbi.nlm.nih.gov/pmc/articles/PMC8357988/#B50" TargetMode="External"/><Relationship Id="rId14" Type="http://schemas.openxmlformats.org/officeDocument/2006/relationships/hyperlink" Target="https://www.ncbi.nlm.nih.gov/pmc/articles/PMC8357988/#B55" TargetMode="Externa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www.ncbi.nlm.nih.gov/pmc/articles/PMC8357988/#B61" TargetMode="External"/><Relationship Id="rId3" Type="http://schemas.openxmlformats.org/officeDocument/2006/relationships/hyperlink" Target="https://www.ncbi.nlm.nih.gov/pmc/articles/PMC8357988/#B3" TargetMode="External"/><Relationship Id="rId7" Type="http://schemas.openxmlformats.org/officeDocument/2006/relationships/hyperlink" Target="https://www.ncbi.nlm.nih.gov/pmc/articles/PMC8357988/#B60"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ncbi.nlm.nih.gov/pmc/articles/PMC8357988/#B59" TargetMode="External"/><Relationship Id="rId5" Type="http://schemas.openxmlformats.org/officeDocument/2006/relationships/hyperlink" Target="https://www.ncbi.nlm.nih.gov/pmc/articles/PMC8357988/#B40" TargetMode="External"/><Relationship Id="rId10" Type="http://schemas.openxmlformats.org/officeDocument/2006/relationships/hyperlink" Target="https://www.ncbi.nlm.nih.gov/pmc/articles/PMC8357988/#B77" TargetMode="External"/><Relationship Id="rId4" Type="http://schemas.openxmlformats.org/officeDocument/2006/relationships/hyperlink" Target="https://www.ncbi.nlm.nih.gov/pmc/articles/PMC8357988/#B4" TargetMode="External"/><Relationship Id="rId9" Type="http://schemas.openxmlformats.org/officeDocument/2006/relationships/hyperlink" Target="https://www.ncbi.nlm.nih.gov/pmc/articles/PMC8357988/#B62"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охватывает популяцию с широким спектром проблем, включая, но не ограничиваясь ими, </a:t>
            </a:r>
            <a:r>
              <a:rPr lang="ru-RU" dirty="0" err="1"/>
              <a:t>политравму</a:t>
            </a:r>
            <a:r>
              <a:rPr lang="ru-RU" dirty="0"/>
              <a:t>, острое кровотечение, </a:t>
            </a:r>
            <a:r>
              <a:rPr lang="ru-RU" dirty="0" err="1"/>
              <a:t>уроабдомен</a:t>
            </a:r>
            <a:r>
              <a:rPr lang="ru-RU" dirty="0"/>
              <a:t>,</a:t>
            </a:r>
          </a:p>
          <a:p>
            <a:r>
              <a:rPr lang="ru-RU" dirty="0"/>
              <a:t>расширение желудка и заворот кишок, шок и сепсис. Каждый из них будет уникальным и потребует</a:t>
            </a:r>
          </a:p>
          <a:p>
            <a:r>
              <a:rPr lang="ru-RU" dirty="0"/>
              <a:t>индивидуального подхода</a:t>
            </a:r>
          </a:p>
        </p:txBody>
      </p:sp>
      <p:sp>
        <p:nvSpPr>
          <p:cNvPr id="4" name="Номер слайда 3"/>
          <p:cNvSpPr>
            <a:spLocks noGrp="1"/>
          </p:cNvSpPr>
          <p:nvPr>
            <p:ph type="sldNum" sz="quarter" idx="5"/>
          </p:nvPr>
        </p:nvSpPr>
        <p:spPr/>
        <p:txBody>
          <a:bodyPr/>
          <a:lstStyle/>
          <a:p>
            <a:fld id="{7503832E-2CCB-CB45-AF2D-71BDA57A6FB6}" type="slidenum">
              <a:rPr lang="ru-RU" smtClean="0"/>
              <a:t>2</a:t>
            </a:fld>
            <a:endParaRPr lang="ru-RU"/>
          </a:p>
        </p:txBody>
      </p:sp>
    </p:spTree>
    <p:extLst>
      <p:ext uri="{BB962C8B-B14F-4D97-AF65-F5344CB8AC3E}">
        <p14:creationId xmlns:p14="http://schemas.microsoft.com/office/powerpoint/2010/main" val="3554841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800" dirty="0">
                <a:solidFill>
                  <a:srgbClr val="000000"/>
                </a:solidFill>
                <a:effectLst/>
                <a:latin typeface="Times New Roman" panose="02020603050405020304" pitchFamily="18" charset="0"/>
                <a:ea typeface="Times New Roman" panose="02020603050405020304" pitchFamily="18" charset="0"/>
              </a:rPr>
              <a:t>Важнейшими задачами врача являются правильная оценка общего состояния экстренного больного и быстрая постановка точного диагноза. От этого нередко зависит судьба больного. Вместе с тем врач имеет ограниченное время на размышление и дополнительное обследование, выходящее за рамки чисто клинических впечатлений, в большинстве случаев явно недостаточное для постановки точного диагноза. В этих условиях возрастает значение квалификации врача.</a:t>
            </a:r>
            <a:endParaRPr lang="ru-RU" sz="1800" dirty="0">
              <a:effectLst/>
              <a:latin typeface="Times New Roman" panose="02020603050405020304" pitchFamily="18" charset="0"/>
              <a:ea typeface="Times New Roman" panose="02020603050405020304" pitchFamily="18" charset="0"/>
            </a:endParaRPr>
          </a:p>
          <a:p>
            <a:pPr algn="just"/>
            <a:r>
              <a:rPr lang="ru-RU" sz="1800" dirty="0">
                <a:solidFill>
                  <a:srgbClr val="000000"/>
                </a:solidFill>
                <a:effectLst/>
                <a:latin typeface="Times New Roman" panose="02020603050405020304" pitchFamily="18" charset="0"/>
                <a:ea typeface="Times New Roman" panose="02020603050405020304" pitchFamily="18" charset="0"/>
              </a:rPr>
              <a:t>Экстренность ситуации предопределяет необходимость немедленного решения ряда практических вопросов с целью определения лечебной тактики и очередности мероприятий. Необходимо: 1) оценить общее состояние больного; 2) установить показания к экстренной операции, выбрать наиболее целесообразный вид анестезии. Если позволяет состояние больного, продолжить обследование с целью уточнения диагноза, в ряде случаев на фоне интенсивной терапии.</a:t>
            </a:r>
            <a:endParaRPr lang="ru-RU" sz="1800" dirty="0">
              <a:effectLst/>
              <a:latin typeface="Times New Roman" panose="02020603050405020304" pitchFamily="18" charset="0"/>
              <a:ea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11</a:t>
            </a:fld>
            <a:endParaRPr lang="ru-RU"/>
          </a:p>
        </p:txBody>
      </p:sp>
    </p:spTree>
    <p:extLst>
      <p:ext uri="{BB962C8B-B14F-4D97-AF65-F5344CB8AC3E}">
        <p14:creationId xmlns:p14="http://schemas.microsoft.com/office/powerpoint/2010/main" val="1099292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err="1"/>
              <a:t>Физикальное</a:t>
            </a:r>
            <a:r>
              <a:rPr lang="ru-RU" sz="1200" dirty="0"/>
              <a:t> обследование (АВС) и оценка анестезиологического риска проводятся обычно одновременно</a:t>
            </a:r>
          </a:p>
          <a:p>
            <a:endParaRPr lang="ru-RU" sz="1200" dirty="0"/>
          </a:p>
          <a:p>
            <a:endParaRPr lang="ru-RU" sz="1200" dirty="0"/>
          </a:p>
          <a:p>
            <a:pPr algn="just"/>
            <a:r>
              <a:rPr lang="ru-RU" sz="1200" dirty="0">
                <a:solidFill>
                  <a:srgbClr val="000000"/>
                </a:solidFill>
                <a:effectLst/>
                <a:latin typeface="Times New Roman" panose="02020603050405020304" pitchFamily="18" charset="0"/>
                <a:ea typeface="Times New Roman" panose="02020603050405020304" pitchFamily="18" charset="0"/>
              </a:rPr>
              <a:t>Получение достаточно полных анамнестических сведений об экстренном больном во многих случаях затруднено. Тем не менее анестезиолог должен по возможности выяснить ряд анамнестических данных.</a:t>
            </a:r>
            <a:endParaRPr lang="ru-RU" sz="1200" dirty="0">
              <a:effectLst/>
              <a:latin typeface="Times New Roman" panose="02020603050405020304" pitchFamily="18" charset="0"/>
              <a:ea typeface="Times New Roman" panose="02020603050405020304" pitchFamily="18" charset="0"/>
            </a:endParaRPr>
          </a:p>
          <a:p>
            <a:pPr algn="just"/>
            <a:r>
              <a:rPr lang="ru-RU" sz="1200" dirty="0">
                <a:solidFill>
                  <a:srgbClr val="000000"/>
                </a:solidFill>
                <a:effectLst/>
                <a:latin typeface="Times New Roman" panose="02020603050405020304" pitchFamily="18" charset="0"/>
                <a:ea typeface="Times New Roman" panose="02020603050405020304" pitchFamily="18" charset="0"/>
              </a:rPr>
              <a:t>Начало и продолжительность проблемы</a:t>
            </a:r>
            <a:endParaRPr lang="ru-RU" sz="1200" dirty="0">
              <a:effectLst/>
              <a:latin typeface="Times New Roman" panose="02020603050405020304" pitchFamily="18" charset="0"/>
              <a:ea typeface="Times New Roman" panose="02020603050405020304" pitchFamily="18" charset="0"/>
            </a:endParaRPr>
          </a:p>
          <a:p>
            <a:pPr algn="just"/>
            <a:r>
              <a:rPr lang="ru-RU" sz="1200" dirty="0">
                <a:solidFill>
                  <a:srgbClr val="000000"/>
                </a:solidFill>
                <a:effectLst/>
                <a:latin typeface="Times New Roman" panose="02020603050405020304" pitchFamily="18" charset="0"/>
                <a:ea typeface="Times New Roman" panose="02020603050405020304" pitchFamily="18" charset="0"/>
              </a:rPr>
              <a:t>Сопутствующие заболевания</a:t>
            </a:r>
            <a:endParaRPr lang="ru-RU" sz="1200" dirty="0">
              <a:effectLst/>
              <a:latin typeface="Times New Roman" panose="02020603050405020304" pitchFamily="18" charset="0"/>
              <a:ea typeface="Times New Roman" panose="02020603050405020304" pitchFamily="18" charset="0"/>
            </a:endParaRPr>
          </a:p>
          <a:p>
            <a:pPr algn="just"/>
            <a:r>
              <a:rPr lang="ru-RU" sz="1200" dirty="0">
                <a:solidFill>
                  <a:srgbClr val="000000"/>
                </a:solidFill>
                <a:effectLst/>
                <a:latin typeface="Times New Roman" panose="02020603050405020304" pitchFamily="18" charset="0"/>
                <a:ea typeface="Times New Roman" panose="02020603050405020304" pitchFamily="18" charset="0"/>
              </a:rPr>
              <a:t> </a:t>
            </a:r>
            <a:r>
              <a:rPr lang="ru-RU" sz="1200" b="1" dirty="0">
                <a:solidFill>
                  <a:srgbClr val="000000"/>
                </a:solidFill>
                <a:effectLst/>
                <a:latin typeface="Times New Roman" panose="02020603050405020304" pitchFamily="18" charset="0"/>
                <a:ea typeface="Times New Roman" panose="02020603050405020304" pitchFamily="18" charset="0"/>
              </a:rPr>
              <a:t>Аллергологический анамнез.</a:t>
            </a:r>
            <a:r>
              <a:rPr lang="ru-RU" sz="1200" dirty="0">
                <a:solidFill>
                  <a:srgbClr val="000000"/>
                </a:solidFill>
                <a:effectLst/>
                <a:latin typeface="Times New Roman" panose="02020603050405020304" pitchFamily="18" charset="0"/>
                <a:ea typeface="Times New Roman" panose="02020603050405020304" pitchFamily="18" charset="0"/>
              </a:rPr>
              <a:t> Породная предрасположенность, проблемы с иммунитетом. </a:t>
            </a:r>
            <a:r>
              <a:rPr lang="ru-RU" sz="1200" b="1" dirty="0">
                <a:solidFill>
                  <a:srgbClr val="000000"/>
                </a:solidFill>
                <a:effectLst/>
                <a:latin typeface="Times New Roman" panose="02020603050405020304" pitchFamily="18" charset="0"/>
                <a:ea typeface="Times New Roman" panose="02020603050405020304" pitchFamily="18" charset="0"/>
              </a:rPr>
              <a:t>Фармакологический анамнез</a:t>
            </a:r>
            <a:r>
              <a:rPr lang="ru-RU" sz="1200" dirty="0">
                <a:solidFill>
                  <a:srgbClr val="000000"/>
                </a:solidFill>
                <a:effectLst/>
                <a:latin typeface="Times New Roman" panose="02020603050405020304" pitchFamily="18" charset="0"/>
                <a:ea typeface="Times New Roman" panose="02020603050405020304" pitchFamily="18" charset="0"/>
              </a:rPr>
              <a:t> включает выяснение факта получения больным каких-либо лекарственных средств в течение длительного времени. </a:t>
            </a:r>
            <a:r>
              <a:rPr lang="ru-RU" sz="1200" dirty="0">
                <a:effectLst/>
                <a:latin typeface="Times New Roman" panose="02020603050405020304" pitchFamily="18" charset="0"/>
                <a:ea typeface="Times New Roman" panose="02020603050405020304" pitchFamily="18" charset="0"/>
              </a:rPr>
              <a:t>так как они могут взаимодействовать или увеличивать побочные эффекты</a:t>
            </a:r>
            <a:r>
              <a:rPr lang="ru-RU" sz="1200" dirty="0">
                <a:solidFill>
                  <a:srgbClr val="000000"/>
                </a:solidFill>
                <a:effectLst/>
                <a:latin typeface="Times New Roman" panose="02020603050405020304" pitchFamily="18" charset="0"/>
                <a:ea typeface="Times New Roman" panose="02020603050405020304" pitchFamily="18" charset="0"/>
              </a:rPr>
              <a:t>. </a:t>
            </a:r>
            <a:endParaRPr lang="ru-RU" sz="1200" dirty="0">
              <a:effectLst/>
              <a:latin typeface="Times New Roman" panose="02020603050405020304" pitchFamily="18" charset="0"/>
              <a:ea typeface="Times New Roman" panose="02020603050405020304" pitchFamily="18" charset="0"/>
            </a:endParaRPr>
          </a:p>
          <a:p>
            <a:pPr algn="just"/>
            <a:r>
              <a:rPr lang="ru-RU" sz="1200" dirty="0">
                <a:solidFill>
                  <a:srgbClr val="000000"/>
                </a:solidFill>
                <a:effectLst/>
                <a:latin typeface="Times New Roman" panose="02020603050405020304" pitchFamily="18" charset="0"/>
                <a:ea typeface="Times New Roman" panose="02020603050405020304" pitchFamily="18" charset="0"/>
              </a:rPr>
              <a:t>Последний прием пищи, анестезии в течении жизни</a:t>
            </a:r>
            <a:endParaRPr lang="ru-RU" sz="1200" dirty="0">
              <a:effectLst/>
              <a:latin typeface="Times New Roman" panose="02020603050405020304" pitchFamily="18" charset="0"/>
              <a:ea typeface="Times New Roman" panose="02020603050405020304" pitchFamily="18" charset="0"/>
            </a:endParaRPr>
          </a:p>
          <a:p>
            <a:pPr algn="just"/>
            <a:r>
              <a:rPr lang="ru-RU" sz="1200" dirty="0">
                <a:solidFill>
                  <a:srgbClr val="000000"/>
                </a:solidFill>
                <a:effectLst/>
                <a:latin typeface="Times New Roman" panose="02020603050405020304" pitchFamily="18" charset="0"/>
                <a:ea typeface="Times New Roman" panose="02020603050405020304" pitchFamily="18" charset="0"/>
              </a:rPr>
              <a:t>Одновременно собирая анамнез врач немедленно приступают к объективному обследованию больного. </a:t>
            </a:r>
          </a:p>
          <a:p>
            <a:pPr algn="just"/>
            <a:endParaRPr lang="ru-RU" sz="1200" dirty="0">
              <a:solidFill>
                <a:srgbClr val="000000"/>
              </a:solidFill>
              <a:effectLst/>
              <a:latin typeface="Times New Roman" panose="02020603050405020304" pitchFamily="18" charset="0"/>
              <a:ea typeface="Times New Roman" panose="02020603050405020304" pitchFamily="18" charset="0"/>
            </a:endParaRPr>
          </a:p>
          <a:p>
            <a:pPr algn="just"/>
            <a:endParaRPr lang="ru-RU" sz="1200" dirty="0">
              <a:solidFill>
                <a:srgbClr val="000000"/>
              </a:solidFill>
              <a:effectLst/>
              <a:latin typeface="Times New Roman" panose="02020603050405020304" pitchFamily="18" charset="0"/>
              <a:ea typeface="Times New Roman" panose="02020603050405020304" pitchFamily="18" charset="0"/>
            </a:endParaRPr>
          </a:p>
          <a:p>
            <a:pPr algn="just"/>
            <a:endParaRPr lang="ru-RU" sz="1200" dirty="0">
              <a:solidFill>
                <a:srgbClr val="000000"/>
              </a:solidFill>
              <a:effectLst/>
              <a:latin typeface="Times New Roman" panose="02020603050405020304" pitchFamily="18" charset="0"/>
              <a:ea typeface="Times New Roman" panose="02020603050405020304" pitchFamily="18" charset="0"/>
            </a:endParaRPr>
          </a:p>
          <a:p>
            <a:pPr algn="just"/>
            <a:r>
              <a:rPr lang="ru-RU" sz="1200" dirty="0">
                <a:solidFill>
                  <a:srgbClr val="000000"/>
                </a:solidFill>
                <a:effectLst/>
                <a:latin typeface="Times New Roman" panose="02020603050405020304" pitchFamily="18" charset="0"/>
                <a:ea typeface="Times New Roman" panose="02020603050405020304" pitchFamily="18" charset="0"/>
              </a:rPr>
              <a:t>Считают пульс и измеряют артериальное давление. В ряде случаев, когда возникает необходимость немедленной катетеризации центральной вены. Врач должен выслушать легкие и сердце и учесть результаты исследований, давая заключение о состоянии больного. Еще до поступления больного в клиническое отделение, отделение реанимации или операционную должны быть в срочном порядке произведены общий анализ крови, исследование крови на сахар, а также другие лабораторные исследования по назначению анестезиолога и реаниматолога.</a:t>
            </a:r>
            <a:endParaRPr lang="ru-RU" sz="1200" dirty="0">
              <a:effectLst/>
              <a:latin typeface="Times New Roman" panose="02020603050405020304" pitchFamily="18" charset="0"/>
              <a:ea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12</a:t>
            </a:fld>
            <a:endParaRPr lang="ru-RU"/>
          </a:p>
        </p:txBody>
      </p:sp>
    </p:spTree>
    <p:extLst>
      <p:ext uri="{BB962C8B-B14F-4D97-AF65-F5344CB8AC3E}">
        <p14:creationId xmlns:p14="http://schemas.microsoft.com/office/powerpoint/2010/main" val="2595078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а</a:t>
            </a:r>
          </a:p>
          <a:p>
            <a:endParaRPr lang="ru-RU" dirty="0"/>
          </a:p>
          <a:p>
            <a:r>
              <a:rPr lang="en" dirty="0"/>
              <a:t>· A (airway) – </a:t>
            </a:r>
            <a:r>
              <a:rPr lang="ru-RU" dirty="0"/>
              <a:t>дыхательные пути, шейный отдел позвоночника:  - исследование верхнего отдела дыхательных путей, оценка их проходимости;  - удаление инородных тел, отсасывание отделяемого;  - проверка проходимости на уровне носа, </a:t>
            </a:r>
            <a:r>
              <a:rPr lang="ru-RU" dirty="0" err="1"/>
              <a:t>эндотрахеальных</a:t>
            </a:r>
            <a:r>
              <a:rPr lang="ru-RU" dirty="0"/>
              <a:t> и </a:t>
            </a:r>
            <a:r>
              <a:rPr lang="ru-RU" dirty="0" err="1"/>
              <a:t>назотрахеальных</a:t>
            </a:r>
            <a:r>
              <a:rPr lang="ru-RU" dirty="0"/>
              <a:t> воздухоносных путей, при необходимости – проведение </a:t>
            </a:r>
            <a:r>
              <a:rPr lang="ru-RU" dirty="0" err="1"/>
              <a:t>трахеостомии</a:t>
            </a:r>
            <a:r>
              <a:rPr lang="ru-RU" dirty="0"/>
              <a:t>;  - исследование на предмет повреждения шейного отдела позвоночника.  ·</a:t>
            </a:r>
            <a:endParaRPr lang="en-US" dirty="0"/>
          </a:p>
          <a:p>
            <a:r>
              <a:rPr lang="ru-RU" dirty="0"/>
              <a:t> </a:t>
            </a:r>
            <a:r>
              <a:rPr lang="en" dirty="0"/>
              <a:t>B (breathing) – </a:t>
            </a:r>
            <a:r>
              <a:rPr lang="ru-RU" dirty="0"/>
              <a:t>органы дыхания и их функция:  - оценка вентиляции и оксигенации;  - наиболее частыми причинами неэффективной вентиляции после восстановления проходимости воздухоносных путей являются неправильное положение </a:t>
            </a:r>
            <a:r>
              <a:rPr lang="ru-RU" dirty="0" err="1"/>
              <a:t>эндотрахеальной</a:t>
            </a:r>
            <a:r>
              <a:rPr lang="ru-RU" dirty="0"/>
              <a:t> трубки, пневмоторакс, гемоторакс;</a:t>
            </a:r>
            <a:endParaRPr lang="en-US" dirty="0"/>
          </a:p>
          <a:p>
            <a:r>
              <a:rPr lang="en" dirty="0"/>
              <a:t>C (circulation) – </a:t>
            </a:r>
            <a:r>
              <a:rPr lang="ru-RU" dirty="0"/>
              <a:t>восстановление нормальной циркуляции крови, т.е. нормализация сердечно-сосудистой системы (непрямой массаж сердца, остановка кровотечения, адекватная инфузионная терапия).  - Термин «гемодинамическая стабильность» означает сохранение в пределах нормы основных показателей состояния организма только за счет объема вливаемой жидкости / вводимых растворов.  - У пациентов с травмой шок должен считаться травматическим, пока не доказана иная этиология (кардиогенный, нейрогенный, септический, геморрагический).</a:t>
            </a:r>
            <a:endParaRPr lang="en-US" dirty="0"/>
          </a:p>
          <a:p>
            <a:r>
              <a:rPr lang="en" dirty="0"/>
              <a:t>D (disability) – </a:t>
            </a:r>
            <a:r>
              <a:rPr lang="ru-RU" dirty="0"/>
              <a:t>оценка неврологического статуса.  Первичная оценка неврологического статуса должна в обязательном порядке включать:  - оценку состояния сознания пациента;  - зрачковый ответ;  - оценку чувствительности и моторный ответ на всех конечностях;  - оценку ректального тонуса.  Обследование пострадавшего по шкале Глазго позволяет оценить состояние сознания, тяжесть черепно-мозговой травмы, прогнозировать нормализацию состояния пациента основываясь на трех поведенческих ответах: открытие глаз, наилучший вербальный ответ, наилучший мышечный ответ.</a:t>
            </a:r>
            <a:endParaRPr lang="en-US" dirty="0"/>
          </a:p>
          <a:p>
            <a:r>
              <a:rPr lang="en" dirty="0"/>
              <a:t>E (exposure) – </a:t>
            </a:r>
            <a:r>
              <a:rPr lang="ru-RU" dirty="0"/>
              <a:t>обеспечение доступа ко всем частям тела.</a:t>
            </a:r>
            <a:endParaRPr lang="en-US" dirty="0"/>
          </a:p>
          <a:p>
            <a:r>
              <a:rPr lang="ru-RU" dirty="0"/>
              <a:t>Необходима катетеризация не менее 2 магистральных вен в области передней </a:t>
            </a:r>
            <a:r>
              <a:rPr lang="ru-RU" dirty="0" err="1"/>
              <a:t>кубитальной</a:t>
            </a:r>
            <a:r>
              <a:rPr lang="ru-RU" dirty="0"/>
              <a:t> ямки или паховой области для исключения дополнительной травматизации конечности. Альтернативный вариант: венесекция </a:t>
            </a:r>
            <a:r>
              <a:rPr lang="en" dirty="0"/>
              <a:t>v. </a:t>
            </a:r>
            <a:r>
              <a:rPr lang="en" dirty="0" err="1"/>
              <a:t>saphena</a:t>
            </a:r>
            <a:r>
              <a:rPr lang="en" dirty="0"/>
              <a:t> </a:t>
            </a:r>
            <a:r>
              <a:rPr lang="ru-RU" dirty="0"/>
              <a:t>у взрослых или внутрикостное введение у детей моложе 6 лет (большеберцовая кость). - Обязательный мониторинг кровяного давления и диуреза, контроль гематокрита в динамике. - Оценка периферического давления. - Оценка наличия пульса на периферических участках (при выявлении пульсации в нижеуказанных сосудистых стволах можно утверждать, что систолическое давление не ниже указанных цифр)</a:t>
            </a:r>
          </a:p>
        </p:txBody>
      </p:sp>
      <p:sp>
        <p:nvSpPr>
          <p:cNvPr id="4" name="Номер слайда 3"/>
          <p:cNvSpPr>
            <a:spLocks noGrp="1"/>
          </p:cNvSpPr>
          <p:nvPr>
            <p:ph type="sldNum" sz="quarter" idx="5"/>
          </p:nvPr>
        </p:nvSpPr>
        <p:spPr/>
        <p:txBody>
          <a:bodyPr/>
          <a:lstStyle/>
          <a:p>
            <a:fld id="{7503832E-2CCB-CB45-AF2D-71BDA57A6FB6}" type="slidenum">
              <a:rPr lang="ru-RU" smtClean="0"/>
              <a:t>13</a:t>
            </a:fld>
            <a:endParaRPr lang="ru-RU"/>
          </a:p>
        </p:txBody>
      </p:sp>
    </p:spTree>
    <p:extLst>
      <p:ext uri="{BB962C8B-B14F-4D97-AF65-F5344CB8AC3E}">
        <p14:creationId xmlns:p14="http://schemas.microsoft.com/office/powerpoint/2010/main" val="3325510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Лечение без диагноза всегда опасно, иногда необходимо, но опасно всегда! Шок и кома, это не диагноз, но мы вынуждены их лечить, постоянно думая об их происхождении, так как пока мы не установим их причину и не устраним её, компенсация и стабилизация больного невозможны.</a:t>
            </a:r>
            <a:endParaRPr lang="en-US" dirty="0"/>
          </a:p>
          <a:p>
            <a:endParaRPr lang="en-US" dirty="0"/>
          </a:p>
          <a:p>
            <a:r>
              <a:rPr lang="ru-RU" dirty="0"/>
              <a:t>Стабилизация состояния на уровне компенсации, достаточном для выполнения срочных оперативных вмешательств,</a:t>
            </a:r>
          </a:p>
          <a:p>
            <a:r>
              <a:rPr lang="ru-RU" sz="1200" dirty="0"/>
              <a:t>Основная задача – обеспечение перфузии жизненно важных органов</a:t>
            </a:r>
          </a:p>
          <a:p>
            <a:pPr marL="285750" indent="-285750">
              <a:buFont typeface="Arial" panose="020B0604020202020204" pitchFamily="34" charset="0"/>
              <a:buChar char="•"/>
            </a:pPr>
            <a:r>
              <a:rPr lang="ru-RU" sz="1200" dirty="0"/>
              <a:t>Адекватная доставка О2</a:t>
            </a:r>
          </a:p>
          <a:p>
            <a:pPr marL="285750" indent="-285750">
              <a:buFont typeface="Arial" panose="020B0604020202020204" pitchFamily="34" charset="0"/>
              <a:buChar char="•"/>
            </a:pPr>
            <a:r>
              <a:rPr lang="ru-RU" sz="1200" dirty="0"/>
              <a:t>Повышение СВ</a:t>
            </a:r>
          </a:p>
          <a:p>
            <a:pPr marL="285750" indent="-285750">
              <a:buFont typeface="Arial" panose="020B0604020202020204" pitchFamily="34" charset="0"/>
              <a:buChar char="•"/>
            </a:pPr>
            <a:r>
              <a:rPr lang="ru-RU" sz="1200" dirty="0"/>
              <a:t>Повышение концентрации </a:t>
            </a:r>
            <a:r>
              <a:rPr lang="en-US" sz="1200" dirty="0"/>
              <a:t>Hb </a:t>
            </a:r>
            <a:endParaRPr lang="ru-RU" sz="1200" dirty="0"/>
          </a:p>
          <a:p>
            <a:endParaRPr lang="ru-RU" dirty="0"/>
          </a:p>
          <a:p>
            <a:endParaRPr lang="ru-RU" dirty="0"/>
          </a:p>
          <a:p>
            <a:r>
              <a:rPr lang="ru-RU" dirty="0"/>
              <a:t>Эти задачи взаимосвязаны, так как мы знаем, чтобы обеспечить адекватную доставку О2, нужен адекватный УО, сократимость, концентрация О2 в крови и АД (т к это числовое значение </a:t>
            </a:r>
            <a:r>
              <a:rPr lang="ru-RU" dirty="0" err="1"/>
              <a:t>СССхСВ</a:t>
            </a:r>
            <a:r>
              <a:rPr lang="ru-RU" dirty="0"/>
              <a:t>) СВ=</a:t>
            </a:r>
            <a:r>
              <a:rPr lang="ru-RU" dirty="0" err="1"/>
              <a:t>УОхЧСС</a:t>
            </a:r>
            <a:endParaRPr lang="ru-RU" dirty="0"/>
          </a:p>
          <a:p>
            <a:r>
              <a:rPr lang="ru-RU" b="0" i="0" dirty="0">
                <a:solidFill>
                  <a:srgbClr val="212121"/>
                </a:solidFill>
                <a:effectLst/>
                <a:latin typeface="Cambria" panose="02040503050406030204" pitchFamily="18" charset="0"/>
              </a:rPr>
              <a:t>Независимо от подхода, пациентам с циркуляторным шоком, связанным с кровопотерей, требуется немедленный внутрисосудистый доступ и вмешательства для обеспечения адекватной доставки кислорода к тканям. Хотя определение первопричины важно, приоритетной задачей должна быть стабилизация дыхания, сердечно-сосудистой и неврологической системы, которую следует начинать немедленно.</a:t>
            </a:r>
            <a:endParaRPr lang="ru-RU" dirty="0"/>
          </a:p>
          <a:p>
            <a:endParaRPr lang="ru-RU" dirty="0"/>
          </a:p>
          <a:p>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14</a:t>
            </a:fld>
            <a:endParaRPr lang="ru-RU"/>
          </a:p>
        </p:txBody>
      </p:sp>
    </p:spTree>
    <p:extLst>
      <p:ext uri="{BB962C8B-B14F-4D97-AF65-F5344CB8AC3E}">
        <p14:creationId xmlns:p14="http://schemas.microsoft.com/office/powerpoint/2010/main" val="2424873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212121"/>
                </a:solidFill>
                <a:effectLst/>
                <a:latin typeface="Cambria" panose="02040503050406030204" pitchFamily="18" charset="0"/>
              </a:rPr>
              <a:t>Острые кровотечения у мелких животных возникают по травматическим и нетравматическим причинам. Хотя существуют различия в общем ведении пациентов в зависимости от причины острой кровопотери, системные эффекты, связанные с объемом кровопотери, одинаковые ____</a:t>
            </a:r>
          </a:p>
          <a:p>
            <a:pPr marL="0" marR="0" lvl="0" indent="0" algn="l" defTabSz="914400" rtl="0" eaLnBrk="1" fontAlgn="auto" latinLnBrk="0" hangingPunct="1">
              <a:lnSpc>
                <a:spcPct val="100000"/>
              </a:lnSpc>
              <a:spcBef>
                <a:spcPts val="0"/>
              </a:spcBef>
              <a:spcAft>
                <a:spcPts val="0"/>
              </a:spcAft>
              <a:buClrTx/>
              <a:buSzTx/>
              <a:buFontTx/>
              <a:buNone/>
              <a:tabLst/>
              <a:defRPr/>
            </a:pPr>
            <a:r>
              <a:rPr lang="ru-RU" b="0" i="0" dirty="0">
                <a:solidFill>
                  <a:srgbClr val="212121"/>
                </a:solidFill>
                <a:effectLst/>
                <a:latin typeface="Cambria" panose="02040503050406030204" pitchFamily="18" charset="0"/>
              </a:rPr>
              <a:t>По мере постепенного снижения объема крови и способности переносить кислород из внутрисосудистого пространства в игру вступают компенсаторные механизмы, пытающиеся поддерживать адекватную доставку кислорода к тканям. Снижению сердечного выброса из-за уменьшения ударного объема (потеря объема) противодействует активация ренин-ангиотензин-</a:t>
            </a:r>
            <a:r>
              <a:rPr lang="ru-RU" b="0" i="0" dirty="0" err="1">
                <a:solidFill>
                  <a:srgbClr val="212121"/>
                </a:solidFill>
                <a:effectLst/>
                <a:latin typeface="Cambria" panose="02040503050406030204" pitchFamily="18" charset="0"/>
              </a:rPr>
              <a:t>альдостероновой</a:t>
            </a:r>
            <a:r>
              <a:rPr lang="ru-RU" b="0" i="0" dirty="0">
                <a:solidFill>
                  <a:srgbClr val="212121"/>
                </a:solidFill>
                <a:effectLst/>
                <a:latin typeface="Cambria" panose="02040503050406030204" pitchFamily="18" charset="0"/>
              </a:rPr>
              <a:t> системы (РААС) и симпатической нервной системы, что приводит к увеличению частоты сердечных сокращений, сократимости и системного сосудистого сопротивления.</a:t>
            </a:r>
          </a:p>
          <a:p>
            <a:endParaRPr lang="ru-RU" b="0" i="0" dirty="0">
              <a:solidFill>
                <a:srgbClr val="212121"/>
              </a:solidFill>
              <a:effectLst/>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b="0" i="0" dirty="0">
                <a:solidFill>
                  <a:srgbClr val="212121"/>
                </a:solidFill>
                <a:effectLst/>
                <a:latin typeface="Cambria" panose="02040503050406030204" pitchFamily="18" charset="0"/>
              </a:rPr>
              <a:t>Снижению содержания кислорода в артериях, вызванному потерей гемоглобина, противодействует мобилизация резервов крови органов брюшной полости в висцеральное кровообращение. Как у собак, так и у кошек вклад внутреннего кровообращения в противодействие потере объема крови в целом одинаков (~4,9 мл/кг у кошки; ~5,1 мл/кг у собаки). У собак наибольший вклад вносит сокращение селезенки, тогда как у кошек вклад печени, кишечника и селезенки аналогичен. У </a:t>
            </a:r>
            <a:r>
              <a:rPr lang="ru-RU" b="0" i="0" dirty="0" err="1">
                <a:solidFill>
                  <a:srgbClr val="212121"/>
                </a:solidFill>
                <a:effectLst/>
                <a:latin typeface="Cambria" panose="02040503050406030204" pitchFamily="18" charset="0"/>
              </a:rPr>
              <a:t>спленэктомированных</a:t>
            </a:r>
            <a:r>
              <a:rPr lang="ru-RU" b="0" i="0" dirty="0">
                <a:solidFill>
                  <a:srgbClr val="212121"/>
                </a:solidFill>
                <a:effectLst/>
                <a:latin typeface="Cambria" panose="02040503050406030204" pitchFamily="18" charset="0"/>
              </a:rPr>
              <a:t> собак происходит значительное снижение гемоглобина после острого гипотензивного кровотечения; однако снижение концентрации гемоглобина не происходит у собак с кровоизлиянием и интактной селезенкой. У собак сокращение селезенки запускает в кровообращение значительное количество эритроцитов. Конечным эффектом является меньшее влияние изменений концентрации гемоглобина и кислородной способности по сравнению с уровнями до кровоизлияния в фазе кровотечения перед реанимацией. Поскольку содержание кислорода в артериальной крови может подвергаться менее значительному влиянию во время острых геморрагических состояний, у собак снижение доставки кислорода в основном связано с уменьшением сердечного выброса.</a:t>
            </a:r>
            <a:endParaRPr lang="ru-RU" dirty="0"/>
          </a:p>
          <a:p>
            <a:br>
              <a:rPr lang="ru-RU" b="0" i="0" dirty="0">
                <a:solidFill>
                  <a:srgbClr val="212121"/>
                </a:solidFill>
                <a:effectLst/>
                <a:latin typeface="Cambria" panose="02040503050406030204" pitchFamily="18" charset="0"/>
              </a:rPr>
            </a:br>
            <a:r>
              <a:rPr lang="ru-RU" b="0" i="0" dirty="0">
                <a:solidFill>
                  <a:srgbClr val="212121"/>
                </a:solidFill>
                <a:effectLst/>
                <a:latin typeface="Cambria" panose="02040503050406030204" pitchFamily="18" charset="0"/>
              </a:rPr>
              <a:t>По мере потери объема крови компенсаторные механизмы, включая буферные системы и вентиляцию, приспосабливаются, пытаясь поддерживать нормальный </a:t>
            </a:r>
            <a:r>
              <a:rPr lang="en" b="0" i="0" dirty="0">
                <a:solidFill>
                  <a:srgbClr val="212121"/>
                </a:solidFill>
                <a:effectLst/>
                <a:latin typeface="Cambria" panose="02040503050406030204" pitchFamily="18" charset="0"/>
              </a:rPr>
              <a:t>pH </a:t>
            </a:r>
            <a:r>
              <a:rPr lang="ru-RU" b="0" i="0" dirty="0">
                <a:solidFill>
                  <a:srgbClr val="212121"/>
                </a:solidFill>
                <a:effectLst/>
                <a:latin typeface="Cambria" panose="02040503050406030204" pitchFamily="18" charset="0"/>
              </a:rPr>
              <a:t>крови в условиях системного метаболического ацидоза, характеризующегося значительно меньшим избытком оснований и увеличением </a:t>
            </a:r>
            <a:r>
              <a:rPr lang="ru-RU" b="0" i="0" dirty="0" err="1">
                <a:solidFill>
                  <a:srgbClr val="212121"/>
                </a:solidFill>
                <a:effectLst/>
                <a:latin typeface="Cambria" panose="02040503050406030204" pitchFamily="18" charset="0"/>
              </a:rPr>
              <a:t>лактата</a:t>
            </a:r>
            <a:r>
              <a:rPr lang="ru-RU" b="0" i="0" dirty="0">
                <a:solidFill>
                  <a:srgbClr val="212121"/>
                </a:solidFill>
                <a:effectLst/>
                <a:latin typeface="Cambria" panose="02040503050406030204" pitchFamily="18" charset="0"/>
              </a:rPr>
              <a:t>. Ацидоз, связанный с острым кровотечением, может усугубить </a:t>
            </a:r>
            <a:r>
              <a:rPr lang="ru-RU" b="0" i="0" dirty="0" err="1">
                <a:solidFill>
                  <a:srgbClr val="212121"/>
                </a:solidFill>
                <a:effectLst/>
                <a:latin typeface="Cambria" panose="02040503050406030204" pitchFamily="18" charset="0"/>
              </a:rPr>
              <a:t>коагулопатию</a:t>
            </a:r>
            <a:r>
              <a:rPr lang="ru-RU" b="0" i="0" dirty="0">
                <a:solidFill>
                  <a:srgbClr val="212121"/>
                </a:solidFill>
                <a:effectLst/>
                <a:latin typeface="Cambria" panose="02040503050406030204" pitchFamily="18" charset="0"/>
              </a:rPr>
              <a:t> и привести к продолжению кровотечения. Усилия по объемной реанимации, направленные на восстановление адекватной доставки кислорода и питательных веществ к тканям, являются ключевыми, а последовательная оценка избытка оснований и </a:t>
            </a:r>
            <a:r>
              <a:rPr lang="ru-RU" b="0" i="0" dirty="0" err="1">
                <a:solidFill>
                  <a:srgbClr val="212121"/>
                </a:solidFill>
                <a:effectLst/>
                <a:latin typeface="Cambria" panose="02040503050406030204" pitchFamily="18" charset="0"/>
              </a:rPr>
              <a:t>лактата</a:t>
            </a:r>
            <a:r>
              <a:rPr lang="ru-RU" b="0" i="0" dirty="0">
                <a:solidFill>
                  <a:srgbClr val="212121"/>
                </a:solidFill>
                <a:effectLst/>
                <a:latin typeface="Cambria" panose="02040503050406030204" pitchFamily="18" charset="0"/>
              </a:rPr>
              <a:t> может помочь в принятии решений о вмешательстве. Хотя снижение уровня гемоглобина (</a:t>
            </a:r>
            <a:r>
              <a:rPr lang="en" b="0" i="0" dirty="0">
                <a:solidFill>
                  <a:srgbClr val="212121"/>
                </a:solidFill>
                <a:effectLst/>
                <a:latin typeface="Cambria" panose="02040503050406030204" pitchFamily="18" charset="0"/>
              </a:rPr>
              <a:t>Hgb) </a:t>
            </a:r>
            <a:r>
              <a:rPr lang="ru-RU" b="0" i="0" dirty="0">
                <a:solidFill>
                  <a:srgbClr val="212121"/>
                </a:solidFill>
                <a:effectLst/>
                <a:latin typeface="Cambria" panose="02040503050406030204" pitchFamily="18" charset="0"/>
              </a:rPr>
              <a:t>отмечается при тяжелых и катастрофических кровотечениях, при легких и умеренных кровотечениях, до начала реанимации уровень </a:t>
            </a:r>
            <a:r>
              <a:rPr lang="en" b="0" i="0" dirty="0">
                <a:solidFill>
                  <a:srgbClr val="212121"/>
                </a:solidFill>
                <a:effectLst/>
                <a:latin typeface="Cambria" panose="02040503050406030204" pitchFamily="18" charset="0"/>
              </a:rPr>
              <a:t>Hgb </a:t>
            </a:r>
            <a:r>
              <a:rPr lang="ru-RU" b="0" i="0" dirty="0">
                <a:solidFill>
                  <a:srgbClr val="212121"/>
                </a:solidFill>
                <a:effectLst/>
                <a:latin typeface="Cambria" panose="02040503050406030204" pitchFamily="18" charset="0"/>
              </a:rPr>
              <a:t>может находиться в пределах нормы. Клинически нормальный уровень гемоглобина при поступлении не исключает острого кровотечения, поэтому полезна периодическая оценка во время фазы объемной реанимации.</a:t>
            </a:r>
          </a:p>
          <a:p>
            <a:endParaRPr lang="ru-RU" b="0" i="0" dirty="0">
              <a:solidFill>
                <a:srgbClr val="212121"/>
              </a:solidFill>
              <a:effectLst/>
              <a:latin typeface="Cambria" panose="02040503050406030204" pitchFamily="18" charset="0"/>
            </a:endParaRPr>
          </a:p>
          <a:p>
            <a:endParaRPr lang="ru-RU" b="0" i="0" dirty="0">
              <a:solidFill>
                <a:srgbClr val="212121"/>
              </a:solidFill>
              <a:effectLst/>
              <a:latin typeface="Cambria" panose="02040503050406030204" pitchFamily="18" charset="0"/>
            </a:endParaRPr>
          </a:p>
          <a:p>
            <a:endParaRPr lang="ru-RU" b="0" i="0" dirty="0">
              <a:solidFill>
                <a:srgbClr val="212121"/>
              </a:solidFill>
              <a:effectLst/>
              <a:latin typeface="Cambria" panose="02040503050406030204" pitchFamily="18" charset="0"/>
            </a:endParaRPr>
          </a:p>
          <a:p>
            <a:r>
              <a:rPr lang="ru-RU" b="0" i="0" dirty="0">
                <a:solidFill>
                  <a:srgbClr val="212121"/>
                </a:solidFill>
                <a:effectLst/>
                <a:latin typeface="Cambria" panose="02040503050406030204" pitchFamily="18" charset="0"/>
              </a:rPr>
              <a:t>Сопутствующие заболевания, связанные с острой потерей внутрисосудистого объема и способности переносить кислород, связаны с долей потерянного объема крови и компенсаторным резервом отдельного пациента </a:t>
            </a:r>
          </a:p>
          <a:p>
            <a:r>
              <a:rPr lang="ru-RU" b="0" i="0" dirty="0">
                <a:solidFill>
                  <a:srgbClr val="212121"/>
                </a:solidFill>
                <a:effectLst/>
                <a:latin typeface="Cambria" panose="02040503050406030204" pitchFamily="18" charset="0"/>
              </a:rPr>
              <a:t>Хотя физиологический ответ предсказуем, методы реанимации пациентов с острым кровотечением за последние годы резко изменились, как правило, в результате медицинских усилий военного времени.</a:t>
            </a:r>
          </a:p>
          <a:p>
            <a:r>
              <a:rPr lang="ru-RU" b="0" i="0" dirty="0">
                <a:solidFill>
                  <a:srgbClr val="212121"/>
                </a:solidFill>
                <a:effectLst/>
                <a:latin typeface="Cambria" panose="02040503050406030204" pitchFamily="18" charset="0"/>
              </a:rPr>
              <a:t>Ранее первоначальная реанимация у этих пациентов включала немедленную поддержку объема кристаллоидами и/или коллоидами. независимо от общего объема, с целью восполнить потерянный объем сосудов и вернуть артериальное давление в норму. Новые исследования теперь поддерживают приоритетность контроля кровотечения в сочетании с разумным введением кристаллоидов с последующим ранним рассмотрением возможности введения тромбоцитов, плазмы и эритроцитов во время фазы реанимации.</a:t>
            </a:r>
          </a:p>
          <a:p>
            <a:endParaRPr lang="ru-RU" b="0" i="0" dirty="0">
              <a:solidFill>
                <a:srgbClr val="212121"/>
              </a:solidFill>
              <a:effectLst/>
              <a:latin typeface="Cambria" panose="02040503050406030204" pitchFamily="18" charset="0"/>
            </a:endParaRPr>
          </a:p>
          <a:p>
            <a:r>
              <a:rPr lang="ru-RU" b="0" i="0" dirty="0">
                <a:solidFill>
                  <a:srgbClr val="212121"/>
                </a:solidFill>
                <a:effectLst/>
                <a:latin typeface="Cambria" panose="02040503050406030204" pitchFamily="18" charset="0"/>
              </a:rPr>
              <a:t>Такой подход сводит к минимуму кровопотерю, уменьшает </a:t>
            </a:r>
            <a:r>
              <a:rPr lang="ru-RU" b="0" i="0" dirty="0" err="1">
                <a:solidFill>
                  <a:srgbClr val="212121"/>
                </a:solidFill>
                <a:effectLst/>
                <a:latin typeface="Cambria" panose="02040503050406030204" pitchFamily="18" charset="0"/>
              </a:rPr>
              <a:t>коагулопатию</a:t>
            </a:r>
            <a:r>
              <a:rPr lang="ru-RU" b="0" i="0" dirty="0">
                <a:solidFill>
                  <a:srgbClr val="212121"/>
                </a:solidFill>
                <a:effectLst/>
                <a:latin typeface="Cambria" panose="02040503050406030204" pitchFamily="18" charset="0"/>
              </a:rPr>
              <a:t>, восстанавливает доставку кислорода и корректирует изменения </a:t>
            </a:r>
            <a:r>
              <a:rPr lang="ru-RU" b="0" i="0" dirty="0" err="1">
                <a:solidFill>
                  <a:srgbClr val="212121"/>
                </a:solidFill>
                <a:effectLst/>
                <a:latin typeface="Cambria" panose="02040503050406030204" pitchFamily="18" charset="0"/>
              </a:rPr>
              <a:t>гликокаликса</a:t>
            </a:r>
            <a:r>
              <a:rPr lang="ru-RU" b="0" i="0" dirty="0">
                <a:solidFill>
                  <a:srgbClr val="212121"/>
                </a:solidFill>
                <a:effectLst/>
                <a:latin typeface="Cambria" panose="02040503050406030204" pitchFamily="18" charset="0"/>
              </a:rPr>
              <a:t>. </a:t>
            </a:r>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15</a:t>
            </a:fld>
            <a:endParaRPr lang="ru-RU"/>
          </a:p>
        </p:txBody>
      </p:sp>
    </p:spTree>
    <p:extLst>
      <p:ext uri="{BB962C8B-B14F-4D97-AF65-F5344CB8AC3E}">
        <p14:creationId xmlns:p14="http://schemas.microsoft.com/office/powerpoint/2010/main" val="4252521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333333"/>
                </a:solidFill>
                <a:effectLst/>
                <a:latin typeface="Cambria" panose="02040503050406030204" pitchFamily="18" charset="0"/>
              </a:rPr>
              <a:t>Особенности различных проявлений острой кровопотери, приводящей к геморрагическому шоку.</a:t>
            </a:r>
          </a:p>
          <a:p>
            <a:endParaRPr lang="ru-RU" b="0" i="0" dirty="0">
              <a:solidFill>
                <a:srgbClr val="333333"/>
              </a:solidFill>
              <a:effectLst/>
              <a:latin typeface="Cambria" panose="02040503050406030204" pitchFamily="18" charset="0"/>
            </a:endParaRPr>
          </a:p>
          <a:p>
            <a:pPr>
              <a:lnSpc>
                <a:spcPts val="2250"/>
              </a:lnSpc>
              <a:spcBef>
                <a:spcPts val="2000"/>
              </a:spcBef>
              <a:spcAft>
                <a:spcPts val="1000"/>
              </a:spcAft>
            </a:pPr>
            <a:r>
              <a:rPr lang="ru-RU" sz="1800" b="0" dirty="0">
                <a:solidFill>
                  <a:srgbClr val="734126"/>
                </a:solidFill>
                <a:effectLst/>
                <a:latin typeface="Cambria" panose="02040503050406030204" pitchFamily="18" charset="0"/>
              </a:rPr>
              <a:t>Травматическое повреждение, вызывающее кровопотерю, </a:t>
            </a:r>
            <a:r>
              <a:rPr lang="ru-RU" sz="1800" b="0" dirty="0" err="1">
                <a:solidFill>
                  <a:srgbClr val="734126"/>
                </a:solidFill>
                <a:effectLst/>
                <a:latin typeface="Cambria" panose="02040503050406030204" pitchFamily="18" charset="0"/>
              </a:rPr>
              <a:t>некоагулопатическое</a:t>
            </a:r>
            <a:endParaRPr lang="ru-RU" sz="1800" b="0" dirty="0">
              <a:solidFill>
                <a:srgbClr val="734126"/>
              </a:solidFill>
              <a:effectLst/>
              <a:latin typeface="Cambria" panose="02040503050406030204" pitchFamily="18" charset="0"/>
            </a:endParaRPr>
          </a:p>
          <a:p>
            <a:pPr>
              <a:spcBef>
                <a:spcPts val="2000"/>
              </a:spcBef>
              <a:spcAft>
                <a:spcPts val="2000"/>
              </a:spcAft>
            </a:pPr>
            <a:r>
              <a:rPr lang="ru-RU" dirty="0">
                <a:effectLst/>
              </a:rPr>
              <a:t>Это пациенты, получившие травму от внешней силы (тупую и/или проникающую), приводящую к кровопотере, которая может варьироваться от незначительной до катастрофической. Источник кровопотери может располагаться снаружи (например, рваные раны, укушенные раны), </a:t>
            </a:r>
            <a:r>
              <a:rPr lang="ru-RU" dirty="0" err="1">
                <a:effectLst/>
              </a:rPr>
              <a:t>внутриполостно</a:t>
            </a:r>
            <a:r>
              <a:rPr lang="ru-RU" dirty="0">
                <a:effectLst/>
              </a:rPr>
              <a:t> (например, </a:t>
            </a:r>
            <a:r>
              <a:rPr lang="ru-RU" dirty="0" err="1">
                <a:effectLst/>
              </a:rPr>
              <a:t>гемоабдомен</a:t>
            </a:r>
            <a:r>
              <a:rPr lang="ru-RU" dirty="0">
                <a:effectLst/>
              </a:rPr>
              <a:t>, гемоторакс) или в тканях (например, ушибы легких, размозжения). Первичными целями вмешательства у этих пациентов являются ослабление любого продолжающегося кровотечения, не остановленного эндогенным гемостазом ( </a:t>
            </a:r>
            <a:r>
              <a:rPr lang="ru-RU" u="sng" dirty="0">
                <a:solidFill>
                  <a:srgbClr val="376FAA"/>
                </a:solidFill>
                <a:effectLst/>
                <a:hlinkClick r:id="rId3"/>
              </a:rPr>
              <a:t>7</a:t>
            </a:r>
            <a:r>
              <a:rPr lang="ru-RU" dirty="0">
                <a:effectLst/>
              </a:rPr>
              <a:t> , </a:t>
            </a:r>
            <a:r>
              <a:rPr lang="ru-RU" u="sng" dirty="0">
                <a:solidFill>
                  <a:srgbClr val="376FAA"/>
                </a:solidFill>
                <a:effectLst/>
                <a:hlinkClick r:id="rId4"/>
              </a:rPr>
              <a:t>8</a:t>
            </a:r>
            <a:r>
              <a:rPr lang="ru-RU" dirty="0">
                <a:effectLst/>
              </a:rPr>
              <a:t> ), соответствующее и разумное увеличение объема (на основе клинической реакции пациента на объем потерянной крови), а также надлежащий мониторинг развития чахоточной </a:t>
            </a:r>
            <a:r>
              <a:rPr lang="ru-RU" dirty="0" err="1">
                <a:effectLst/>
              </a:rPr>
              <a:t>коагулопатии</a:t>
            </a:r>
            <a:r>
              <a:rPr lang="ru-RU" dirty="0">
                <a:effectLst/>
              </a:rPr>
              <a:t> и лечение. сопутствующие заболевания, связанные с </a:t>
            </a:r>
            <a:r>
              <a:rPr lang="ru-RU" dirty="0" err="1">
                <a:effectLst/>
              </a:rPr>
              <a:t>экстравазацией</a:t>
            </a:r>
            <a:r>
              <a:rPr lang="ru-RU" dirty="0">
                <a:effectLst/>
              </a:rPr>
              <a:t> крови (например, ушиб легких, кровоизлияние в мозг).</a:t>
            </a:r>
          </a:p>
          <a:p>
            <a:pPr>
              <a:lnSpc>
                <a:spcPts val="2250"/>
              </a:lnSpc>
              <a:spcBef>
                <a:spcPts val="2000"/>
              </a:spcBef>
              <a:spcAft>
                <a:spcPts val="1000"/>
              </a:spcAft>
            </a:pPr>
            <a:r>
              <a:rPr lang="ru-RU" sz="1800" b="0" dirty="0">
                <a:solidFill>
                  <a:srgbClr val="734126"/>
                </a:solidFill>
                <a:effectLst/>
                <a:latin typeface="Cambria" panose="02040503050406030204" pitchFamily="18" charset="0"/>
              </a:rPr>
              <a:t>Травматическое повреждение, вызывающее кровопотерю, </a:t>
            </a:r>
            <a:r>
              <a:rPr lang="ru-RU" sz="1800" b="0" dirty="0" err="1">
                <a:solidFill>
                  <a:srgbClr val="734126"/>
                </a:solidFill>
                <a:effectLst/>
                <a:latin typeface="Cambria" panose="02040503050406030204" pitchFamily="18" charset="0"/>
              </a:rPr>
              <a:t>коагулопатическое</a:t>
            </a:r>
            <a:endParaRPr lang="ru-RU" sz="1800" b="0" dirty="0">
              <a:solidFill>
                <a:srgbClr val="734126"/>
              </a:solidFill>
              <a:effectLst/>
              <a:latin typeface="Cambria" panose="02040503050406030204" pitchFamily="18" charset="0"/>
            </a:endParaRPr>
          </a:p>
          <a:p>
            <a:pPr>
              <a:spcBef>
                <a:spcPts val="2000"/>
              </a:spcBef>
              <a:spcAft>
                <a:spcPts val="2000"/>
              </a:spcAft>
            </a:pPr>
            <a:r>
              <a:rPr lang="ru-RU" dirty="0" err="1">
                <a:effectLst/>
              </a:rPr>
              <a:t>Коагулопатия</a:t>
            </a:r>
            <a:r>
              <a:rPr lang="ru-RU" dirty="0">
                <a:effectLst/>
              </a:rPr>
              <a:t>, вызванная травмой (ТИК), определяется как кульминация эндогенной реакции на геморрагический шок плюс повреждение тканей ( </a:t>
            </a:r>
            <a:r>
              <a:rPr lang="ru-RU" u="sng" dirty="0">
                <a:solidFill>
                  <a:srgbClr val="376FAA"/>
                </a:solidFill>
                <a:effectLst/>
                <a:hlinkClick r:id="rId5"/>
              </a:rPr>
              <a:t>3</a:t>
            </a:r>
            <a:r>
              <a:rPr lang="ru-RU" dirty="0">
                <a:effectLst/>
              </a:rPr>
              <a:t> ). На момент поступления ТИЦ клинически проявляется в виде спектра фенотипов от </a:t>
            </a:r>
            <a:r>
              <a:rPr lang="ru-RU" dirty="0" err="1">
                <a:effectLst/>
              </a:rPr>
              <a:t>гипокоагуляционного</a:t>
            </a:r>
            <a:r>
              <a:rPr lang="ru-RU" dirty="0">
                <a:effectLst/>
              </a:rPr>
              <a:t> до </a:t>
            </a:r>
            <a:r>
              <a:rPr lang="ru-RU" dirty="0" err="1">
                <a:effectLst/>
              </a:rPr>
              <a:t>гиперкоагуляционного</a:t>
            </a:r>
            <a:r>
              <a:rPr lang="ru-RU" dirty="0">
                <a:effectLst/>
              </a:rPr>
              <a:t>, что влияет на решения относительно соответствующего начального вмешательства ( </a:t>
            </a:r>
            <a:r>
              <a:rPr lang="ru-RU" u="sng" dirty="0">
                <a:solidFill>
                  <a:srgbClr val="376FAA"/>
                </a:solidFill>
                <a:effectLst/>
                <a:hlinkClick r:id="rId5"/>
              </a:rPr>
              <a:t>3</a:t>
            </a:r>
            <a:r>
              <a:rPr lang="ru-RU" dirty="0">
                <a:effectLst/>
              </a:rPr>
              <a:t> , </a:t>
            </a:r>
            <a:r>
              <a:rPr lang="ru-RU" u="sng" dirty="0">
                <a:solidFill>
                  <a:srgbClr val="376FAA"/>
                </a:solidFill>
                <a:effectLst/>
                <a:hlinkClick r:id="rId6"/>
              </a:rPr>
              <a:t>9-11 </a:t>
            </a:r>
            <a:r>
              <a:rPr lang="ru-RU" u="sng" dirty="0">
                <a:solidFill>
                  <a:srgbClr val="376FAA"/>
                </a:solidFill>
                <a:effectLst/>
                <a:hlinkClick r:id="rId7"/>
              </a:rPr>
              <a:t>) .</a:t>
            </a:r>
            <a:r>
              <a:rPr lang="ru-RU" dirty="0">
                <a:effectLst/>
              </a:rPr>
              <a:t>). </a:t>
            </a:r>
            <a:r>
              <a:rPr lang="ru-RU" dirty="0" err="1">
                <a:effectLst/>
              </a:rPr>
              <a:t>Коагулопатический</a:t>
            </a:r>
            <a:r>
              <a:rPr lang="ru-RU" dirty="0">
                <a:effectLst/>
              </a:rPr>
              <a:t> статус отдельного пациента может меняться на протяжении всего периода реанимации и разрешения заболевания в результате продолжающейся кровопотери, степени повреждения эндотелия и вмешательств, выбранных врачом. У этих пациентов цели первичного вмешательства включают цели, перечисленные для </a:t>
            </a:r>
            <a:r>
              <a:rPr lang="ru-RU" dirty="0" err="1">
                <a:effectLst/>
              </a:rPr>
              <a:t>некоагулопатического</a:t>
            </a:r>
            <a:r>
              <a:rPr lang="ru-RU" dirty="0">
                <a:effectLst/>
              </a:rPr>
              <a:t> травматического кровотечения, в дополнение к вмешательствам, основанным на диагностических результатах (например, мониторинг </a:t>
            </a:r>
            <a:r>
              <a:rPr lang="ru-RU" dirty="0" err="1">
                <a:effectLst/>
              </a:rPr>
              <a:t>вязкоэластической</a:t>
            </a:r>
            <a:r>
              <a:rPr lang="ru-RU" dirty="0">
                <a:effectLst/>
              </a:rPr>
              <a:t> коагуляции или измерение конкретных параметров гемостаза) и ресурсах (например, цельная кровь, аутотрансфузия, компонентная терапия). доступен клиницисту.</a:t>
            </a:r>
          </a:p>
          <a:p>
            <a:pPr>
              <a:lnSpc>
                <a:spcPts val="2250"/>
              </a:lnSpc>
              <a:spcBef>
                <a:spcPts val="2000"/>
              </a:spcBef>
              <a:spcAft>
                <a:spcPts val="1000"/>
              </a:spcAft>
            </a:pPr>
            <a:r>
              <a:rPr lang="ru-RU" sz="1800" b="0" dirty="0">
                <a:solidFill>
                  <a:srgbClr val="734126"/>
                </a:solidFill>
                <a:effectLst/>
                <a:latin typeface="Cambria" panose="02040503050406030204" pitchFamily="18" charset="0"/>
              </a:rPr>
              <a:t>Нетравматическое спонтанное кровотечение, </a:t>
            </a:r>
            <a:r>
              <a:rPr lang="ru-RU" sz="1800" b="0" dirty="0" err="1">
                <a:solidFill>
                  <a:srgbClr val="734126"/>
                </a:solidFill>
                <a:effectLst/>
                <a:latin typeface="Cambria" panose="02040503050406030204" pitchFamily="18" charset="0"/>
              </a:rPr>
              <a:t>некоагулопатическое</a:t>
            </a:r>
            <a:endParaRPr lang="ru-RU" sz="1800" b="0" dirty="0">
              <a:solidFill>
                <a:srgbClr val="734126"/>
              </a:solidFill>
              <a:effectLst/>
              <a:latin typeface="Cambria" panose="02040503050406030204" pitchFamily="18" charset="0"/>
            </a:endParaRPr>
          </a:p>
          <a:p>
            <a:pPr>
              <a:spcBef>
                <a:spcPts val="2000"/>
              </a:spcBef>
              <a:spcAft>
                <a:spcPts val="2000"/>
              </a:spcAft>
            </a:pPr>
            <a:r>
              <a:rPr lang="ru-RU" dirty="0">
                <a:effectLst/>
              </a:rPr>
              <a:t>Это пациенты, у которых наблюдается кровопотеря в результате сосудистых дефектов, вызванных неоплазией (например, </a:t>
            </a:r>
            <a:r>
              <a:rPr lang="ru-RU" dirty="0" err="1">
                <a:effectLst/>
              </a:rPr>
              <a:t>гемангиосаркомой</a:t>
            </a:r>
            <a:r>
              <a:rPr lang="ru-RU" dirty="0">
                <a:effectLst/>
              </a:rPr>
              <a:t> селезенки) или основным заболеванием (например, язвой желудка, </a:t>
            </a:r>
            <a:r>
              <a:rPr lang="ru-RU" dirty="0" err="1">
                <a:effectLst/>
              </a:rPr>
              <a:t>тучноклеточной</a:t>
            </a:r>
            <a:r>
              <a:rPr lang="ru-RU" dirty="0">
                <a:effectLst/>
              </a:rPr>
              <a:t> опухолью). Во время первичного обследования у этих пациентов может быть немного сложнее идентифицировать геморрагический шок до тех пор, пока не будет получен первоначальный диагноз. Таким образом, у пациента с признаками </a:t>
            </a:r>
            <a:r>
              <a:rPr lang="ru-RU" dirty="0" err="1">
                <a:effectLst/>
              </a:rPr>
              <a:t>гиповолемического</a:t>
            </a:r>
            <a:r>
              <a:rPr lang="ru-RU" dirty="0">
                <a:effectLst/>
              </a:rPr>
              <a:t> шока первоначальным вмешательством обычно является увеличение объема, а предварительная диагностика проводится для определения причины. Если шок идентифицирован как геморрагический, цели вмешательства аналогичны целям вмешательства у пациентов с травматическим повреждением, не страдающих </a:t>
            </a:r>
            <a:r>
              <a:rPr lang="ru-RU" dirty="0" err="1">
                <a:effectLst/>
              </a:rPr>
              <a:t>коагулопатией</a:t>
            </a:r>
            <a:r>
              <a:rPr lang="ru-RU" dirty="0">
                <a:effectLst/>
              </a:rPr>
              <a:t>.</a:t>
            </a:r>
          </a:p>
          <a:p>
            <a:pPr>
              <a:lnSpc>
                <a:spcPts val="2250"/>
              </a:lnSpc>
              <a:spcBef>
                <a:spcPts val="2000"/>
              </a:spcBef>
              <a:spcAft>
                <a:spcPts val="1000"/>
              </a:spcAft>
            </a:pPr>
            <a:r>
              <a:rPr lang="ru-RU" sz="1800" b="0" dirty="0">
                <a:solidFill>
                  <a:srgbClr val="734126"/>
                </a:solidFill>
                <a:effectLst/>
                <a:latin typeface="Cambria" panose="02040503050406030204" pitchFamily="18" charset="0"/>
              </a:rPr>
              <a:t>Нетравматическое спонтанное кровотечение, </a:t>
            </a:r>
            <a:r>
              <a:rPr lang="ru-RU" sz="1800" b="0" dirty="0" err="1">
                <a:solidFill>
                  <a:srgbClr val="734126"/>
                </a:solidFill>
                <a:effectLst/>
                <a:latin typeface="Cambria" panose="02040503050406030204" pitchFamily="18" charset="0"/>
              </a:rPr>
              <a:t>коагулопатическое</a:t>
            </a:r>
            <a:endParaRPr lang="ru-RU" sz="1800" b="0" dirty="0">
              <a:solidFill>
                <a:srgbClr val="734126"/>
              </a:solidFill>
              <a:effectLst/>
              <a:latin typeface="Cambria" panose="02040503050406030204" pitchFamily="18" charset="0"/>
            </a:endParaRPr>
          </a:p>
          <a:p>
            <a:pPr>
              <a:spcBef>
                <a:spcPts val="2000"/>
              </a:spcBef>
              <a:spcAft>
                <a:spcPts val="2000"/>
              </a:spcAft>
            </a:pPr>
            <a:r>
              <a:rPr lang="ru-RU" dirty="0">
                <a:effectLst/>
              </a:rPr>
              <a:t>Как и в случае с ТИЦ, это пациенты, у которых в результате кровопотери развилась </a:t>
            </a:r>
            <a:r>
              <a:rPr lang="ru-RU" dirty="0" err="1">
                <a:effectLst/>
              </a:rPr>
              <a:t>коагулопатия</a:t>
            </a:r>
            <a:r>
              <a:rPr lang="ru-RU" dirty="0">
                <a:effectLst/>
              </a:rPr>
              <a:t> (без сопутствующего повреждения тканей). Однако, в отличие от ТИЦ, у этих пациентов определяется диссеминированная внутрисосудистая </a:t>
            </a:r>
            <a:r>
              <a:rPr lang="ru-RU" dirty="0" err="1">
                <a:effectLst/>
              </a:rPr>
              <a:t>коагулопатия</a:t>
            </a:r>
            <a:r>
              <a:rPr lang="ru-RU" dirty="0">
                <a:effectLst/>
              </a:rPr>
              <a:t> (ДВС) в результате чахоточных процессов, связанных с эндогенными гемостатическими усилиями плюс или минус вклады эндотелиального повреждения из-за основного заболевания (12 </a:t>
            </a:r>
            <a:r>
              <a:rPr lang="ru-RU" u="sng" dirty="0">
                <a:solidFill>
                  <a:srgbClr val="376FAA"/>
                </a:solidFill>
                <a:effectLst/>
                <a:hlinkClick r:id="rId8"/>
              </a:rPr>
              <a:t>)</a:t>
            </a:r>
            <a:r>
              <a:rPr lang="ru-RU" dirty="0">
                <a:effectLst/>
              </a:rPr>
              <a:t> . Как и в случае </a:t>
            </a:r>
            <a:r>
              <a:rPr lang="ru-RU" dirty="0" err="1">
                <a:effectLst/>
              </a:rPr>
              <a:t>некоагулопатического</a:t>
            </a:r>
            <a:r>
              <a:rPr lang="ru-RU" dirty="0">
                <a:effectLst/>
              </a:rPr>
              <a:t>, нетравматического спонтанного кровотечения, ключевое значение имеет раннее выявление кровотечения и источника кровотечения. Как и в случае с ТИЦ, стабилизационные вмешательства в идеале основываются на диагностических результатах (например, мониторинг </a:t>
            </a:r>
            <a:r>
              <a:rPr lang="ru-RU" dirty="0" err="1">
                <a:effectLst/>
              </a:rPr>
              <a:t>вязкоэластических</a:t>
            </a:r>
            <a:r>
              <a:rPr lang="ru-RU" dirty="0">
                <a:effectLst/>
              </a:rPr>
              <a:t> или специфических параметров гемостаза) и ресурсах (например, цельная кровь, аутотрансфузия, компонентная терапия), доступных клиницисту.</a:t>
            </a:r>
          </a:p>
          <a:p>
            <a:pPr algn="l">
              <a:lnSpc>
                <a:spcPts val="2250"/>
              </a:lnSpc>
              <a:spcBef>
                <a:spcPts val="2000"/>
              </a:spcBef>
              <a:spcAft>
                <a:spcPts val="1000"/>
              </a:spcAft>
            </a:pPr>
            <a:r>
              <a:rPr lang="ru-RU" sz="1800" b="0" i="0" dirty="0">
                <a:solidFill>
                  <a:srgbClr val="734126"/>
                </a:solidFill>
                <a:effectLst/>
                <a:latin typeface="Cambria" panose="02040503050406030204" pitchFamily="18" charset="0"/>
              </a:rPr>
              <a:t>Первичное нарушение гемостаза</a:t>
            </a:r>
          </a:p>
          <a:p>
            <a:pPr algn="l">
              <a:spcBef>
                <a:spcPts val="2000"/>
              </a:spcBef>
              <a:spcAft>
                <a:spcPts val="2000"/>
              </a:spcAft>
            </a:pPr>
            <a:r>
              <a:rPr lang="ru-RU" b="0" i="0" dirty="0">
                <a:solidFill>
                  <a:srgbClr val="212121"/>
                </a:solidFill>
                <a:effectLst/>
                <a:latin typeface="Cambria" panose="02040503050406030204" pitchFamily="18" charset="0"/>
              </a:rPr>
              <a:t>Это пациенты, у которых возникает спонтанное кровотечение в результате нормального «износа» сосудов и у которых эндогенная система гемостаза не обладает адекватной способностью останавливать кровотечение. Примеры включают тромбоцитопению (например, </a:t>
            </a:r>
            <a:r>
              <a:rPr lang="ru-RU" b="0" i="0" dirty="0" err="1">
                <a:solidFill>
                  <a:srgbClr val="212121"/>
                </a:solidFill>
                <a:effectLst/>
                <a:latin typeface="Cambria" panose="02040503050406030204" pitchFamily="18" charset="0"/>
              </a:rPr>
              <a:t>иммуноопосредованную</a:t>
            </a:r>
            <a:r>
              <a:rPr lang="ru-RU" b="0" i="0" dirty="0">
                <a:solidFill>
                  <a:srgbClr val="212121"/>
                </a:solidFill>
                <a:effectLst/>
                <a:latin typeface="Cambria" panose="02040503050406030204" pitchFamily="18" charset="0"/>
              </a:rPr>
              <a:t> тромбоцитопению, </a:t>
            </a:r>
            <a:r>
              <a:rPr lang="ru-RU" b="0" i="0" dirty="0" err="1">
                <a:solidFill>
                  <a:srgbClr val="212121"/>
                </a:solidFill>
                <a:effectLst/>
                <a:latin typeface="Cambria" panose="02040503050406030204" pitchFamily="18" charset="0"/>
              </a:rPr>
              <a:t>эрлихию</a:t>
            </a:r>
            <a:r>
              <a:rPr lang="ru-RU" b="0" i="0" dirty="0">
                <a:solidFill>
                  <a:srgbClr val="212121"/>
                </a:solidFill>
                <a:effectLst/>
                <a:latin typeface="Cambria" panose="02040503050406030204" pitchFamily="18" charset="0"/>
              </a:rPr>
              <a:t>), </a:t>
            </a:r>
            <a:r>
              <a:rPr lang="ru-RU" b="0" i="0" dirty="0" err="1">
                <a:solidFill>
                  <a:srgbClr val="212121"/>
                </a:solidFill>
                <a:effectLst/>
                <a:latin typeface="Cambria" panose="02040503050406030204" pitchFamily="18" charset="0"/>
              </a:rPr>
              <a:t>тромбоцитопатию</a:t>
            </a:r>
            <a:r>
              <a:rPr lang="ru-RU" b="0" i="0" dirty="0">
                <a:solidFill>
                  <a:srgbClr val="212121"/>
                </a:solidFill>
                <a:effectLst/>
                <a:latin typeface="Cambria" panose="02040503050406030204" pitchFamily="18" charset="0"/>
              </a:rPr>
              <a:t> (например, болезнь фон </a:t>
            </a:r>
            <a:r>
              <a:rPr lang="ru-RU" b="0" i="0" dirty="0" err="1">
                <a:solidFill>
                  <a:srgbClr val="212121"/>
                </a:solidFill>
                <a:effectLst/>
                <a:latin typeface="Cambria" panose="02040503050406030204" pitchFamily="18" charset="0"/>
              </a:rPr>
              <a:t>Виллебранда</a:t>
            </a:r>
            <a:r>
              <a:rPr lang="ru-RU" b="0" i="0" dirty="0">
                <a:solidFill>
                  <a:srgbClr val="212121"/>
                </a:solidFill>
                <a:effectLst/>
                <a:latin typeface="Cambria" panose="02040503050406030204" pitchFamily="18" charset="0"/>
              </a:rPr>
              <a:t>, лекарства), дефицит факторов свертывания крови (например, гемофилия) или отсутствие активности (например, антикоагулянтный родентицид). Первичными целями вмешательства у этих пациентов являются ослабление любого продолжающегося кровотечения, которое может потребовать добавления эндогенных гемостатических компонентов, которых недостаточно (например, тромбоцитов, плазмы, криопреципитата), в зависимости от клинического статуса пациента и степени </a:t>
            </a:r>
            <a:r>
              <a:rPr lang="ru-RU" b="0" i="0" dirty="0" err="1">
                <a:solidFill>
                  <a:srgbClr val="212121"/>
                </a:solidFill>
                <a:effectLst/>
                <a:latin typeface="Cambria" panose="02040503050406030204" pitchFamily="18" charset="0"/>
              </a:rPr>
              <a:t>кровопотери.</a:t>
            </a:r>
            <a:r>
              <a:rPr lang="ru-RU" b="0" i="0" u="sng" dirty="0" err="1">
                <a:solidFill>
                  <a:srgbClr val="376FAA"/>
                </a:solidFill>
                <a:effectLst/>
                <a:latin typeface="Cambria" panose="02040503050406030204" pitchFamily="18" charset="0"/>
                <a:hlinkClick r:id="rId9"/>
              </a:rPr>
              <a:t>Таблица</a:t>
            </a:r>
            <a:r>
              <a:rPr lang="ru-RU" b="0" i="0" u="sng" dirty="0">
                <a:solidFill>
                  <a:srgbClr val="376FAA"/>
                </a:solidFill>
                <a:effectLst/>
                <a:latin typeface="Cambria" panose="02040503050406030204" pitchFamily="18" charset="0"/>
                <a:hlinkClick r:id="rId9"/>
              </a:rPr>
              <a:t> 2</a:t>
            </a:r>
            <a:r>
              <a:rPr lang="ru-RU" b="0" i="0" dirty="0">
                <a:solidFill>
                  <a:srgbClr val="212121"/>
                </a:solidFill>
                <a:effectLst/>
                <a:latin typeface="Cambria" panose="02040503050406030204" pitchFamily="18" charset="0"/>
              </a:rPr>
              <a:t>), соответствующее восстановление адекватной доставки кислорода. Дополнительная цель состоит в том, чтобы идентифицировать и применять методы лечения тех дефектов гемостаза, которые требуют специального вмешательства, способного предотвратить дальнейшее кровотечение (например, витамин К1 при токсичности антикоагулянтов родентицидов).</a:t>
            </a:r>
          </a:p>
          <a:p>
            <a:pPr algn="l">
              <a:spcBef>
                <a:spcPts val="2000"/>
              </a:spcBef>
              <a:spcAft>
                <a:spcPts val="2000"/>
              </a:spcAft>
            </a:pPr>
            <a:br>
              <a:rPr lang="ru-RU" b="0" i="0" dirty="0">
                <a:solidFill>
                  <a:srgbClr val="212121"/>
                </a:solidFill>
                <a:effectLst/>
                <a:latin typeface="Cambria" panose="02040503050406030204" pitchFamily="18" charset="0"/>
              </a:rPr>
            </a:br>
            <a:endParaRPr lang="ru-RU" b="0" i="0" dirty="0">
              <a:solidFill>
                <a:srgbClr val="212121"/>
              </a:solidFill>
              <a:effectLst/>
              <a:latin typeface="Cambria" panose="02040503050406030204" pitchFamily="18" charset="0"/>
            </a:endParaRPr>
          </a:p>
          <a:p>
            <a:endParaRPr lang="ru-RU" b="0" i="0" dirty="0">
              <a:solidFill>
                <a:srgbClr val="333333"/>
              </a:solidFill>
              <a:effectLst/>
              <a:latin typeface="Cambria" panose="02040503050406030204" pitchFamily="18" charset="0"/>
            </a:endParaRPr>
          </a:p>
          <a:p>
            <a:endParaRPr lang="ru-RU" b="0" i="0" dirty="0">
              <a:solidFill>
                <a:srgbClr val="333333"/>
              </a:solidFill>
              <a:effectLst/>
              <a:latin typeface="Cambria" panose="02040503050406030204" pitchFamily="18" charset="0"/>
            </a:endParaRPr>
          </a:p>
          <a:p>
            <a:endParaRPr lang="ru-RU" b="0" i="0" dirty="0">
              <a:solidFill>
                <a:srgbClr val="333333"/>
              </a:solidFill>
              <a:effectLst/>
              <a:latin typeface="Cambria" panose="02040503050406030204" pitchFamily="18" charset="0"/>
            </a:endParaRPr>
          </a:p>
          <a:p>
            <a:endParaRPr lang="ru-RU" b="0" i="0" dirty="0">
              <a:solidFill>
                <a:srgbClr val="333333"/>
              </a:solidFill>
              <a:effectLst/>
              <a:latin typeface="Cambria" panose="02040503050406030204" pitchFamily="18" charset="0"/>
            </a:endParaRPr>
          </a:p>
          <a:p>
            <a:endParaRPr lang="ru-RU" b="0" i="0" dirty="0">
              <a:solidFill>
                <a:srgbClr val="333333"/>
              </a:solidFill>
              <a:effectLst/>
              <a:latin typeface="Cambria" panose="02040503050406030204" pitchFamily="18" charset="0"/>
            </a:endParaRPr>
          </a:p>
          <a:p>
            <a:r>
              <a:rPr lang="ru-RU" b="0" i="0" dirty="0">
                <a:solidFill>
                  <a:srgbClr val="212121"/>
                </a:solidFill>
                <a:effectLst/>
                <a:latin typeface="Cambria" panose="02040503050406030204" pitchFamily="18" charset="0"/>
              </a:rPr>
              <a:t>Объем упакованных клеток увеличен (собаки), нормальный, уменьшен в зависимости от остроты степени кровоизлияния</a:t>
            </a:r>
            <a:br>
              <a:rPr lang="ru-RU" dirty="0"/>
            </a:br>
            <a:r>
              <a:rPr lang="ru-RU" b="0" i="0" dirty="0">
                <a:solidFill>
                  <a:srgbClr val="212121"/>
                </a:solidFill>
                <a:effectLst/>
                <a:latin typeface="Cambria" panose="02040503050406030204" pitchFamily="18" charset="0"/>
              </a:rPr>
              <a:t>Общий белок/общее количество твердых веществ: нормально или уменьшено</a:t>
            </a:r>
            <a:br>
              <a:rPr lang="ru-RU" dirty="0"/>
            </a:br>
            <a:r>
              <a:rPr lang="ru-RU" b="0" i="0" dirty="0" err="1">
                <a:solidFill>
                  <a:srgbClr val="212121"/>
                </a:solidFill>
                <a:effectLst/>
                <a:latin typeface="Cambria" panose="02040503050406030204" pitchFamily="18" charset="0"/>
              </a:rPr>
              <a:t>Лактат</a:t>
            </a:r>
            <a:r>
              <a:rPr lang="ru-RU" b="0" i="0" dirty="0">
                <a:solidFill>
                  <a:srgbClr val="212121"/>
                </a:solidFill>
                <a:effectLst/>
                <a:latin typeface="Cambria" panose="02040503050406030204" pitchFamily="18" charset="0"/>
              </a:rPr>
              <a:t>: увеличен (чаще у собак, чем у кошек)</a:t>
            </a:r>
            <a:br>
              <a:rPr lang="ru-RU" dirty="0"/>
            </a:br>
            <a:r>
              <a:rPr lang="en" b="0" i="0" dirty="0">
                <a:solidFill>
                  <a:srgbClr val="212121"/>
                </a:solidFill>
                <a:effectLst/>
                <a:latin typeface="Cambria" panose="02040503050406030204" pitchFamily="18" charset="0"/>
              </a:rPr>
              <a:t>BE: </a:t>
            </a:r>
            <a:r>
              <a:rPr lang="ru-RU" b="0" i="0" dirty="0">
                <a:solidFill>
                  <a:srgbClr val="212121"/>
                </a:solidFill>
                <a:effectLst/>
                <a:latin typeface="Cambria" panose="02040503050406030204" pitchFamily="18" charset="0"/>
              </a:rPr>
              <a:t>больший избыток отрицательных оснований, параллельный изменениям </a:t>
            </a:r>
            <a:r>
              <a:rPr lang="ru-RU" b="0" i="0" dirty="0" err="1">
                <a:solidFill>
                  <a:srgbClr val="212121"/>
                </a:solidFill>
                <a:effectLst/>
                <a:latin typeface="Cambria" panose="02040503050406030204" pitchFamily="18" charset="0"/>
              </a:rPr>
              <a:t>лактата</a:t>
            </a:r>
            <a:br>
              <a:rPr lang="ru-RU" dirty="0"/>
            </a:br>
            <a:r>
              <a:rPr lang="ru-RU" b="0" i="0" dirty="0">
                <a:solidFill>
                  <a:srgbClr val="212121"/>
                </a:solidFill>
                <a:effectLst/>
                <a:latin typeface="Cambria" panose="02040503050406030204" pitchFamily="18" charset="0"/>
              </a:rPr>
              <a:t>Снижение центральной венозной крови сатурация кислорода в зависимости от тяжести</a:t>
            </a:r>
            <a:br>
              <a:rPr lang="ru-RU" dirty="0"/>
            </a:br>
            <a:r>
              <a:rPr lang="ru-RU" b="0" i="0" dirty="0">
                <a:solidFill>
                  <a:srgbClr val="212121"/>
                </a:solidFill>
                <a:effectLst/>
                <a:latin typeface="Cambria" panose="02040503050406030204" pitchFamily="18" charset="0"/>
              </a:rPr>
              <a:t>ПВ/ЧТВ: нормальное</a:t>
            </a:r>
            <a:br>
              <a:rPr lang="ru-RU" dirty="0"/>
            </a:br>
            <a:r>
              <a:rPr lang="ru-RU" b="0" i="0" dirty="0">
                <a:solidFill>
                  <a:srgbClr val="212121"/>
                </a:solidFill>
                <a:effectLst/>
                <a:latin typeface="Cambria" panose="02040503050406030204" pitchFamily="18" charset="0"/>
              </a:rPr>
              <a:t>Тромбоциты: от нормального до сниженного</a:t>
            </a:r>
            <a:endParaRPr lang="ru-RU" b="0" i="0" dirty="0">
              <a:solidFill>
                <a:srgbClr val="333333"/>
              </a:solidFill>
              <a:effectLst/>
              <a:latin typeface="Cambria" panose="02040503050406030204" pitchFamily="18" charset="0"/>
            </a:endParaRPr>
          </a:p>
          <a:p>
            <a:endParaRPr lang="ru-RU" b="0" i="0" dirty="0">
              <a:solidFill>
                <a:srgbClr val="333333"/>
              </a:solidFill>
              <a:effectLst/>
              <a:latin typeface="Cambria" panose="02040503050406030204" pitchFamily="18" charset="0"/>
            </a:endParaRPr>
          </a:p>
          <a:p>
            <a:r>
              <a:rPr lang="ru-RU" b="0" i="0" dirty="0">
                <a:solidFill>
                  <a:srgbClr val="212121"/>
                </a:solidFill>
                <a:effectLst/>
                <a:latin typeface="Cambria" panose="02040503050406030204" pitchFamily="18" charset="0"/>
              </a:rPr>
              <a:t>Ослабление кровопотери</a:t>
            </a:r>
            <a:br>
              <a:rPr lang="ru-RU" dirty="0"/>
            </a:br>
            <a:r>
              <a:rPr lang="ru-RU" b="0" i="0" dirty="0">
                <a:solidFill>
                  <a:srgbClr val="212121"/>
                </a:solidFill>
                <a:effectLst/>
                <a:latin typeface="Cambria" panose="02040503050406030204" pitchFamily="18" charset="0"/>
              </a:rPr>
              <a:t>Кристаллоиды для обеспечения перфузии тканей с минимизацией эффектов разведения и повреждения эндотелия.</a:t>
            </a:r>
            <a:br>
              <a:rPr lang="ru-RU" dirty="0"/>
            </a:br>
            <a:r>
              <a:rPr lang="ru-RU" b="0" i="0" dirty="0">
                <a:solidFill>
                  <a:srgbClr val="212121"/>
                </a:solidFill>
                <a:effectLst/>
                <a:latin typeface="Cambria" panose="02040503050406030204" pitchFamily="18" charset="0"/>
              </a:rPr>
              <a:t>Идеально: заменить кровопотерю с помощью ПБЦ/плазмы/тромбоцитов в соответствующем соотношении или использовать для замены свежую цельную кровь?</a:t>
            </a:r>
            <a:br>
              <a:rPr lang="ru-RU" dirty="0"/>
            </a:br>
            <a:r>
              <a:rPr lang="ru-RU" b="0" i="0" dirty="0">
                <a:solidFill>
                  <a:srgbClr val="212121"/>
                </a:solidFill>
                <a:effectLst/>
                <a:latin typeface="Cambria" panose="02040503050406030204" pitchFamily="18" charset="0"/>
              </a:rPr>
              <a:t>Коллоиды, если кристаллоиды небольшого объема неэффективны и продукт крови недоступен.</a:t>
            </a:r>
            <a:br>
              <a:rPr lang="ru-RU" dirty="0"/>
            </a:br>
            <a:r>
              <a:rPr lang="ru-RU" b="0" i="0" dirty="0">
                <a:solidFill>
                  <a:srgbClr val="212121"/>
                </a:solidFill>
                <a:effectLst/>
                <a:latin typeface="Cambria" panose="02040503050406030204" pitchFamily="18" charset="0"/>
              </a:rPr>
              <a:t>Активное согревание для пациентов без черепно-мозговой травмы.</a:t>
            </a:r>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16</a:t>
            </a:fld>
            <a:endParaRPr lang="ru-RU"/>
          </a:p>
        </p:txBody>
      </p:sp>
    </p:spTree>
    <p:extLst>
      <p:ext uri="{BB962C8B-B14F-4D97-AF65-F5344CB8AC3E}">
        <p14:creationId xmlns:p14="http://schemas.microsoft.com/office/powerpoint/2010/main" val="3574185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1" dirty="0">
                <a:solidFill>
                  <a:srgbClr val="333333"/>
                </a:solidFill>
                <a:effectLst/>
                <a:latin typeface="Cambria" panose="02040503050406030204" pitchFamily="18" charset="0"/>
              </a:rPr>
              <a:t>Избыток базы – это количество основания (</a:t>
            </a:r>
            <a:r>
              <a:rPr lang="en" b="0" i="0" u="none" strike="noStrike" dirty="0">
                <a:solidFill>
                  <a:srgbClr val="333333"/>
                </a:solidFill>
                <a:effectLst/>
                <a:latin typeface="STIXGeneral-Regular" pitchFamily="2" charset="2"/>
              </a:rPr>
              <a:t>HCO−3</a:t>
            </a:r>
            <a:r>
              <a:rPr lang="ru-RU" b="0" i="1" dirty="0">
                <a:solidFill>
                  <a:srgbClr val="333333"/>
                </a:solidFill>
                <a:effectLst/>
                <a:latin typeface="Cambria" panose="02040503050406030204" pitchFamily="18" charset="0"/>
              </a:rPr>
              <a:t>, в </a:t>
            </a:r>
            <a:r>
              <a:rPr lang="ru-RU" b="0" i="1" dirty="0" err="1">
                <a:solidFill>
                  <a:srgbClr val="333333"/>
                </a:solidFill>
                <a:effectLst/>
                <a:latin typeface="Cambria" panose="02040503050406030204" pitchFamily="18" charset="0"/>
              </a:rPr>
              <a:t>мэкв</a:t>
            </a:r>
            <a:r>
              <a:rPr lang="ru-RU" b="0" i="1" dirty="0">
                <a:solidFill>
                  <a:srgbClr val="333333"/>
                </a:solidFill>
                <a:effectLst/>
                <a:latin typeface="Cambria" panose="02040503050406030204" pitchFamily="18" charset="0"/>
              </a:rPr>
              <a:t>/л), что выше или ниже нормального диапазона в организме. Отрицательное число называется дефицитом оснований и указывает на метаболический ацидоз</a:t>
            </a:r>
            <a:r>
              <a:rPr lang="ru-RU" b="0" i="0" dirty="0">
                <a:solidFill>
                  <a:srgbClr val="333333"/>
                </a:solidFill>
                <a:effectLst/>
                <a:latin typeface="Cambria" panose="02040503050406030204" pitchFamily="18" charset="0"/>
              </a:rPr>
              <a:t> .</a:t>
            </a:r>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17</a:t>
            </a:fld>
            <a:endParaRPr lang="ru-RU"/>
          </a:p>
        </p:txBody>
      </p:sp>
    </p:spTree>
    <p:extLst>
      <p:ext uri="{BB962C8B-B14F-4D97-AF65-F5344CB8AC3E}">
        <p14:creationId xmlns:p14="http://schemas.microsoft.com/office/powerpoint/2010/main" val="1090919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212121"/>
                </a:solidFill>
                <a:effectLst/>
                <a:latin typeface="Cambria" panose="02040503050406030204" pitchFamily="18" charset="0"/>
              </a:rPr>
              <a:t>В течение многих лет для лечения геморрагического шока использовалась агрессивная </a:t>
            </a:r>
            <a:r>
              <a:rPr lang="ru-RU" b="0" i="0" dirty="0" err="1">
                <a:solidFill>
                  <a:srgbClr val="212121"/>
                </a:solidFill>
                <a:effectLst/>
                <a:latin typeface="Cambria" panose="02040503050406030204" pitchFamily="18" charset="0"/>
              </a:rPr>
              <a:t>кристаллоидная</a:t>
            </a:r>
            <a:r>
              <a:rPr lang="ru-RU" b="0" i="0" dirty="0">
                <a:solidFill>
                  <a:srgbClr val="212121"/>
                </a:solidFill>
                <a:effectLst/>
                <a:latin typeface="Cambria" panose="02040503050406030204" pitchFamily="18" charset="0"/>
              </a:rPr>
              <a:t> терапия. Фактически рекомендовали </a:t>
            </a:r>
            <a:r>
              <a:rPr lang="ru-RU" b="0" i="0" dirty="0" err="1">
                <a:solidFill>
                  <a:srgbClr val="212121"/>
                </a:solidFill>
                <a:effectLst/>
                <a:latin typeface="Cambria" panose="02040503050406030204" pitchFamily="18" charset="0"/>
              </a:rPr>
              <a:t>сверхнормальную</a:t>
            </a:r>
            <a:r>
              <a:rPr lang="ru-RU" b="0" i="0" dirty="0">
                <a:solidFill>
                  <a:srgbClr val="212121"/>
                </a:solidFill>
                <a:effectLst/>
                <a:latin typeface="Cambria" panose="02040503050406030204" pitchFamily="18" charset="0"/>
              </a:rPr>
              <a:t> реанимацию кристаллоидами во время шока. Он обнаружил, что этот режим приводит к увеличению доставки кислорода к тканям и улучшению выживаемости пациентов в критическом состоянии ( </a:t>
            </a:r>
            <a:r>
              <a:rPr lang="ru-RU" b="0" i="0" u="sng" dirty="0">
                <a:solidFill>
                  <a:srgbClr val="376FAA"/>
                </a:solidFill>
                <a:effectLst/>
                <a:latin typeface="Cambria" panose="02040503050406030204" pitchFamily="18" charset="0"/>
                <a:hlinkClick r:id="rId3"/>
              </a:rPr>
              <a:t>42</a:t>
            </a:r>
            <a:r>
              <a:rPr lang="ru-RU" b="0" i="0" dirty="0">
                <a:solidFill>
                  <a:srgbClr val="212121"/>
                </a:solidFill>
                <a:effectLst/>
                <a:latin typeface="Cambria" panose="02040503050406030204" pitchFamily="18" charset="0"/>
              </a:rPr>
              <a:t> ). К сожалению, эта агрессивная терапия привела к генерализованному отеку тканей, особенно отеку кишечника, что привело к невозможности закрытия брюшной стенки ( </a:t>
            </a:r>
            <a:r>
              <a:rPr lang="ru-RU" b="0" i="0" u="sng" dirty="0">
                <a:solidFill>
                  <a:srgbClr val="376FAA"/>
                </a:solidFill>
                <a:effectLst/>
                <a:latin typeface="Cambria" panose="02040503050406030204" pitchFamily="18" charset="0"/>
                <a:hlinkClick r:id="rId4"/>
              </a:rPr>
              <a:t>43</a:t>
            </a:r>
            <a:r>
              <a:rPr lang="ru-RU" b="0" i="0" dirty="0">
                <a:solidFill>
                  <a:srgbClr val="212121"/>
                </a:solidFill>
                <a:effectLst/>
                <a:latin typeface="Cambria" panose="02040503050406030204" pitchFamily="18" charset="0"/>
              </a:rPr>
              <a:t> ). Позже исследователи продемонстрировали связь между </a:t>
            </a:r>
            <a:r>
              <a:rPr lang="ru-RU" b="0" i="0" dirty="0" err="1">
                <a:solidFill>
                  <a:srgbClr val="212121"/>
                </a:solidFill>
                <a:effectLst/>
                <a:latin typeface="Cambria" panose="02040503050406030204" pitchFamily="18" charset="0"/>
              </a:rPr>
              <a:t>сверхнормальной</a:t>
            </a:r>
            <a:r>
              <a:rPr lang="ru-RU" b="0" i="0" dirty="0">
                <a:solidFill>
                  <a:srgbClr val="212121"/>
                </a:solidFill>
                <a:effectLst/>
                <a:latin typeface="Cambria" panose="02040503050406030204" pitchFamily="18" charset="0"/>
              </a:rPr>
              <a:t> реанимацией и увеличением частоты синдрома абдоминального компартмента, полиорганной недостаточностью и снижением выживаемости ( </a:t>
            </a:r>
            <a:r>
              <a:rPr lang="ru-RU" b="0" i="0" u="sng" dirty="0">
                <a:solidFill>
                  <a:srgbClr val="376FAA"/>
                </a:solidFill>
                <a:effectLst/>
                <a:latin typeface="Cambria" panose="02040503050406030204" pitchFamily="18" charset="0"/>
                <a:hlinkClick r:id="rId5"/>
              </a:rPr>
              <a:t>44) .</a:t>
            </a:r>
            <a:r>
              <a:rPr lang="ru-RU" b="0" i="0" dirty="0">
                <a:solidFill>
                  <a:srgbClr val="212121"/>
                </a:solidFill>
                <a:effectLst/>
                <a:latin typeface="Cambria" panose="02040503050406030204" pitchFamily="18" charset="0"/>
              </a:rPr>
              <a:t>). Более тщательное исследование последствий </a:t>
            </a:r>
            <a:r>
              <a:rPr lang="ru-RU" b="0" i="0" dirty="0" err="1">
                <a:solidFill>
                  <a:srgbClr val="212121"/>
                </a:solidFill>
                <a:effectLst/>
                <a:latin typeface="Cambria" panose="02040503050406030204" pitchFamily="18" charset="0"/>
              </a:rPr>
              <a:t>сверхнормальной</a:t>
            </a:r>
            <a:r>
              <a:rPr lang="ru-RU" b="0" i="0" dirty="0">
                <a:solidFill>
                  <a:srgbClr val="212121"/>
                </a:solidFill>
                <a:effectLst/>
                <a:latin typeface="Cambria" panose="02040503050406030204" pitchFamily="18" charset="0"/>
              </a:rPr>
              <a:t> реанимации выявило нарушение клеточной функции, вызывающее изменения в метаболизме глюкозы и возбудимости сердечных миоцитов ( </a:t>
            </a:r>
            <a:r>
              <a:rPr lang="ru-RU" b="0" i="0" u="sng" dirty="0">
                <a:solidFill>
                  <a:srgbClr val="376FAA"/>
                </a:solidFill>
                <a:effectLst/>
                <a:latin typeface="Cambria" panose="02040503050406030204" pitchFamily="18" charset="0"/>
                <a:hlinkClick r:id="rId6"/>
              </a:rPr>
              <a:t>45–48 </a:t>
            </a:r>
            <a:r>
              <a:rPr lang="ru-RU" b="0" i="0" u="sng" dirty="0">
                <a:solidFill>
                  <a:srgbClr val="376FAA"/>
                </a:solidFill>
                <a:effectLst/>
                <a:latin typeface="Cambria" panose="02040503050406030204" pitchFamily="18" charset="0"/>
                <a:hlinkClick r:id="rId7"/>
              </a:rPr>
              <a:t>)</a:t>
            </a:r>
            <a:r>
              <a:rPr lang="ru-RU" b="0" i="0" dirty="0">
                <a:solidFill>
                  <a:srgbClr val="212121"/>
                </a:solidFill>
                <a:effectLst/>
                <a:latin typeface="Cambria" panose="02040503050406030204" pitchFamily="18" charset="0"/>
              </a:rPr>
              <a:t> . Последующие исследования показали, что агрессивная реанимация кристаллоидами может вызвать </a:t>
            </a:r>
            <a:r>
              <a:rPr lang="ru-RU" b="0" i="0" dirty="0" err="1">
                <a:solidFill>
                  <a:srgbClr val="212121"/>
                </a:solidFill>
                <a:effectLst/>
                <a:latin typeface="Cambria" panose="02040503050406030204" pitchFamily="18" charset="0"/>
              </a:rPr>
              <a:t>дилюционную</a:t>
            </a:r>
            <a:r>
              <a:rPr lang="ru-RU" b="0" i="0" dirty="0">
                <a:solidFill>
                  <a:srgbClr val="212121"/>
                </a:solidFill>
                <a:effectLst/>
                <a:latin typeface="Cambria" panose="02040503050406030204" pitchFamily="18" charset="0"/>
              </a:rPr>
              <a:t> </a:t>
            </a:r>
            <a:r>
              <a:rPr lang="ru-RU" b="0" i="0" dirty="0" err="1">
                <a:solidFill>
                  <a:srgbClr val="212121"/>
                </a:solidFill>
                <a:effectLst/>
                <a:latin typeface="Cambria" panose="02040503050406030204" pitchFamily="18" charset="0"/>
              </a:rPr>
              <a:t>коагулопатию</a:t>
            </a:r>
            <a:r>
              <a:rPr lang="ru-RU" b="0" i="0" dirty="0">
                <a:solidFill>
                  <a:srgbClr val="212121"/>
                </a:solidFill>
                <a:effectLst/>
                <a:latin typeface="Cambria" panose="02040503050406030204" pitchFamily="18" charset="0"/>
              </a:rPr>
              <a:t>, острый респираторный дистресс-синдром (ОРДС), синдром полиорганной дисфункции (СПОД), гипоксемию, компартмент-синдром, </a:t>
            </a:r>
            <a:r>
              <a:rPr lang="ru-RU" b="0" i="0" dirty="0" err="1">
                <a:solidFill>
                  <a:srgbClr val="212121"/>
                </a:solidFill>
                <a:effectLst/>
                <a:latin typeface="Cambria" panose="02040503050406030204" pitchFamily="18" charset="0"/>
              </a:rPr>
              <a:t>эндотелиопатию</a:t>
            </a:r>
            <a:r>
              <a:rPr lang="ru-RU" b="0" i="0" dirty="0">
                <a:solidFill>
                  <a:srgbClr val="212121"/>
                </a:solidFill>
                <a:effectLst/>
                <a:latin typeface="Cambria" panose="02040503050406030204" pitchFamily="18" charset="0"/>
              </a:rPr>
              <a:t> и большую смертность (49 </a:t>
            </a:r>
            <a:r>
              <a:rPr lang="ru-RU" b="0" i="0" u="sng" dirty="0">
                <a:solidFill>
                  <a:srgbClr val="376FAA"/>
                </a:solidFill>
                <a:effectLst/>
                <a:latin typeface="Cambria" panose="02040503050406030204" pitchFamily="18" charset="0"/>
                <a:hlinkClick r:id="rId8"/>
              </a:rPr>
              <a:t>,</a:t>
            </a:r>
            <a:r>
              <a:rPr lang="ru-RU" b="0" i="0" dirty="0">
                <a:solidFill>
                  <a:srgbClr val="212121"/>
                </a:solidFill>
                <a:effectLst/>
                <a:latin typeface="Cambria" panose="02040503050406030204" pitchFamily="18" charset="0"/>
              </a:rPr>
              <a:t> 50 </a:t>
            </a:r>
            <a:r>
              <a:rPr lang="ru-RU" b="0" i="0" u="sng" dirty="0">
                <a:solidFill>
                  <a:srgbClr val="376FAA"/>
                </a:solidFill>
                <a:effectLst/>
                <a:latin typeface="Cambria" panose="02040503050406030204" pitchFamily="18" charset="0"/>
                <a:hlinkClick r:id="rId9"/>
              </a:rPr>
              <a:t>)</a:t>
            </a:r>
            <a:r>
              <a:rPr lang="ru-RU" b="0" i="0" dirty="0">
                <a:solidFill>
                  <a:srgbClr val="212121"/>
                </a:solidFill>
                <a:effectLst/>
                <a:latin typeface="Cambria" panose="02040503050406030204" pitchFamily="18" charset="0"/>
              </a:rPr>
              <a:t> . Наконец, последующие рандомизированные контрольные исследования с использованием </a:t>
            </a:r>
            <a:r>
              <a:rPr lang="ru-RU" b="0" i="0" dirty="0" err="1">
                <a:solidFill>
                  <a:srgbClr val="212121"/>
                </a:solidFill>
                <a:effectLst/>
                <a:latin typeface="Cambria" panose="02040503050406030204" pitchFamily="18" charset="0"/>
              </a:rPr>
              <a:t>сверхнормальной</a:t>
            </a:r>
            <a:r>
              <a:rPr lang="ru-RU" b="0" i="0" dirty="0">
                <a:solidFill>
                  <a:srgbClr val="212121"/>
                </a:solidFill>
                <a:effectLst/>
                <a:latin typeface="Cambria" panose="02040503050406030204" pitchFamily="18" charset="0"/>
              </a:rPr>
              <a:t> реанимации не продемонстрировали первоначальных успехов </a:t>
            </a:r>
            <a:r>
              <a:rPr lang="ru-RU" b="0" i="0" dirty="0" err="1">
                <a:solidFill>
                  <a:srgbClr val="212121"/>
                </a:solidFill>
                <a:effectLst/>
                <a:latin typeface="Cambria" panose="02040503050406030204" pitchFamily="18" charset="0"/>
              </a:rPr>
              <a:t>Шумейкера</a:t>
            </a:r>
            <a:r>
              <a:rPr lang="ru-RU" b="0" i="0" dirty="0">
                <a:solidFill>
                  <a:srgbClr val="212121"/>
                </a:solidFill>
                <a:effectLst/>
                <a:latin typeface="Cambria" panose="02040503050406030204" pitchFamily="18" charset="0"/>
              </a:rPr>
              <a:t> ( </a:t>
            </a:r>
            <a:r>
              <a:rPr lang="ru-RU" b="0" i="0" u="sng" dirty="0">
                <a:solidFill>
                  <a:srgbClr val="376FAA"/>
                </a:solidFill>
                <a:effectLst/>
                <a:latin typeface="Cambria" panose="02040503050406030204" pitchFamily="18" charset="0"/>
                <a:hlinkClick r:id="rId10"/>
              </a:rPr>
              <a:t>51</a:t>
            </a:r>
            <a:r>
              <a:rPr lang="ru-RU" b="0" i="0" dirty="0">
                <a:solidFill>
                  <a:srgbClr val="212121"/>
                </a:solidFill>
                <a:effectLst/>
                <a:latin typeface="Cambria" panose="02040503050406030204" pitchFamily="18" charset="0"/>
              </a:rPr>
              <a:t> ).</a:t>
            </a:r>
          </a:p>
          <a:p>
            <a:endParaRPr lang="ru-RU" b="0" i="0" dirty="0">
              <a:solidFill>
                <a:srgbClr val="212121"/>
              </a:solidFill>
              <a:effectLst/>
              <a:latin typeface="Cambria" panose="02040503050406030204" pitchFamily="18" charset="0"/>
            </a:endParaRPr>
          </a:p>
          <a:p>
            <a:pPr algn="l">
              <a:spcBef>
                <a:spcPts val="2000"/>
              </a:spcBef>
              <a:spcAft>
                <a:spcPts val="2000"/>
              </a:spcAft>
            </a:pPr>
            <a:r>
              <a:rPr lang="ru-RU" b="0" i="0" dirty="0">
                <a:solidFill>
                  <a:srgbClr val="212121"/>
                </a:solidFill>
                <a:effectLst/>
                <a:latin typeface="Cambria" panose="02040503050406030204" pitchFamily="18" charset="0"/>
              </a:rPr>
              <a:t>Гипертонический солевой раствор представляет собой привлекательный кристаллоид для реанимации малого объема. Его преимущества включают быстрое увеличение сердечного выброса и артериального давления ( </a:t>
            </a:r>
            <a:r>
              <a:rPr lang="ru-RU" b="0" i="0" u="sng" dirty="0">
                <a:solidFill>
                  <a:srgbClr val="376FAA"/>
                </a:solidFill>
                <a:effectLst/>
                <a:latin typeface="Cambria" panose="02040503050406030204" pitchFamily="18" charset="0"/>
                <a:hlinkClick r:id="rId11"/>
              </a:rPr>
              <a:t>52</a:t>
            </a:r>
            <a:r>
              <a:rPr lang="ru-RU" b="0" i="0" dirty="0">
                <a:solidFill>
                  <a:srgbClr val="212121"/>
                </a:solidFill>
                <a:effectLst/>
                <a:latin typeface="Cambria" panose="02040503050406030204" pitchFamily="18" charset="0"/>
              </a:rPr>
              <a:t> ), улучшение микроциркуляции за счет уменьшения отека эндотелия ( </a:t>
            </a:r>
            <a:r>
              <a:rPr lang="ru-RU" b="0" i="0" u="sng" dirty="0">
                <a:solidFill>
                  <a:srgbClr val="376FAA"/>
                </a:solidFill>
                <a:effectLst/>
                <a:latin typeface="Cambria" panose="02040503050406030204" pitchFamily="18" charset="0"/>
                <a:hlinkClick r:id="rId12"/>
              </a:rPr>
              <a:t>53</a:t>
            </a:r>
            <a:r>
              <a:rPr lang="ru-RU" b="0" i="0" dirty="0">
                <a:solidFill>
                  <a:srgbClr val="212121"/>
                </a:solidFill>
                <a:effectLst/>
                <a:latin typeface="Cambria" panose="02040503050406030204" pitchFamily="18" charset="0"/>
              </a:rPr>
              <a:t> ) и борьбу с воспалением за счет подавления </a:t>
            </a:r>
            <a:r>
              <a:rPr lang="ru-RU" b="0" i="0" dirty="0" err="1">
                <a:solidFill>
                  <a:srgbClr val="212121"/>
                </a:solidFill>
                <a:effectLst/>
                <a:latin typeface="Cambria" panose="02040503050406030204" pitchFamily="18" charset="0"/>
              </a:rPr>
              <a:t>провоспалительных</a:t>
            </a:r>
            <a:r>
              <a:rPr lang="ru-RU" b="0" i="0" dirty="0">
                <a:solidFill>
                  <a:srgbClr val="212121"/>
                </a:solidFill>
                <a:effectLst/>
                <a:latin typeface="Cambria" panose="02040503050406030204" pitchFamily="18" charset="0"/>
              </a:rPr>
              <a:t> медиаторов и увеличения количества противовоспалительных медиаторов ( </a:t>
            </a:r>
            <a:r>
              <a:rPr lang="ru-RU" b="0" i="0" u="sng" dirty="0">
                <a:solidFill>
                  <a:srgbClr val="376FAA"/>
                </a:solidFill>
                <a:effectLst/>
                <a:latin typeface="Cambria" panose="02040503050406030204" pitchFamily="18" charset="0"/>
                <a:hlinkClick r:id="rId13"/>
              </a:rPr>
              <a:t>54</a:t>
            </a:r>
            <a:r>
              <a:rPr lang="ru-RU" b="0" i="0" dirty="0">
                <a:solidFill>
                  <a:srgbClr val="212121"/>
                </a:solidFill>
                <a:effectLst/>
                <a:latin typeface="Cambria" panose="02040503050406030204" pitchFamily="18" charset="0"/>
              </a:rPr>
              <a:t> , </a:t>
            </a:r>
            <a:r>
              <a:rPr lang="ru-RU" b="0" i="0" u="sng" dirty="0">
                <a:solidFill>
                  <a:srgbClr val="376FAA"/>
                </a:solidFill>
                <a:effectLst/>
                <a:latin typeface="Cambria" panose="02040503050406030204" pitchFamily="18" charset="0"/>
                <a:hlinkClick r:id="rId14"/>
              </a:rPr>
              <a:t>55</a:t>
            </a:r>
            <a:r>
              <a:rPr lang="ru-RU" b="0" i="0" dirty="0">
                <a:solidFill>
                  <a:srgbClr val="212121"/>
                </a:solidFill>
                <a:effectLst/>
                <a:latin typeface="Cambria" panose="02040503050406030204" pitchFamily="18" charset="0"/>
              </a:rPr>
              <a:t> ). Несмотря на эти благоприятные свойства, многоцентровое рандомизированное контрольное исследование геморрагического шока, сравнивающее физиологический раствор, гипертонический солевой раствор и гипертонический солевой раствор с декстраном, не выявило каких-либо различий в выживаемости (56) </a:t>
            </a:r>
            <a:r>
              <a:rPr lang="ru-RU" b="0" i="0" u="sng" dirty="0">
                <a:solidFill>
                  <a:srgbClr val="376FAA"/>
                </a:solidFill>
                <a:effectLst/>
                <a:latin typeface="Cambria" panose="02040503050406030204" pitchFamily="18" charset="0"/>
                <a:hlinkClick r:id="rId15"/>
              </a:rPr>
              <a:t>.</a:t>
            </a:r>
            <a:r>
              <a:rPr lang="ru-RU" b="0" i="0" dirty="0">
                <a:solidFill>
                  <a:srgbClr val="212121"/>
                </a:solidFill>
                <a:effectLst/>
                <a:latin typeface="Cambria" panose="02040503050406030204" pitchFamily="18" charset="0"/>
              </a:rPr>
              <a:t>). После этого исследования интерес к гипертоническому солевому раствору при догоспитальной реанимации при геморрагическом шоке снизился, поскольку стали очевидными доказательства более благоприятных результатов при использовании плазмы для восполнения объема.</a:t>
            </a:r>
          </a:p>
          <a:p>
            <a:pPr algn="l">
              <a:spcBef>
                <a:spcPts val="2000"/>
              </a:spcBef>
              <a:spcAft>
                <a:spcPts val="2000"/>
              </a:spcAft>
            </a:pPr>
            <a:r>
              <a:rPr lang="ru-RU" b="0" i="0" dirty="0">
                <a:solidFill>
                  <a:srgbClr val="212121"/>
                </a:solidFill>
                <a:effectLst/>
                <a:latin typeface="Cambria" panose="02040503050406030204" pitchFamily="18" charset="0"/>
              </a:rPr>
              <a:t>Синтетические коллоиды, такие как </a:t>
            </a:r>
            <a:r>
              <a:rPr lang="ru-RU" b="0" i="0" dirty="0" err="1">
                <a:solidFill>
                  <a:srgbClr val="212121"/>
                </a:solidFill>
                <a:effectLst/>
                <a:latin typeface="Cambria" panose="02040503050406030204" pitchFamily="18" charset="0"/>
              </a:rPr>
              <a:t>гидроксиэтилкрахмал</a:t>
            </a:r>
            <a:r>
              <a:rPr lang="ru-RU" b="0" i="0" dirty="0">
                <a:solidFill>
                  <a:srgbClr val="212121"/>
                </a:solidFill>
                <a:effectLst/>
                <a:latin typeface="Cambria" panose="02040503050406030204" pitchFamily="18" charset="0"/>
              </a:rPr>
              <a:t> (ГЭК), исторически использовались в качестве реанимационной жидкости у пациентов с геморрагическим шоком в ветеринарной медицине из-за их быстрого увеличения объема, доступности и стоимости (57 </a:t>
            </a:r>
            <a:r>
              <a:rPr lang="ru-RU" b="0" i="0" u="sng" dirty="0">
                <a:solidFill>
                  <a:srgbClr val="376FAA"/>
                </a:solidFill>
                <a:effectLst/>
                <a:latin typeface="Cambria" panose="02040503050406030204" pitchFamily="18" charset="0"/>
                <a:hlinkClick r:id="rId16"/>
              </a:rPr>
              <a:t>,</a:t>
            </a:r>
            <a:r>
              <a:rPr lang="ru-RU" b="0" i="0" dirty="0">
                <a:solidFill>
                  <a:srgbClr val="212121"/>
                </a:solidFill>
                <a:effectLst/>
                <a:latin typeface="Cambria" panose="02040503050406030204" pitchFamily="18" charset="0"/>
              </a:rPr>
              <a:t> 58 </a:t>
            </a:r>
            <a:r>
              <a:rPr lang="ru-RU" b="0" i="0" u="sng" dirty="0">
                <a:solidFill>
                  <a:srgbClr val="376FAA"/>
                </a:solidFill>
                <a:effectLst/>
                <a:latin typeface="Cambria" panose="02040503050406030204" pitchFamily="18" charset="0"/>
                <a:hlinkClick r:id="rId17"/>
              </a:rPr>
              <a:t>)</a:t>
            </a:r>
            <a:r>
              <a:rPr lang="ru-RU" b="0" i="0" dirty="0">
                <a:solidFill>
                  <a:srgbClr val="212121"/>
                </a:solidFill>
                <a:effectLst/>
                <a:latin typeface="Cambria" panose="02040503050406030204" pitchFamily="18" charset="0"/>
              </a:rPr>
              <a:t> . Недавняя оценка их воздействия на коагуляцию на моделях кровотечений у собак ( </a:t>
            </a:r>
            <a:r>
              <a:rPr lang="ru-RU" b="0" i="0" u="sng" dirty="0">
                <a:solidFill>
                  <a:srgbClr val="376FAA"/>
                </a:solidFill>
                <a:effectLst/>
                <a:latin typeface="Cambria" panose="02040503050406030204" pitchFamily="18" charset="0"/>
                <a:hlinkClick r:id="rId18"/>
              </a:rPr>
              <a:t>33</a:t>
            </a:r>
            <a:r>
              <a:rPr lang="ru-RU" b="0" i="0" dirty="0">
                <a:solidFill>
                  <a:srgbClr val="212121"/>
                </a:solidFill>
                <a:effectLst/>
                <a:latin typeface="Cambria" panose="02040503050406030204" pitchFamily="18" charset="0"/>
              </a:rPr>
              <a:t> ) и снижение их использования в клинической медицине человека повлияли на их использование в ветеринарии ( </a:t>
            </a:r>
            <a:r>
              <a:rPr lang="ru-RU" b="0" i="1" dirty="0">
                <a:solidFill>
                  <a:srgbClr val="212121"/>
                </a:solidFill>
                <a:effectLst/>
                <a:latin typeface="Cambria" panose="02040503050406030204" pitchFamily="18" charset="0"/>
              </a:rPr>
              <a:t>перекрестная ссылка на статью </a:t>
            </a:r>
            <a:r>
              <a:rPr lang="en" b="0" i="1" dirty="0">
                <a:solidFill>
                  <a:srgbClr val="212121"/>
                </a:solidFill>
                <a:effectLst/>
                <a:latin typeface="Cambria" panose="02040503050406030204" pitchFamily="18" charset="0"/>
              </a:rPr>
              <a:t>Frontiers: </a:t>
            </a:r>
            <a:r>
              <a:rPr lang="ru-RU" b="0" i="1" dirty="0">
                <a:solidFill>
                  <a:srgbClr val="212121"/>
                </a:solidFill>
                <a:effectLst/>
                <a:latin typeface="Cambria" panose="02040503050406030204" pitchFamily="18" charset="0"/>
              </a:rPr>
              <a:t>Коллоиды… «Статья 7 Коллоиды, да или нет? Плюсы и минусы коллоидов? (Адамик/</a:t>
            </a:r>
            <a:r>
              <a:rPr lang="ru-RU" b="0" i="1" dirty="0" err="1">
                <a:solidFill>
                  <a:srgbClr val="212121"/>
                </a:solidFill>
                <a:effectLst/>
                <a:latin typeface="Cambria" panose="02040503050406030204" pitchFamily="18" charset="0"/>
              </a:rPr>
              <a:t>Йосова</a:t>
            </a:r>
            <a:r>
              <a:rPr lang="ru-RU" b="0" i="1" dirty="0">
                <a:solidFill>
                  <a:srgbClr val="212121"/>
                </a:solidFill>
                <a:effectLst/>
                <a:latin typeface="Cambria" panose="02040503050406030204" pitchFamily="18" charset="0"/>
              </a:rPr>
              <a:t>)</a:t>
            </a:r>
            <a:r>
              <a:rPr lang="ru-RU" b="0" i="0" dirty="0">
                <a:solidFill>
                  <a:srgbClr val="212121"/>
                </a:solidFill>
                <a:effectLst/>
                <a:latin typeface="Cambria" panose="02040503050406030204" pitchFamily="18" charset="0"/>
              </a:rPr>
              <a:t> ).</a:t>
            </a:r>
          </a:p>
          <a:p>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18</a:t>
            </a:fld>
            <a:endParaRPr lang="ru-RU"/>
          </a:p>
        </p:txBody>
      </p:sp>
    </p:spTree>
    <p:extLst>
      <p:ext uri="{BB962C8B-B14F-4D97-AF65-F5344CB8AC3E}">
        <p14:creationId xmlns:p14="http://schemas.microsoft.com/office/powerpoint/2010/main" val="2742978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212121"/>
                </a:solidFill>
                <a:effectLst/>
                <a:latin typeface="Cambria" panose="02040503050406030204" pitchFamily="18" charset="0"/>
              </a:rPr>
              <a:t>В медицине человека произошли существенные изменения в отношении реанимации при геморрагическом шоке: от массивного введения жидкости к минимальной инфузионной терапии при сохранении допустимой гипотензии и использовании переливания крови со сбалансированным соотношением продуктов крови и целенаправленной коррекцией </a:t>
            </a:r>
            <a:r>
              <a:rPr lang="ru-RU" b="0" i="0" dirty="0" err="1">
                <a:solidFill>
                  <a:srgbClr val="212121"/>
                </a:solidFill>
                <a:effectLst/>
                <a:latin typeface="Cambria" panose="02040503050406030204" pitchFamily="18" charset="0"/>
              </a:rPr>
              <a:t>коагулопатии</a:t>
            </a:r>
            <a:r>
              <a:rPr lang="ru-RU" b="0" i="0" dirty="0">
                <a:solidFill>
                  <a:srgbClr val="212121"/>
                </a:solidFill>
                <a:effectLst/>
                <a:latin typeface="Cambria" panose="02040503050406030204" pitchFamily="18" charset="0"/>
              </a:rPr>
              <a:t> (3 </a:t>
            </a:r>
            <a:r>
              <a:rPr lang="ru-RU" b="0" i="0" u="sng" dirty="0">
                <a:solidFill>
                  <a:srgbClr val="376FAA"/>
                </a:solidFill>
                <a:effectLst/>
                <a:latin typeface="Cambria" panose="02040503050406030204" pitchFamily="18" charset="0"/>
                <a:hlinkClick r:id="rId3"/>
              </a:rPr>
              <a:t>,</a:t>
            </a:r>
            <a:r>
              <a:rPr lang="ru-RU" b="0" i="0" dirty="0">
                <a:solidFill>
                  <a:srgbClr val="212121"/>
                </a:solidFill>
                <a:effectLst/>
                <a:latin typeface="Cambria" panose="02040503050406030204" pitchFamily="18" charset="0"/>
              </a:rPr>
              <a:t> 4 </a:t>
            </a:r>
            <a:r>
              <a:rPr lang="ru-RU" b="0" i="0" u="sng" dirty="0">
                <a:solidFill>
                  <a:srgbClr val="376FAA"/>
                </a:solidFill>
                <a:effectLst/>
                <a:latin typeface="Cambria" panose="02040503050406030204" pitchFamily="18" charset="0"/>
                <a:hlinkClick r:id="rId4"/>
              </a:rPr>
              <a:t>)</a:t>
            </a:r>
            <a:r>
              <a:rPr lang="ru-RU" b="0" i="0" dirty="0">
                <a:solidFill>
                  <a:srgbClr val="212121"/>
                </a:solidFill>
                <a:effectLst/>
                <a:latin typeface="Cambria" panose="02040503050406030204" pitchFamily="18" charset="0"/>
              </a:rPr>
              <a:t> . </a:t>
            </a:r>
            <a:r>
              <a:rPr lang="ru-RU" b="0" i="0" u="sng" dirty="0">
                <a:solidFill>
                  <a:srgbClr val="376FAA"/>
                </a:solidFill>
                <a:effectLst/>
                <a:latin typeface="Cambria" panose="02040503050406030204" pitchFamily="18" charset="0"/>
                <a:hlinkClick r:id="rId5"/>
              </a:rPr>
              <a:t>В некоторых популяциях</a:t>
            </a:r>
            <a:r>
              <a:rPr lang="ru-RU" b="0" i="0" dirty="0">
                <a:solidFill>
                  <a:srgbClr val="212121"/>
                </a:solidFill>
                <a:effectLst/>
                <a:latin typeface="Cambria" panose="02040503050406030204" pitchFamily="18" charset="0"/>
              </a:rPr>
              <a:t> пациентов с кровотечением плазма заменила кристаллоиды для увеличения объема</a:t>
            </a:r>
          </a:p>
          <a:p>
            <a:endParaRPr lang="ru-RU" b="0" i="0" dirty="0">
              <a:solidFill>
                <a:srgbClr val="212121"/>
              </a:solidFill>
              <a:effectLst/>
              <a:latin typeface="Cambria" panose="02040503050406030204" pitchFamily="18" charset="0"/>
            </a:endParaRPr>
          </a:p>
          <a:p>
            <a:r>
              <a:rPr lang="ru-RU" b="0" i="0" dirty="0">
                <a:solidFill>
                  <a:srgbClr val="212121"/>
                </a:solidFill>
                <a:effectLst/>
                <a:latin typeface="Cambria" panose="02040503050406030204" pitchFamily="18" charset="0"/>
              </a:rPr>
              <a:t>клинические наблюдения повышения артериального давления при жидкостной реанимации могут вызвать кровотечение, усугубляющее сосудистое давление. С этой целью были разработаны исследования по изучению последствий минимизации повышения артериального давления для обеспечения перфузии жизненно важных органов, но ограничения чрезмерного давления за его пределами. Многие из первоначальных исследований проводились на животных моделях, а краткое изложение результатов было опубликовано в метаанализе этих исследований ( </a:t>
            </a:r>
            <a:r>
              <a:rPr lang="ru-RU" b="0" i="0" u="sng" dirty="0">
                <a:solidFill>
                  <a:srgbClr val="376FAA"/>
                </a:solidFill>
                <a:effectLst/>
                <a:latin typeface="Cambria" panose="02040503050406030204" pitchFamily="18" charset="0"/>
                <a:hlinkClick r:id="rId6"/>
              </a:rPr>
              <a:t>59</a:t>
            </a:r>
            <a:r>
              <a:rPr lang="ru-RU" b="0" i="0" dirty="0">
                <a:solidFill>
                  <a:srgbClr val="212121"/>
                </a:solidFill>
                <a:effectLst/>
                <a:latin typeface="Cambria" panose="02040503050406030204" pitchFamily="18" charset="0"/>
              </a:rPr>
              <a:t>). Все это привело к снижению смертности по сравнению с </a:t>
            </a:r>
            <a:r>
              <a:rPr lang="ru-RU" b="0" i="0" dirty="0" err="1">
                <a:solidFill>
                  <a:srgbClr val="212121"/>
                </a:solidFill>
                <a:effectLst/>
                <a:latin typeface="Cambria" panose="02040503050406030204" pitchFamily="18" charset="0"/>
              </a:rPr>
              <a:t>нормотензивной</a:t>
            </a:r>
            <a:r>
              <a:rPr lang="ru-RU" b="0" i="0" dirty="0">
                <a:solidFill>
                  <a:srgbClr val="212121"/>
                </a:solidFill>
                <a:effectLst/>
                <a:latin typeface="Cambria" panose="02040503050406030204" pitchFamily="18" charset="0"/>
              </a:rPr>
              <a:t> инфузионной реанимацией. Применив эти результаты к человеческой сфере, результаты оказались менее убедительными. В одном исследовании сравнивали обычную инфузионную инфузию на догоспитальном этапе с отсрочкой инфузионной терапии у пациентов с проникающим туловищем до прибытия в травматологическую операционную. Они обнаружили улучшение выживаемости в последней группе (70 против 62%) ( </a:t>
            </a:r>
            <a:r>
              <a:rPr lang="ru-RU" b="0" i="0" u="sng" dirty="0">
                <a:solidFill>
                  <a:srgbClr val="376FAA"/>
                </a:solidFill>
                <a:effectLst/>
                <a:latin typeface="Cambria" panose="02040503050406030204" pitchFamily="18" charset="0"/>
                <a:hlinkClick r:id="rId7"/>
              </a:rPr>
              <a:t>60</a:t>
            </a:r>
            <a:r>
              <a:rPr lang="ru-RU" b="0" i="0" dirty="0">
                <a:solidFill>
                  <a:srgbClr val="212121"/>
                </a:solidFill>
                <a:effectLst/>
                <a:latin typeface="Cambria" panose="02040503050406030204" pitchFamily="18" charset="0"/>
              </a:rPr>
              <a:t> ). В другом исследовании сравнивались конечные точки высокого кровяного давления (систолическое: 100 мм рт. ст.) с конечными точками низкого кровяного давления (систолическое: 70 мм рт. ст.) и не было выявлено разницы в смертности ( </a:t>
            </a:r>
            <a:r>
              <a:rPr lang="ru-RU" b="0" i="0" u="sng" dirty="0">
                <a:solidFill>
                  <a:srgbClr val="376FAA"/>
                </a:solidFill>
                <a:effectLst/>
                <a:latin typeface="Cambria" panose="02040503050406030204" pitchFamily="18" charset="0"/>
                <a:hlinkClick r:id="rId8"/>
              </a:rPr>
              <a:t>61</a:t>
            </a:r>
            <a:r>
              <a:rPr lang="ru-RU" b="0" i="0" dirty="0">
                <a:solidFill>
                  <a:srgbClr val="212121"/>
                </a:solidFill>
                <a:effectLst/>
                <a:latin typeface="Cambria" panose="02040503050406030204" pitchFamily="18" charset="0"/>
              </a:rPr>
              <a:t> ). Последующее исследование с аналогичными конечными точками систолического давления показало улучшение выживаемости у пациентов с тупой травмой, но не у пациентов с проникающей травмой ( </a:t>
            </a:r>
            <a:r>
              <a:rPr lang="ru-RU" b="0" i="0" u="sng" dirty="0">
                <a:solidFill>
                  <a:srgbClr val="376FAA"/>
                </a:solidFill>
                <a:effectLst/>
                <a:latin typeface="Cambria" panose="02040503050406030204" pitchFamily="18" charset="0"/>
                <a:hlinkClick r:id="rId9"/>
              </a:rPr>
              <a:t>62</a:t>
            </a:r>
            <a:r>
              <a:rPr lang="ru-RU" b="0" i="0" dirty="0">
                <a:solidFill>
                  <a:srgbClr val="212121"/>
                </a:solidFill>
                <a:effectLst/>
                <a:latin typeface="Cambria" panose="02040503050406030204" pitchFamily="18" charset="0"/>
              </a:rPr>
              <a:t> ).</a:t>
            </a:r>
          </a:p>
          <a:p>
            <a:endParaRPr lang="ru-RU" b="0" i="0" dirty="0">
              <a:solidFill>
                <a:srgbClr val="212121"/>
              </a:solidFill>
              <a:effectLst/>
              <a:latin typeface="Cambria" panose="02040503050406030204" pitchFamily="18" charset="0"/>
            </a:endParaRPr>
          </a:p>
          <a:p>
            <a:r>
              <a:rPr lang="ru-RU" b="0" i="0" dirty="0">
                <a:solidFill>
                  <a:srgbClr val="212121"/>
                </a:solidFill>
                <a:effectLst/>
                <a:latin typeface="Cambria" panose="02040503050406030204" pitchFamily="18" charset="0"/>
              </a:rPr>
              <a:t>Нет убедительных доказательств, подтверждающих идеальное целевое давление при гипотензивной реанимации и то, как долго его можно поддерживать. Кроме того, в большинстве этих исследований в рамках реанимации использовались </a:t>
            </a:r>
            <a:r>
              <a:rPr lang="ru-RU" b="0" i="0" dirty="0" err="1">
                <a:solidFill>
                  <a:srgbClr val="212121"/>
                </a:solidFill>
                <a:effectLst/>
                <a:latin typeface="Cambria" panose="02040503050406030204" pitchFamily="18" charset="0"/>
              </a:rPr>
              <a:t>кристаллоидные</a:t>
            </a:r>
            <a:r>
              <a:rPr lang="ru-RU" b="0" i="0" dirty="0">
                <a:solidFill>
                  <a:srgbClr val="212121"/>
                </a:solidFill>
                <a:effectLst/>
                <a:latin typeface="Cambria" panose="02040503050406030204" pitchFamily="18" charset="0"/>
              </a:rPr>
              <a:t> растворы, и не было проведено окончательных исследований по использованию гипотензивной реанимации с терапией компонентами крови. Ни одно из упомянутых выше исследований не проводилось у пациентов с травмой головы, и гипотензивная реанимация у пациентов с травмой головы и повышенным внутричерепным давлением не рекомендуется</a:t>
            </a:r>
          </a:p>
          <a:p>
            <a:endParaRPr lang="ru-RU" b="0" i="0" dirty="0">
              <a:solidFill>
                <a:srgbClr val="212121"/>
              </a:solidFill>
              <a:effectLst/>
              <a:latin typeface="Cambria" panose="02040503050406030204" pitchFamily="18" charset="0"/>
            </a:endParaRPr>
          </a:p>
          <a:p>
            <a:r>
              <a:rPr lang="ru-RU" b="0" i="0" dirty="0">
                <a:solidFill>
                  <a:srgbClr val="212121"/>
                </a:solidFill>
                <a:effectLst/>
                <a:latin typeface="Cambria" panose="02040503050406030204" pitchFamily="18" charset="0"/>
              </a:rPr>
              <a:t>Основные преимущества использования компонентной терапии по сравнению с реанимацией кристаллоидами полностью не выяснены, но некоторые сообщаемые преимущества включают, помимо прочего, снижение </a:t>
            </a:r>
            <a:r>
              <a:rPr lang="ru-RU" b="0" i="0" dirty="0" err="1">
                <a:solidFill>
                  <a:srgbClr val="212121"/>
                </a:solidFill>
                <a:effectLst/>
                <a:latin typeface="Cambria" panose="02040503050406030204" pitchFamily="18" charset="0"/>
              </a:rPr>
              <a:t>гиперфибринолиза</a:t>
            </a:r>
            <a:r>
              <a:rPr lang="ru-RU" b="0" i="0" dirty="0">
                <a:solidFill>
                  <a:srgbClr val="212121"/>
                </a:solidFill>
                <a:effectLst/>
                <a:latin typeface="Cambria" panose="02040503050406030204" pitchFamily="18" charset="0"/>
              </a:rPr>
              <a:t> и функции тромбоцитов, а также восстановление целостности эндотелия </a:t>
            </a:r>
          </a:p>
          <a:p>
            <a:endParaRPr lang="ru-RU" b="0" i="0" dirty="0">
              <a:solidFill>
                <a:srgbClr val="212121"/>
              </a:solidFill>
              <a:effectLst/>
              <a:latin typeface="Cambria" panose="02040503050406030204" pitchFamily="18" charset="0"/>
            </a:endParaRPr>
          </a:p>
          <a:p>
            <a:r>
              <a:rPr lang="ru-RU" b="0" i="0" dirty="0">
                <a:solidFill>
                  <a:srgbClr val="212121"/>
                </a:solidFill>
                <a:effectLst/>
                <a:latin typeface="Cambria" panose="02040503050406030204" pitchFamily="18" charset="0"/>
              </a:rPr>
              <a:t>Учитывая успех компонентной терапии, почему бы просто не использовать свежую цельную кровь? Использование свежей цельной крови при ранениях на войне имеет обширную историю, особенно во время конфликтов в Афганистане и Ираке ( </a:t>
            </a:r>
            <a:r>
              <a:rPr lang="ru-RU" b="0" i="0" u="sng" dirty="0">
                <a:solidFill>
                  <a:srgbClr val="376FAA"/>
                </a:solidFill>
                <a:effectLst/>
                <a:latin typeface="Cambria" panose="02040503050406030204" pitchFamily="18" charset="0"/>
                <a:hlinkClick r:id="rId4"/>
              </a:rPr>
              <a:t>4</a:t>
            </a:r>
            <a:r>
              <a:rPr lang="ru-RU" b="0" i="0" dirty="0">
                <a:solidFill>
                  <a:srgbClr val="212121"/>
                </a:solidFill>
                <a:effectLst/>
                <a:latin typeface="Cambria" panose="02040503050406030204" pitchFamily="18" charset="0"/>
              </a:rPr>
              <a:t> ). Исследования во время этих конфликтов показали улучшение выживаемости у пациентов, получавших свежую цельную кровь, по сравнению с терапией плазмой и компонентами </a:t>
            </a:r>
            <a:r>
              <a:rPr lang="en" b="0" i="0" dirty="0" err="1">
                <a:solidFill>
                  <a:srgbClr val="212121"/>
                </a:solidFill>
                <a:effectLst/>
                <a:latin typeface="Cambria" panose="02040503050406030204" pitchFamily="18" charset="0"/>
              </a:rPr>
              <a:t>pRBC</a:t>
            </a:r>
            <a:r>
              <a:rPr lang="en" b="0" i="0" dirty="0">
                <a:solidFill>
                  <a:srgbClr val="212121"/>
                </a:solidFill>
                <a:effectLst/>
                <a:latin typeface="Cambria" panose="02040503050406030204" pitchFamily="18" charset="0"/>
              </a:rPr>
              <a:t>. </a:t>
            </a:r>
            <a:r>
              <a:rPr lang="ru-RU" b="0" i="0" dirty="0">
                <a:solidFill>
                  <a:srgbClr val="212121"/>
                </a:solidFill>
                <a:effectLst/>
                <a:latin typeface="Cambria" panose="02040503050406030204" pitchFamily="18" charset="0"/>
              </a:rPr>
              <a:t>Особым преимуществом свежей цельной крови является то, что она не требует введения нескольких единиц компонента и обеспечивает сбалансированные компоненты за одно введение. Существует множество препятствий на пути использования свежей цельной крови , включая доступ, короткий срок хранения «свежей цельной крови» и быстрый скрининг на </a:t>
            </a:r>
            <a:r>
              <a:rPr lang="ru-RU" b="0" i="0" u="sng" dirty="0">
                <a:solidFill>
                  <a:srgbClr val="376FAA"/>
                </a:solidFill>
                <a:effectLst/>
                <a:latin typeface="Cambria" panose="02040503050406030204" pitchFamily="18" charset="0"/>
                <a:hlinkClick r:id="rId10"/>
              </a:rPr>
              <a:t>инфекционные</a:t>
            </a:r>
            <a:r>
              <a:rPr lang="ru-RU" b="0" i="0" dirty="0">
                <a:solidFill>
                  <a:srgbClr val="212121"/>
                </a:solidFill>
                <a:effectLst/>
                <a:latin typeface="Cambria" panose="02040503050406030204" pitchFamily="18" charset="0"/>
              </a:rPr>
              <a:t> заболевания (если донор уже не прошел скрининг) </a:t>
            </a:r>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19</a:t>
            </a:fld>
            <a:endParaRPr lang="ru-RU"/>
          </a:p>
        </p:txBody>
      </p:sp>
    </p:spTree>
    <p:extLst>
      <p:ext uri="{BB962C8B-B14F-4D97-AF65-F5344CB8AC3E}">
        <p14:creationId xmlns:p14="http://schemas.microsoft.com/office/powerpoint/2010/main" val="674432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Pocus - </a:t>
            </a:r>
            <a:r>
              <a:rPr lang="ru-RU" b="0" i="0" dirty="0">
                <a:solidFill>
                  <a:srgbClr val="1D1D1D"/>
                </a:solidFill>
                <a:effectLst/>
                <a:latin typeface="Arial" panose="020B0604020202020204" pitchFamily="34" charset="0"/>
              </a:rPr>
              <a:t>представляет группу методик связанных с ургентной ультразвуковой диагностикой </a:t>
            </a:r>
            <a:r>
              <a:rPr lang="ru-RU" b="0" i="0" dirty="0" err="1">
                <a:solidFill>
                  <a:srgbClr val="1D1D1D"/>
                </a:solidFill>
                <a:effectLst/>
                <a:latin typeface="Arial" panose="020B0604020202020204" pitchFamily="34" charset="0"/>
              </a:rPr>
              <a:t>жизнеугрожающих</a:t>
            </a:r>
            <a:r>
              <a:rPr lang="ru-RU" b="0" i="0" dirty="0">
                <a:solidFill>
                  <a:srgbClr val="1D1D1D"/>
                </a:solidFill>
                <a:effectLst/>
                <a:latin typeface="Arial" panose="020B0604020202020204" pitchFamily="34" charset="0"/>
              </a:rPr>
              <a:t> состояний (различные протоколы </a:t>
            </a:r>
            <a:r>
              <a:rPr lang="en" b="0" i="0" dirty="0" err="1">
                <a:solidFill>
                  <a:srgbClr val="1D1D1D"/>
                </a:solidFill>
                <a:effectLst/>
                <a:latin typeface="Arial" panose="020B0604020202020204" pitchFamily="34" charset="0"/>
              </a:rPr>
              <a:t>eFAST</a:t>
            </a:r>
            <a:r>
              <a:rPr lang="en" b="0" i="0" dirty="0">
                <a:solidFill>
                  <a:srgbClr val="1D1D1D"/>
                </a:solidFill>
                <a:effectLst/>
                <a:latin typeface="Arial" panose="020B0604020202020204" pitchFamily="34" charset="0"/>
              </a:rPr>
              <a:t>, RUSH, BLUE </a:t>
            </a:r>
            <a:r>
              <a:rPr lang="ru-RU" b="0" i="0" dirty="0">
                <a:solidFill>
                  <a:srgbClr val="1D1D1D"/>
                </a:solidFill>
                <a:effectLst/>
                <a:latin typeface="Arial" panose="020B0604020202020204" pitchFamily="34" charset="0"/>
              </a:rPr>
              <a:t>и др.), а также направление ультразвуковой навигации при выполнении инвазивных вмешательств (сосудистый доступ, регионарная анестезия, пункции и биопсия и др.).</a:t>
            </a:r>
            <a:r>
              <a:rPr lang="en-US" b="0" i="0" dirty="0">
                <a:solidFill>
                  <a:srgbClr val="1D1D1D"/>
                </a:solidFill>
                <a:effectLst/>
                <a:latin typeface="Arial" panose="020B0604020202020204" pitchFamily="34" charset="0"/>
              </a:rPr>
              <a:t> </a:t>
            </a:r>
            <a:r>
              <a:rPr lang="ru-RU" b="0" i="0" dirty="0">
                <a:solidFill>
                  <a:srgbClr val="1D1D1D"/>
                </a:solidFill>
                <a:effectLst/>
                <a:latin typeface="Arial" panose="020B0604020202020204" pitchFamily="34" charset="0"/>
              </a:rPr>
              <a:t>Особенностью </a:t>
            </a:r>
            <a:r>
              <a:rPr lang="en" b="0" i="0" dirty="0">
                <a:solidFill>
                  <a:srgbClr val="1D1D1D"/>
                </a:solidFill>
                <a:effectLst/>
                <a:latin typeface="Arial" panose="020B0604020202020204" pitchFamily="34" charset="0"/>
              </a:rPr>
              <a:t>POCUS  </a:t>
            </a:r>
            <a:r>
              <a:rPr lang="ru-RU" b="0" i="0" dirty="0">
                <a:solidFill>
                  <a:srgbClr val="1D1D1D"/>
                </a:solidFill>
                <a:effectLst/>
                <a:latin typeface="Arial" panose="020B0604020202020204" pitchFamily="34" charset="0"/>
              </a:rPr>
              <a:t>является </a:t>
            </a:r>
            <a:r>
              <a:rPr lang="ru-RU" b="0" i="0" dirty="0" err="1">
                <a:solidFill>
                  <a:srgbClr val="1D1D1D"/>
                </a:solidFill>
                <a:effectLst/>
                <a:latin typeface="Arial" panose="020B0604020202020204" pitchFamily="34" charset="0"/>
              </a:rPr>
              <a:t>мультидисциплинарность</a:t>
            </a:r>
            <a:r>
              <a:rPr lang="ru-RU" b="0" i="0" dirty="0">
                <a:solidFill>
                  <a:srgbClr val="1D1D1D"/>
                </a:solidFill>
                <a:effectLst/>
                <a:latin typeface="Arial" panose="020B0604020202020204" pitchFamily="34" charset="0"/>
              </a:rPr>
              <a:t>, когда врачи различных специальностей используют портативные ультразвуковые приборы для выполнения своих узких целей.</a:t>
            </a:r>
            <a:endParaRPr lang="en-US" b="0" i="0" dirty="0">
              <a:solidFill>
                <a:srgbClr val="1D1D1D"/>
              </a:solidFill>
              <a:effectLst/>
              <a:latin typeface="Arial" panose="020B0604020202020204" pitchFamily="34" charset="0"/>
            </a:endParaRPr>
          </a:p>
          <a:p>
            <a:endParaRPr lang="en-US" b="0" i="0" dirty="0">
              <a:solidFill>
                <a:srgbClr val="1D1D1D"/>
              </a:solidFill>
              <a:effectLst/>
              <a:latin typeface="Arial" panose="020B0604020202020204" pitchFamily="34" charset="0"/>
            </a:endParaRPr>
          </a:p>
          <a:p>
            <a:r>
              <a:rPr lang="en-US" b="0" i="0" dirty="0" err="1">
                <a:solidFill>
                  <a:srgbClr val="1D1D1D"/>
                </a:solidFill>
                <a:effectLst/>
                <a:latin typeface="Arial" panose="020B0604020202020204" pitchFamily="34" charset="0"/>
              </a:rPr>
              <a:t>Afast</a:t>
            </a:r>
            <a:r>
              <a:rPr lang="en-US" b="0" i="0" dirty="0">
                <a:solidFill>
                  <a:srgbClr val="1D1D1D"/>
                </a:solidFill>
                <a:effectLst/>
                <a:latin typeface="Arial" panose="020B0604020202020204" pitchFamily="34" charset="0"/>
              </a:rPr>
              <a:t> </a:t>
            </a:r>
            <a:r>
              <a:rPr lang="en-US" b="0" i="0" dirty="0" err="1">
                <a:solidFill>
                  <a:srgbClr val="1D1D1D"/>
                </a:solidFill>
                <a:effectLst/>
                <a:latin typeface="Arial" panose="020B0604020202020204" pitchFamily="34" charset="0"/>
              </a:rPr>
              <a:t>tfast</a:t>
            </a:r>
            <a:r>
              <a:rPr lang="en-US" b="0" i="0" dirty="0">
                <a:solidFill>
                  <a:srgbClr val="1D1D1D"/>
                </a:solidFill>
                <a:effectLst/>
                <a:latin typeface="Arial" panose="020B0604020202020204" pitchFamily="34" charset="0"/>
              </a:rPr>
              <a:t> – </a:t>
            </a:r>
            <a:r>
              <a:rPr lang="ru-RU" b="0" i="0" dirty="0">
                <a:solidFill>
                  <a:srgbClr val="1D1D1D"/>
                </a:solidFill>
                <a:effectLst/>
                <a:latin typeface="Arial" panose="020B0604020202020204" pitchFamily="34" charset="0"/>
              </a:rPr>
              <a:t>оценка состояния брюшной и грудной клетки с помощью </a:t>
            </a:r>
            <a:r>
              <a:rPr lang="ru-RU" b="0" i="0" dirty="0" err="1">
                <a:solidFill>
                  <a:srgbClr val="1D1D1D"/>
                </a:solidFill>
                <a:effectLst/>
                <a:latin typeface="Arial" panose="020B0604020202020204" pitchFamily="34" charset="0"/>
              </a:rPr>
              <a:t>сонографии</a:t>
            </a:r>
            <a:r>
              <a:rPr lang="ru-RU" b="0" i="0" dirty="0">
                <a:solidFill>
                  <a:srgbClr val="1D1D1D"/>
                </a:solidFill>
                <a:effectLst/>
                <a:latin typeface="Arial" panose="020B0604020202020204" pitchFamily="34" charset="0"/>
              </a:rPr>
              <a:t> для определения травмы, сортировки и контроля отслеживания</a:t>
            </a:r>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20</a:t>
            </a:fld>
            <a:endParaRPr lang="ru-RU"/>
          </a:p>
        </p:txBody>
      </p:sp>
    </p:spTree>
    <p:extLst>
      <p:ext uri="{BB962C8B-B14F-4D97-AF65-F5344CB8AC3E}">
        <p14:creationId xmlns:p14="http://schemas.microsoft.com/office/powerpoint/2010/main" val="2536509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Необходимость выполнения экстренной операции, острота самого заболевания в вечернее или ночное время ограничивают возможность проведения дополнительных обследований с целью уточнения диагноза. В ряде случаев лечебные мероприятия осуществляются почти в реанимационном порядке.</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3</a:t>
            </a:fld>
            <a:endParaRPr lang="ru-RU"/>
          </a:p>
        </p:txBody>
      </p:sp>
    </p:spTree>
    <p:extLst>
      <p:ext uri="{BB962C8B-B14F-4D97-AF65-F5344CB8AC3E}">
        <p14:creationId xmlns:p14="http://schemas.microsoft.com/office/powerpoint/2010/main" val="2478731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23282D"/>
                </a:solidFill>
                <a:effectLst/>
                <a:latin typeface="adobe-garamond-pro"/>
              </a:rPr>
              <a:t>не предназначены для комплексного обследования. Они подвержены многочисленным техническим ограничениям, включая уровень квалификации оператора, качество доступного оборудования и тот факт, что они часто выполняются в неоптимальных условиях (например, стресс пациента, шумная комната, яркое окружающее освещение). Несмотря на эти ограничения, соблюдение последовательного протокола должно помочь максимизировать диагностическую эффективность.</a:t>
            </a:r>
          </a:p>
          <a:p>
            <a:endParaRPr lang="ru-RU" b="0" i="0" dirty="0">
              <a:solidFill>
                <a:srgbClr val="23282D"/>
              </a:solidFill>
              <a:effectLst/>
              <a:latin typeface="adobe-garamond-pro"/>
            </a:endParaRPr>
          </a:p>
          <a:p>
            <a:r>
              <a:rPr lang="ru-RU" b="0" i="0" dirty="0">
                <a:solidFill>
                  <a:srgbClr val="23282D"/>
                </a:solidFill>
                <a:effectLst/>
                <a:latin typeface="adobe-garamond-pro"/>
              </a:rPr>
              <a:t>Как правило, пациента не бреют перед обследованием, за исключением случаев, когда проводится забор крови под контролем УЗИ или другие вмешательства. Если у пациента очень длинная или густая шерсть, необходимо бритье. Следует использовать изопропиловый спирт и/или акустический связующий гель.</a:t>
            </a:r>
          </a:p>
          <a:p>
            <a:endParaRPr lang="ru-RU" b="0" i="0" dirty="0">
              <a:solidFill>
                <a:srgbClr val="23282D"/>
              </a:solidFill>
              <a:effectLst/>
              <a:latin typeface="adobe-garamond-pro"/>
            </a:endParaRPr>
          </a:p>
          <a:p>
            <a:r>
              <a:rPr lang="ru-RU" b="0" i="0" dirty="0">
                <a:solidFill>
                  <a:srgbClr val="23282D"/>
                </a:solidFill>
                <a:effectLst/>
                <a:latin typeface="adobe-garamond-pro"/>
              </a:rPr>
              <a:t>Предпочтительно положение в положении лежа на боку, при этом нет различий в частоте обнаружения свободной жидкости между пациентами, расположенными в положении лежа на левом или правом боку. </a:t>
            </a:r>
            <a:r>
              <a:rPr lang="ru-RU" b="0" i="0" baseline="30000" dirty="0">
                <a:solidFill>
                  <a:srgbClr val="23282D"/>
                </a:solidFill>
                <a:effectLst/>
                <a:latin typeface="adobe-garamond-pro"/>
              </a:rPr>
              <a:t>5</a:t>
            </a:r>
            <a:r>
              <a:rPr lang="ru-RU" b="0" i="0" dirty="0">
                <a:solidFill>
                  <a:srgbClr val="23282D"/>
                </a:solidFill>
                <a:effectLst/>
                <a:latin typeface="adobe-garamond-pro"/>
              </a:rPr>
              <a:t> Правую почку труднее визуализировать, если она расположена на зависимом фланге (т. е. пациент находится в положении лежа на правом боку), поэтому было показано, что сканирование в положении лежа на левом боку происходит быстрее. </a:t>
            </a:r>
            <a:endParaRPr lang="ru-RU" b="0" i="0" baseline="30000" dirty="0">
              <a:solidFill>
                <a:srgbClr val="23282D"/>
              </a:solidFill>
              <a:effectLst/>
              <a:latin typeface="adobe-garamond-pro"/>
            </a:endParaRPr>
          </a:p>
          <a:p>
            <a:endParaRPr lang="ru-RU" b="0" i="0" baseline="30000" dirty="0">
              <a:solidFill>
                <a:srgbClr val="23282D"/>
              </a:solidFill>
              <a:effectLst/>
              <a:latin typeface="adobe-garamond-pro"/>
            </a:endParaRPr>
          </a:p>
          <a:p>
            <a:r>
              <a:rPr lang="ru-RU" b="0" i="0" dirty="0">
                <a:solidFill>
                  <a:srgbClr val="23282D"/>
                </a:solidFill>
                <a:effectLst/>
                <a:latin typeface="adobe-garamond-pro"/>
              </a:rPr>
              <a:t>Исследование </a:t>
            </a:r>
            <a:r>
              <a:rPr lang="en" b="0" i="0" dirty="0">
                <a:solidFill>
                  <a:srgbClr val="23282D"/>
                </a:solidFill>
                <a:effectLst/>
                <a:latin typeface="adobe-garamond-pro"/>
              </a:rPr>
              <a:t>AFAST </a:t>
            </a:r>
            <a:r>
              <a:rPr lang="ru-RU" b="0" i="0" dirty="0">
                <a:solidFill>
                  <a:srgbClr val="23282D"/>
                </a:solidFill>
                <a:effectLst/>
                <a:latin typeface="adobe-garamond-pro"/>
              </a:rPr>
              <a:t>можно проводить в положении пациента на одном боку. Полное </a:t>
            </a:r>
            <a:r>
              <a:rPr lang="en" b="0" i="0" dirty="0">
                <a:solidFill>
                  <a:srgbClr val="23282D"/>
                </a:solidFill>
                <a:effectLst/>
                <a:latin typeface="adobe-garamond-pro"/>
              </a:rPr>
              <a:t>TFAST-</a:t>
            </a:r>
            <a:r>
              <a:rPr lang="ru-RU" b="0" i="0" dirty="0">
                <a:solidFill>
                  <a:srgbClr val="23282D"/>
                </a:solidFill>
                <a:effectLst/>
                <a:latin typeface="adobe-garamond-pro"/>
              </a:rPr>
              <a:t>обследование проводится в положении пациента попеременно в положении лежа на левом и правом боку или в положении на грудине. Пациентам с одышкой следует обеспечить дополнительный кислород и проводить сканирование в положении лежа на груди.</a:t>
            </a:r>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21</a:t>
            </a:fld>
            <a:endParaRPr lang="ru-RU"/>
          </a:p>
        </p:txBody>
      </p:sp>
    </p:spTree>
    <p:extLst>
      <p:ext uri="{BB962C8B-B14F-4D97-AF65-F5344CB8AC3E}">
        <p14:creationId xmlns:p14="http://schemas.microsoft.com/office/powerpoint/2010/main" val="2934859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b="0" i="0" dirty="0">
                <a:effectLst/>
                <a:latin typeface="PT Serif" panose="020A0603040505020204" pitchFamily="18" charset="0"/>
              </a:rPr>
              <a:t>Для начала скажем несколько слов о том, что же мы видим, когда направляем датчик УЗИ на пациента.</a:t>
            </a:r>
          </a:p>
          <a:p>
            <a:pPr algn="l"/>
            <a:r>
              <a:rPr lang="ru-RU" b="0" i="0" dirty="0">
                <a:effectLst/>
                <a:latin typeface="PT Serif" panose="020A0603040505020204" pitchFamily="18" charset="0"/>
              </a:rPr>
              <a:t> В зависимости от того, как ткань отражает ультразвуковой сигнал, она может быть </a:t>
            </a:r>
            <a:r>
              <a:rPr lang="ru-RU" b="0" i="0" dirty="0" err="1">
                <a:effectLst/>
                <a:latin typeface="PT Serif" panose="020A0603040505020204" pitchFamily="18" charset="0"/>
              </a:rPr>
              <a:t>анэхогенной</a:t>
            </a:r>
            <a:r>
              <a:rPr lang="ru-RU" b="0" i="0" dirty="0">
                <a:effectLst/>
                <a:latin typeface="PT Serif" panose="020A0603040505020204" pitchFamily="18" charset="0"/>
              </a:rPr>
              <a:t>, </a:t>
            </a:r>
            <a:r>
              <a:rPr lang="ru-RU" b="0" i="0" dirty="0" err="1">
                <a:effectLst/>
                <a:latin typeface="PT Serif" panose="020A0603040505020204" pitchFamily="18" charset="0"/>
              </a:rPr>
              <a:t>гипоэхогенной</a:t>
            </a:r>
            <a:r>
              <a:rPr lang="ru-RU" b="0" i="0" dirty="0">
                <a:effectLst/>
                <a:latin typeface="PT Serif" panose="020A0603040505020204" pitchFamily="18" charset="0"/>
              </a:rPr>
              <a:t>, </a:t>
            </a:r>
            <a:r>
              <a:rPr lang="ru-RU" b="0" i="0" dirty="0" err="1">
                <a:effectLst/>
                <a:latin typeface="PT Serif" panose="020A0603040505020204" pitchFamily="18" charset="0"/>
              </a:rPr>
              <a:t>изоэхогенной</a:t>
            </a:r>
            <a:r>
              <a:rPr lang="ru-RU" b="0" i="0" dirty="0">
                <a:effectLst/>
                <a:latin typeface="PT Serif" panose="020A0603040505020204" pitchFamily="18" charset="0"/>
              </a:rPr>
              <a:t> и </a:t>
            </a:r>
            <a:r>
              <a:rPr lang="ru-RU" b="0" i="0" dirty="0" err="1">
                <a:effectLst/>
                <a:latin typeface="PT Serif" panose="020A0603040505020204" pitchFamily="18" charset="0"/>
              </a:rPr>
              <a:t>гиперэхогенной</a:t>
            </a:r>
            <a:r>
              <a:rPr lang="ru-RU" b="0" i="0" dirty="0">
                <a:effectLst/>
                <a:latin typeface="PT Serif" panose="020A06030405050202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ЭХОГЕННОСТЬ – степень светлости объекта на экране при визуализации, определяется способностью отражать уз волны</a:t>
            </a:r>
            <a:endParaRPr lang="ru-RU" b="0" i="0" dirty="0">
              <a:effectLst/>
              <a:latin typeface="PT Serif" panose="020A060304050502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b="0" i="0" dirty="0">
                <a:effectLst/>
                <a:latin typeface="PT Serif" panose="020A0603040505020204" pitchFamily="18" charset="0"/>
              </a:rPr>
              <a:t>Начнем с черного цвета, или </a:t>
            </a:r>
            <a:r>
              <a:rPr lang="ru-RU" b="0" i="0" dirty="0" err="1">
                <a:effectLst/>
                <a:latin typeface="PT Serif" panose="020A0603040505020204" pitchFamily="18" charset="0"/>
              </a:rPr>
              <a:t>анэхогенного</a:t>
            </a:r>
            <a:r>
              <a:rPr lang="ru-RU" b="0" i="0" dirty="0">
                <a:effectLst/>
                <a:latin typeface="PT Serif" panose="020A0603040505020204" pitchFamily="18" charset="0"/>
              </a:rPr>
              <a:t>. На УЗИ таким образом выглядят жидкости (кровь, моча, ликвор, транссудат – т е все жидкости). </a:t>
            </a:r>
            <a:r>
              <a:rPr lang="ru-RU" dirty="0"/>
              <a:t>ИХОЭХОГЕННАЯ – ткань повышенной </a:t>
            </a:r>
            <a:r>
              <a:rPr lang="ru-RU" dirty="0" err="1"/>
              <a:t>эхогенности</a:t>
            </a:r>
            <a:r>
              <a:rPr lang="ru-RU" dirty="0"/>
              <a:t> – плотные структуры, которые интенсивно отражают УЗ волны (нерв, сухожилия) – светлая. </a:t>
            </a:r>
            <a:r>
              <a:rPr lang="ru-RU" b="0" i="0" dirty="0">
                <a:effectLst/>
                <a:latin typeface="PT Serif" panose="020A0603040505020204" pitchFamily="18" charset="0"/>
              </a:rPr>
              <a:t>Большинство мягких тканей </a:t>
            </a:r>
            <a:r>
              <a:rPr lang="ru-RU" b="0" i="0" dirty="0" err="1">
                <a:effectLst/>
                <a:latin typeface="PT Serif" panose="020A0603040505020204" pitchFamily="18" charset="0"/>
              </a:rPr>
              <a:t>изоэхогенны</a:t>
            </a:r>
            <a:r>
              <a:rPr lang="ru-RU" b="0" i="0" dirty="0">
                <a:effectLst/>
                <a:latin typeface="PT Serif" panose="020A06030405050202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b="0" i="0" dirty="0" err="1">
                <a:effectLst/>
                <a:latin typeface="PT Serif" panose="020A0603040505020204" pitchFamily="18" charset="0"/>
              </a:rPr>
              <a:t>Гиперэхогенными</a:t>
            </a:r>
            <a:r>
              <a:rPr lang="ru-RU" b="0" i="0" dirty="0">
                <a:effectLst/>
                <a:latin typeface="PT Serif" panose="020A0603040505020204" pitchFamily="18" charset="0"/>
              </a:rPr>
              <a:t> являются структуры отражающие ультразвуковую </a:t>
            </a:r>
            <a:r>
              <a:rPr lang="ru-RU" b="0" i="0" dirty="0" err="1">
                <a:effectLst/>
                <a:latin typeface="PT Serif" panose="020A0603040505020204" pitchFamily="18" charset="0"/>
              </a:rPr>
              <a:t>волнут</a:t>
            </a:r>
            <a:r>
              <a:rPr lang="ru-RU" b="0" i="0" dirty="0">
                <a:effectLst/>
                <a:latin typeface="PT Serif" panose="020A0603040505020204" pitchFamily="18" charset="0"/>
              </a:rPr>
              <a:t> е не пропускающие УЗ волны (кости, </a:t>
            </a:r>
            <a:r>
              <a:rPr lang="ru-RU" b="0" i="0" dirty="0" err="1">
                <a:effectLst/>
                <a:latin typeface="PT Serif" panose="020A0603040505020204" pitchFamily="18" charset="0"/>
              </a:rPr>
              <a:t>кальцинаты</a:t>
            </a:r>
            <a:r>
              <a:rPr lang="ru-RU" b="0" i="0" dirty="0">
                <a:effectLst/>
                <a:latin typeface="PT Serif" panose="020A0603040505020204" pitchFamily="18" charset="0"/>
              </a:rPr>
              <a:t>, воздух, игла).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ГИПОЭХОГЕННАЯ – мышца – темная</a:t>
            </a:r>
          </a:p>
          <a:p>
            <a:pPr algn="l"/>
            <a:endParaRPr lang="ru-RU" b="0" i="0" dirty="0">
              <a:effectLst/>
              <a:latin typeface="PT Serif" panose="020A0603040505020204" pitchFamily="18" charset="0"/>
            </a:endParaRPr>
          </a:p>
          <a:p>
            <a:r>
              <a:rPr lang="ru-RU" dirty="0"/>
              <a:t> -</a:t>
            </a:r>
          </a:p>
        </p:txBody>
      </p:sp>
      <p:sp>
        <p:nvSpPr>
          <p:cNvPr id="4" name="Номер слайда 3"/>
          <p:cNvSpPr>
            <a:spLocks noGrp="1"/>
          </p:cNvSpPr>
          <p:nvPr>
            <p:ph type="sldNum" sz="quarter" idx="5"/>
          </p:nvPr>
        </p:nvSpPr>
        <p:spPr/>
        <p:txBody>
          <a:bodyPr/>
          <a:lstStyle/>
          <a:p>
            <a:fld id="{7503832E-2CCB-CB45-AF2D-71BDA57A6FB6}" type="slidenum">
              <a:rPr lang="ru-RU" smtClean="0"/>
              <a:t>22</a:t>
            </a:fld>
            <a:endParaRPr lang="ru-RU"/>
          </a:p>
        </p:txBody>
      </p:sp>
    </p:spTree>
    <p:extLst>
      <p:ext uri="{BB962C8B-B14F-4D97-AF65-F5344CB8AC3E}">
        <p14:creationId xmlns:p14="http://schemas.microsoft.com/office/powerpoint/2010/main" val="3399038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23282D"/>
                </a:solidFill>
                <a:effectLst/>
                <a:latin typeface="adobe-garamond-pro"/>
              </a:rPr>
              <a:t>Полостные выпоты, если они присутствуют, часто обнаруживаются рядом с внутренними органами и кажутся </a:t>
            </a:r>
            <a:r>
              <a:rPr lang="ru-RU" b="0" i="0" dirty="0" err="1">
                <a:solidFill>
                  <a:srgbClr val="23282D"/>
                </a:solidFill>
                <a:effectLst/>
                <a:latin typeface="adobe-garamond-pro"/>
              </a:rPr>
              <a:t>анэхогенными</a:t>
            </a:r>
            <a:r>
              <a:rPr lang="ru-RU" b="0" i="0" dirty="0">
                <a:solidFill>
                  <a:srgbClr val="23282D"/>
                </a:solidFill>
                <a:effectLst/>
                <a:latin typeface="adobe-garamond-pro"/>
              </a:rPr>
              <a:t>, хотя содержание клеток, липидов или белков может повышать </a:t>
            </a:r>
            <a:r>
              <a:rPr lang="ru-RU" b="0" i="0" dirty="0" err="1">
                <a:solidFill>
                  <a:srgbClr val="23282D"/>
                </a:solidFill>
                <a:effectLst/>
                <a:latin typeface="adobe-garamond-pro"/>
              </a:rPr>
              <a:t>эхогенность</a:t>
            </a:r>
            <a:r>
              <a:rPr lang="ru-RU" b="0" i="0" dirty="0">
                <a:solidFill>
                  <a:srgbClr val="23282D"/>
                </a:solidFill>
                <a:effectLst/>
                <a:latin typeface="adobe-garamond-pro"/>
              </a:rPr>
              <a:t> жидкости. Одно лишь УЗИ не может достоверно определить состав или этиологию выпота. </a:t>
            </a:r>
            <a:r>
              <a:rPr lang="ru-RU" b="0" i="0" dirty="0" err="1">
                <a:solidFill>
                  <a:srgbClr val="23282D"/>
                </a:solidFill>
                <a:effectLst/>
                <a:latin typeface="adobe-garamond-pro"/>
              </a:rPr>
              <a:t>Эхогенный</a:t>
            </a:r>
            <a:r>
              <a:rPr lang="ru-RU" b="0" i="0" dirty="0">
                <a:solidFill>
                  <a:srgbClr val="23282D"/>
                </a:solidFill>
                <a:effectLst/>
                <a:latin typeface="adobe-garamond-pro"/>
              </a:rPr>
              <a:t> материал в жидкости не приравнивается к экссудату; </a:t>
            </a:r>
            <a:r>
              <a:rPr lang="ru-RU" b="0" i="0" dirty="0" err="1">
                <a:solidFill>
                  <a:srgbClr val="23282D"/>
                </a:solidFill>
                <a:effectLst/>
                <a:latin typeface="adobe-garamond-pro"/>
              </a:rPr>
              <a:t>анэхогенная</a:t>
            </a:r>
            <a:r>
              <a:rPr lang="ru-RU" b="0" i="0" dirty="0">
                <a:solidFill>
                  <a:srgbClr val="23282D"/>
                </a:solidFill>
                <a:effectLst/>
                <a:latin typeface="adobe-garamond-pro"/>
              </a:rPr>
              <a:t> жидкость или </a:t>
            </a:r>
            <a:r>
              <a:rPr lang="ru-RU" b="0" i="0" dirty="0" err="1">
                <a:solidFill>
                  <a:srgbClr val="23282D"/>
                </a:solidFill>
                <a:effectLst/>
                <a:latin typeface="adobe-garamond-pro"/>
              </a:rPr>
              <a:t>эхогенная</a:t>
            </a:r>
            <a:r>
              <a:rPr lang="ru-RU" b="0" i="0" dirty="0">
                <a:solidFill>
                  <a:srgbClr val="23282D"/>
                </a:solidFill>
                <a:effectLst/>
                <a:latin typeface="adobe-garamond-pro"/>
              </a:rPr>
              <a:t> жидкость может представлять собой транссудат, модифицированный транссудат или экссудат. Полостные выпоты у мелких животных различаются по этиологии</a:t>
            </a:r>
          </a:p>
          <a:p>
            <a:r>
              <a:rPr lang="ru-RU" b="0" i="0" dirty="0">
                <a:solidFill>
                  <a:srgbClr val="23282D"/>
                </a:solidFill>
                <a:effectLst/>
                <a:latin typeface="adobe-garamond-pro"/>
              </a:rPr>
              <a:t>При выявлении полостного выпота и клинических показаниях для взятия проб следует использовать стандартные процедуры парацентеза, если нет противопоказаний к взятию проб (т. е. тромбоцитопении или </a:t>
            </a:r>
            <a:r>
              <a:rPr lang="ru-RU" b="0" i="0" dirty="0" err="1">
                <a:solidFill>
                  <a:srgbClr val="23282D"/>
                </a:solidFill>
                <a:effectLst/>
                <a:latin typeface="adobe-garamond-pro"/>
              </a:rPr>
              <a:t>коагулопатии</a:t>
            </a:r>
            <a:r>
              <a:rPr lang="ru-RU" b="0" i="0" dirty="0">
                <a:solidFill>
                  <a:srgbClr val="23282D"/>
                </a:solidFill>
                <a:effectLst/>
                <a:latin typeface="adobe-garamond-pro"/>
              </a:rPr>
              <a:t> любой формы)</a:t>
            </a:r>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23</a:t>
            </a:fld>
            <a:endParaRPr lang="ru-RU"/>
          </a:p>
        </p:txBody>
      </p:sp>
    </p:spTree>
    <p:extLst>
      <p:ext uri="{BB962C8B-B14F-4D97-AF65-F5344CB8AC3E}">
        <p14:creationId xmlns:p14="http://schemas.microsoft.com/office/powerpoint/2010/main" val="1820310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23282D"/>
                </a:solidFill>
                <a:effectLst/>
                <a:latin typeface="adobe-garamond-pro"/>
              </a:rPr>
              <a:t>При полном обследовании </a:t>
            </a:r>
            <a:r>
              <a:rPr lang="en" b="0" i="0" dirty="0">
                <a:solidFill>
                  <a:srgbClr val="23282D"/>
                </a:solidFill>
                <a:effectLst/>
                <a:latin typeface="adobe-garamond-pro"/>
              </a:rPr>
              <a:t>AFAST </a:t>
            </a:r>
            <a:r>
              <a:rPr lang="ru-RU" b="0" i="0" dirty="0">
                <a:solidFill>
                  <a:srgbClr val="23282D"/>
                </a:solidFill>
                <a:effectLst/>
                <a:latin typeface="adobe-garamond-pro"/>
              </a:rPr>
              <a:t>оцениваются четыре акустических «окна»</a:t>
            </a:r>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24</a:t>
            </a:fld>
            <a:endParaRPr lang="ru-RU"/>
          </a:p>
        </p:txBody>
      </p:sp>
    </p:spTree>
    <p:extLst>
      <p:ext uri="{BB962C8B-B14F-4D97-AF65-F5344CB8AC3E}">
        <p14:creationId xmlns:p14="http://schemas.microsoft.com/office/powerpoint/2010/main" val="3907559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23282D"/>
                </a:solidFill>
                <a:effectLst/>
                <a:latin typeface="adobe-garamond-pro"/>
              </a:rPr>
              <a:t>Чтобы получить диафрагмально-печеночное окно (ДГ), поместите датчик в </a:t>
            </a:r>
            <a:r>
              <a:rPr lang="ru-RU" b="0" i="0" dirty="0" err="1">
                <a:solidFill>
                  <a:srgbClr val="23282D"/>
                </a:solidFill>
                <a:effectLst/>
                <a:latin typeface="adobe-garamond-pro"/>
              </a:rPr>
              <a:t>подмечевидный</a:t>
            </a:r>
            <a:r>
              <a:rPr lang="ru-RU" b="0" i="0" dirty="0">
                <a:solidFill>
                  <a:srgbClr val="23282D"/>
                </a:solidFill>
                <a:effectLst/>
                <a:latin typeface="adobe-garamond-pro"/>
              </a:rPr>
              <a:t> отросток. </a:t>
            </a:r>
            <a:endParaRPr lang="en-US" b="0" i="0" dirty="0">
              <a:solidFill>
                <a:srgbClr val="23282D"/>
              </a:solidFill>
              <a:effectLst/>
              <a:latin typeface="adobe-garamond-pro"/>
            </a:endParaRPr>
          </a:p>
          <a:p>
            <a:r>
              <a:rPr lang="ru-RU" b="0" i="0" dirty="0">
                <a:solidFill>
                  <a:srgbClr val="23282D"/>
                </a:solidFill>
                <a:effectLst/>
                <a:latin typeface="adobe-garamond-pro"/>
              </a:rPr>
              <a:t> У здорового пациента печень и диафрагма остаются в прямом контакте. Если в этом окне присутствует </a:t>
            </a:r>
            <a:r>
              <a:rPr lang="ru-RU" b="0" i="0" dirty="0" err="1">
                <a:solidFill>
                  <a:srgbClr val="23282D"/>
                </a:solidFill>
                <a:effectLst/>
                <a:latin typeface="adobe-garamond-pro"/>
              </a:rPr>
              <a:t>перитонеальный</a:t>
            </a:r>
            <a:r>
              <a:rPr lang="ru-RU" b="0" i="0" dirty="0">
                <a:solidFill>
                  <a:srgbClr val="23282D"/>
                </a:solidFill>
                <a:effectLst/>
                <a:latin typeface="adobe-garamond-pro"/>
              </a:rPr>
              <a:t> выпот, он может выглядеть как </a:t>
            </a:r>
            <a:r>
              <a:rPr lang="ru-RU" b="0" i="0" dirty="0" err="1">
                <a:solidFill>
                  <a:srgbClr val="23282D"/>
                </a:solidFill>
                <a:effectLst/>
                <a:latin typeface="adobe-garamond-pro"/>
              </a:rPr>
              <a:t>анэхогенный</a:t>
            </a:r>
            <a:r>
              <a:rPr lang="ru-RU" b="0" i="0" dirty="0">
                <a:solidFill>
                  <a:srgbClr val="23282D"/>
                </a:solidFill>
                <a:effectLst/>
                <a:latin typeface="adobe-garamond-pro"/>
              </a:rPr>
              <a:t> материал между печенью и диафрагмой или между долями печени</a:t>
            </a:r>
          </a:p>
          <a:p>
            <a:endParaRPr lang="ru-RU" b="0" i="0" dirty="0">
              <a:solidFill>
                <a:srgbClr val="23282D"/>
              </a:solidFill>
              <a:effectLst/>
              <a:latin typeface="adobe-garamond-pro"/>
            </a:endParaRPr>
          </a:p>
          <a:p>
            <a:r>
              <a:rPr lang="ru-RU" b="0" i="0" dirty="0">
                <a:solidFill>
                  <a:srgbClr val="23282D"/>
                </a:solidFill>
                <a:effectLst/>
                <a:latin typeface="adobe-garamond-pro"/>
              </a:rPr>
              <a:t>Часы на 9</a:t>
            </a:r>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25</a:t>
            </a:fld>
            <a:endParaRPr lang="ru-RU"/>
          </a:p>
        </p:txBody>
      </p:sp>
    </p:spTree>
    <p:extLst>
      <p:ext uri="{BB962C8B-B14F-4D97-AF65-F5344CB8AC3E}">
        <p14:creationId xmlns:p14="http://schemas.microsoft.com/office/powerpoint/2010/main" val="2838452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buFont typeface="Arial" panose="020B0604020202020204" pitchFamily="34" charset="0"/>
              <a:buChar char="•"/>
            </a:pPr>
            <a:r>
              <a:rPr lang="ru-RU" b="0" i="0" dirty="0">
                <a:solidFill>
                  <a:srgbClr val="23282D"/>
                </a:solidFill>
                <a:effectLst/>
                <a:latin typeface="adobe-garamond-pro"/>
              </a:rPr>
              <a:t>Составьте изображение по длинной оси, поместив датчик </a:t>
            </a:r>
            <a:r>
              <a:rPr lang="ru-RU" b="0" i="0" dirty="0" err="1">
                <a:solidFill>
                  <a:srgbClr val="23282D"/>
                </a:solidFill>
                <a:effectLst/>
                <a:latin typeface="adobe-garamond-pro"/>
              </a:rPr>
              <a:t>каудальнее</a:t>
            </a:r>
            <a:r>
              <a:rPr lang="ru-RU" b="0" i="0" dirty="0">
                <a:solidFill>
                  <a:srgbClr val="23282D"/>
                </a:solidFill>
                <a:effectLst/>
                <a:latin typeface="adobe-garamond-pro"/>
              </a:rPr>
              <a:t> 13-го ребра и </a:t>
            </a:r>
            <a:r>
              <a:rPr lang="ru-RU" b="0" i="0" dirty="0" err="1">
                <a:solidFill>
                  <a:srgbClr val="23282D"/>
                </a:solidFill>
                <a:effectLst/>
                <a:latin typeface="adobe-garamond-pro"/>
              </a:rPr>
              <a:t>вентральнее</a:t>
            </a:r>
            <a:r>
              <a:rPr lang="ru-RU" b="0" i="0" dirty="0">
                <a:solidFill>
                  <a:srgbClr val="23282D"/>
                </a:solidFill>
                <a:effectLst/>
                <a:latin typeface="adobe-garamond-pro"/>
              </a:rPr>
              <a:t> поясничной мускулатуры.</a:t>
            </a:r>
          </a:p>
          <a:p>
            <a:pPr algn="l">
              <a:buFont typeface="Arial" panose="020B0604020202020204" pitchFamily="34" charset="0"/>
              <a:buChar char="•"/>
            </a:pPr>
            <a:r>
              <a:rPr lang="ru-RU" b="0" i="0" dirty="0">
                <a:solidFill>
                  <a:srgbClr val="23282D"/>
                </a:solidFill>
                <a:effectLst/>
                <a:latin typeface="adobe-garamond-pro"/>
              </a:rPr>
              <a:t>Сохраняя изображение по длинной оси, проведите веером в дорсомедиальном направлении, чтобы найти левую почку.</a:t>
            </a:r>
          </a:p>
          <a:p>
            <a:pPr algn="l">
              <a:buFont typeface="Arial" panose="020B0604020202020204" pitchFamily="34" charset="0"/>
              <a:buChar char="•"/>
            </a:pPr>
            <a:r>
              <a:rPr lang="ru-RU" b="0" i="0" dirty="0">
                <a:solidFill>
                  <a:srgbClr val="23282D"/>
                </a:solidFill>
                <a:effectLst/>
                <a:latin typeface="adobe-garamond-pro"/>
              </a:rPr>
              <a:t>Расположите почку в центре, разверните латерально и </a:t>
            </a:r>
            <a:r>
              <a:rPr lang="ru-RU" b="0" i="0" dirty="0" err="1">
                <a:solidFill>
                  <a:srgbClr val="23282D"/>
                </a:solidFill>
                <a:effectLst/>
                <a:latin typeface="adobe-garamond-pro"/>
              </a:rPr>
              <a:t>краниально</a:t>
            </a:r>
            <a:r>
              <a:rPr lang="ru-RU" b="0" i="0" dirty="0">
                <a:solidFill>
                  <a:srgbClr val="23282D"/>
                </a:solidFill>
                <a:effectLst/>
                <a:latin typeface="adobe-garamond-pro"/>
              </a:rPr>
              <a:t>, чтобы определить селезенку.</a:t>
            </a:r>
            <a:endParaRPr lang="en-US" b="0" i="0" dirty="0">
              <a:solidFill>
                <a:srgbClr val="23282D"/>
              </a:solidFill>
              <a:effectLst/>
              <a:latin typeface="adobe-garamond-pro"/>
            </a:endParaRPr>
          </a:p>
          <a:p>
            <a:pPr algn="l">
              <a:buFont typeface="Arial" panose="020B0604020202020204" pitchFamily="34" charset="0"/>
              <a:buChar char="•"/>
            </a:pPr>
            <a:endParaRPr lang="en-US" b="0" i="0" dirty="0">
              <a:solidFill>
                <a:srgbClr val="23282D"/>
              </a:solidFill>
              <a:effectLst/>
              <a:latin typeface="adobe-garamond-pro"/>
            </a:endParaRPr>
          </a:p>
          <a:p>
            <a:pPr algn="l">
              <a:buFont typeface="Arial" panose="020B0604020202020204" pitchFamily="34" charset="0"/>
              <a:buChar char="•"/>
            </a:pPr>
            <a:r>
              <a:rPr lang="ru-RU" b="0" i="0" dirty="0" err="1">
                <a:solidFill>
                  <a:srgbClr val="23282D"/>
                </a:solidFill>
                <a:effectLst/>
                <a:latin typeface="adobe-garamond-pro"/>
              </a:rPr>
              <a:t>Анэхогенный</a:t>
            </a:r>
            <a:r>
              <a:rPr lang="ru-RU" b="0" i="0" dirty="0">
                <a:solidFill>
                  <a:srgbClr val="23282D"/>
                </a:solidFill>
                <a:effectLst/>
                <a:latin typeface="adobe-garamond-pro"/>
              </a:rPr>
              <a:t> материал, прилегающий к почечной или селезеночной паренхиме, между петлями тонкой кишки или внутри брыжеечной клетчатки, представляет собой </a:t>
            </a:r>
            <a:r>
              <a:rPr lang="ru-RU" b="0" i="0" dirty="0" err="1">
                <a:solidFill>
                  <a:srgbClr val="23282D"/>
                </a:solidFill>
                <a:effectLst/>
                <a:latin typeface="adobe-garamond-pro"/>
              </a:rPr>
              <a:t>перитонеальный</a:t>
            </a:r>
            <a:r>
              <a:rPr lang="ru-RU" b="0" i="0" dirty="0">
                <a:solidFill>
                  <a:srgbClr val="23282D"/>
                </a:solidFill>
                <a:effectLst/>
                <a:latin typeface="adobe-garamond-pro"/>
              </a:rPr>
              <a:t> выпот</a:t>
            </a:r>
            <a:endParaRPr lang="en-US" b="0" i="0" dirty="0">
              <a:solidFill>
                <a:srgbClr val="23282D"/>
              </a:solidFill>
              <a:effectLst/>
              <a:latin typeface="adobe-garamond-pro"/>
            </a:endParaRPr>
          </a:p>
          <a:p>
            <a:pPr algn="l">
              <a:buFont typeface="Arial" panose="020B0604020202020204" pitchFamily="34" charset="0"/>
              <a:buChar char="•"/>
            </a:pPr>
            <a:endParaRPr lang="en-US" b="0" i="0" dirty="0">
              <a:solidFill>
                <a:srgbClr val="23282D"/>
              </a:solidFill>
              <a:effectLst/>
              <a:latin typeface="adobe-garamond-pro"/>
            </a:endParaRPr>
          </a:p>
          <a:p>
            <a:pPr algn="l">
              <a:buFont typeface="Arial" panose="020B0604020202020204" pitchFamily="34" charset="0"/>
              <a:buChar char="•"/>
            </a:pPr>
            <a:r>
              <a:rPr lang="ru-RU" b="1" i="0" dirty="0">
                <a:solidFill>
                  <a:srgbClr val="23282D"/>
                </a:solidFill>
                <a:effectLst/>
                <a:latin typeface="adobe-garamond-pro"/>
              </a:rPr>
              <a:t>Большой объем выпота вытеснил селезенку из текущего окна.</a:t>
            </a:r>
            <a:endParaRPr lang="ru-RU" b="0" i="0" dirty="0">
              <a:solidFill>
                <a:srgbClr val="23282D"/>
              </a:solidFill>
              <a:effectLst/>
              <a:latin typeface="adobe-garamond-pro"/>
            </a:endParaRPr>
          </a:p>
          <a:p>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26</a:t>
            </a:fld>
            <a:endParaRPr lang="ru-RU"/>
          </a:p>
        </p:txBody>
      </p:sp>
    </p:spTree>
    <p:extLst>
      <p:ext uri="{BB962C8B-B14F-4D97-AF65-F5344CB8AC3E}">
        <p14:creationId xmlns:p14="http://schemas.microsoft.com/office/powerpoint/2010/main" val="1199764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23282D"/>
                </a:solidFill>
                <a:effectLst/>
                <a:latin typeface="adobe-garamond-pro"/>
              </a:rPr>
              <a:t>Основными ориентирами, используемыми для ориентации </a:t>
            </a:r>
            <a:r>
              <a:rPr lang="ru-RU" b="0" i="0" dirty="0" err="1">
                <a:solidFill>
                  <a:srgbClr val="23282D"/>
                </a:solidFill>
                <a:effectLst/>
                <a:latin typeface="adobe-garamond-pro"/>
              </a:rPr>
              <a:t>цистоколического</a:t>
            </a:r>
            <a:r>
              <a:rPr lang="ru-RU" b="0" i="0" dirty="0">
                <a:solidFill>
                  <a:srgbClr val="23282D"/>
                </a:solidFill>
                <a:effectLst/>
                <a:latin typeface="adobe-garamond-pro"/>
              </a:rPr>
              <a:t> окна, являются мочевой пузырь и вентральная поверхность нисходящей ободочной кишки. Чтобы создать это окно, поместите датчик каудально вдоль средней линии с маркером, ориентированным </a:t>
            </a:r>
            <a:r>
              <a:rPr lang="ru-RU" b="0" i="0" dirty="0" err="1">
                <a:solidFill>
                  <a:srgbClr val="23282D"/>
                </a:solidFill>
                <a:effectLst/>
                <a:latin typeface="adobe-garamond-pro"/>
              </a:rPr>
              <a:t>краниально</a:t>
            </a:r>
            <a:r>
              <a:rPr lang="ru-RU" b="0" i="0" dirty="0">
                <a:solidFill>
                  <a:srgbClr val="23282D"/>
                </a:solidFill>
                <a:effectLst/>
                <a:latin typeface="adobe-garamond-pro"/>
              </a:rPr>
              <a:t>, чтобы создать изображение вдоль длинной оси пациента. </a:t>
            </a:r>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27</a:t>
            </a:fld>
            <a:endParaRPr lang="ru-RU"/>
          </a:p>
        </p:txBody>
      </p:sp>
    </p:spTree>
    <p:extLst>
      <p:ext uri="{BB962C8B-B14F-4D97-AF65-F5344CB8AC3E}">
        <p14:creationId xmlns:p14="http://schemas.microsoft.com/office/powerpoint/2010/main" val="3285148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23282D"/>
                </a:solidFill>
                <a:effectLst/>
                <a:latin typeface="adobe-garamond-pro"/>
              </a:rPr>
              <a:t>Получить гепаторенальное окно (</a:t>
            </a:r>
            <a:r>
              <a:rPr lang="en" b="0" i="0" dirty="0">
                <a:solidFill>
                  <a:srgbClr val="23282D"/>
                </a:solidFill>
                <a:effectLst/>
                <a:latin typeface="adobe-garamond-pro"/>
              </a:rPr>
              <a:t>HR) </a:t>
            </a:r>
            <a:r>
              <a:rPr lang="ru-RU" b="0" i="0" dirty="0">
                <a:solidFill>
                  <a:srgbClr val="23282D"/>
                </a:solidFill>
                <a:effectLst/>
                <a:latin typeface="adobe-garamond-pro"/>
              </a:rPr>
              <a:t>может быть непросто, особенно у крупных собак. Чтобы получить окно ЧСС, поместите датчик </a:t>
            </a:r>
            <a:r>
              <a:rPr lang="ru-RU" b="0" i="0" dirty="0" err="1">
                <a:solidFill>
                  <a:srgbClr val="23282D"/>
                </a:solidFill>
                <a:effectLst/>
                <a:latin typeface="adobe-garamond-pro"/>
              </a:rPr>
              <a:t>каудальнее</a:t>
            </a:r>
            <a:r>
              <a:rPr lang="ru-RU" b="0" i="0" dirty="0">
                <a:solidFill>
                  <a:srgbClr val="23282D"/>
                </a:solidFill>
                <a:effectLst/>
                <a:latin typeface="adobe-garamond-pro"/>
              </a:rPr>
              <a:t> правого 13-го ребра, </a:t>
            </a:r>
            <a:r>
              <a:rPr lang="ru-RU" b="0" i="0" dirty="0" err="1">
                <a:solidFill>
                  <a:srgbClr val="23282D"/>
                </a:solidFill>
                <a:effectLst/>
                <a:latin typeface="adobe-garamond-pro"/>
              </a:rPr>
              <a:t>вентральнее</a:t>
            </a:r>
            <a:r>
              <a:rPr lang="ru-RU" b="0" i="0" dirty="0">
                <a:solidFill>
                  <a:srgbClr val="23282D"/>
                </a:solidFill>
                <a:effectLst/>
                <a:latin typeface="adobe-garamond-pro"/>
              </a:rPr>
              <a:t> поясничной </a:t>
            </a:r>
            <a:r>
              <a:rPr lang="ru-RU" b="0" i="0" dirty="0" err="1">
                <a:solidFill>
                  <a:srgbClr val="23282D"/>
                </a:solidFill>
                <a:effectLst/>
                <a:latin typeface="adobe-garamond-pro"/>
              </a:rPr>
              <a:t>гипаксиальной</a:t>
            </a:r>
            <a:r>
              <a:rPr lang="ru-RU" b="0" i="0" dirty="0">
                <a:solidFill>
                  <a:srgbClr val="23282D"/>
                </a:solidFill>
                <a:effectLst/>
                <a:latin typeface="adobe-garamond-pro"/>
              </a:rPr>
              <a:t> мускулатуры и веером </a:t>
            </a:r>
            <a:r>
              <a:rPr lang="ru-RU" b="0" i="0" dirty="0" err="1">
                <a:solidFill>
                  <a:srgbClr val="23282D"/>
                </a:solidFill>
                <a:effectLst/>
                <a:latin typeface="adobe-garamond-pro"/>
              </a:rPr>
              <a:t>дорсомедиально</a:t>
            </a:r>
            <a:r>
              <a:rPr lang="ru-RU" b="0" i="0" dirty="0">
                <a:solidFill>
                  <a:srgbClr val="23282D"/>
                </a:solidFill>
                <a:effectLst/>
                <a:latin typeface="adobe-garamond-pro"/>
              </a:rPr>
              <a:t>, чтобы найти интерфейс правой почки </a:t>
            </a:r>
            <a:endParaRPr lang="en-US" b="0" i="0" dirty="0">
              <a:solidFill>
                <a:srgbClr val="23282D"/>
              </a:solidFill>
              <a:effectLst/>
              <a:latin typeface="adobe-garamond-pro"/>
            </a:endParaRPr>
          </a:p>
          <a:p>
            <a:endParaRPr lang="en-US" b="0" i="0" dirty="0">
              <a:solidFill>
                <a:srgbClr val="23282D"/>
              </a:solidFill>
              <a:effectLst/>
              <a:latin typeface="adobe-garamond-pro"/>
            </a:endParaRPr>
          </a:p>
          <a:p>
            <a:r>
              <a:rPr lang="ru-RU" b="0" i="0" dirty="0">
                <a:solidFill>
                  <a:srgbClr val="23282D"/>
                </a:solidFill>
                <a:effectLst/>
                <a:latin typeface="adobe-garamond-pro"/>
              </a:rPr>
              <a:t>В окне </a:t>
            </a:r>
            <a:r>
              <a:rPr lang="ru-RU" b="0" i="0" dirty="0" err="1">
                <a:solidFill>
                  <a:srgbClr val="23282D"/>
                </a:solidFill>
                <a:effectLst/>
                <a:latin typeface="adobe-garamond-pro"/>
              </a:rPr>
              <a:t>безэхогенный</a:t>
            </a:r>
            <a:r>
              <a:rPr lang="ru-RU" b="0" i="0" dirty="0">
                <a:solidFill>
                  <a:srgbClr val="23282D"/>
                </a:solidFill>
                <a:effectLst/>
                <a:latin typeface="adobe-garamond-pro"/>
              </a:rPr>
              <a:t> материал между печеночной паренхимой и почкой представляет собой забрюшинный или </a:t>
            </a:r>
            <a:r>
              <a:rPr lang="ru-RU" b="0" i="0" dirty="0" err="1">
                <a:solidFill>
                  <a:srgbClr val="23282D"/>
                </a:solidFill>
                <a:effectLst/>
                <a:latin typeface="adobe-garamond-pro"/>
              </a:rPr>
              <a:t>перитонеальный</a:t>
            </a:r>
            <a:r>
              <a:rPr lang="ru-RU" b="0" i="0" dirty="0">
                <a:solidFill>
                  <a:srgbClr val="23282D"/>
                </a:solidFill>
                <a:effectLst/>
                <a:latin typeface="adobe-garamond-pro"/>
              </a:rPr>
              <a:t> </a:t>
            </a:r>
            <a:r>
              <a:rPr lang="en-US" b="0" i="0" dirty="0" err="1">
                <a:solidFill>
                  <a:srgbClr val="23282D"/>
                </a:solidFill>
                <a:effectLst/>
                <a:latin typeface="adobe-garamond-pro"/>
              </a:rPr>
              <a:t>crelysq</a:t>
            </a:r>
            <a:r>
              <a:rPr lang="en-US" b="0" i="0" dirty="0">
                <a:solidFill>
                  <a:srgbClr val="23282D"/>
                </a:solidFill>
                <a:effectLst/>
                <a:latin typeface="adobe-garamond-pro"/>
              </a:rPr>
              <a:t> </a:t>
            </a:r>
            <a:r>
              <a:rPr lang="ru-RU" b="0" i="0" dirty="0">
                <a:solidFill>
                  <a:srgbClr val="23282D"/>
                </a:solidFill>
                <a:effectLst/>
                <a:latin typeface="adobe-garamond-pro"/>
              </a:rPr>
              <a:t>выпот</a:t>
            </a:r>
            <a:r>
              <a:rPr lang="en-US" b="0" i="0" dirty="0">
                <a:solidFill>
                  <a:srgbClr val="23282D"/>
                </a:solidFill>
                <a:effectLst/>
                <a:latin typeface="adobe-garamond-pro"/>
              </a:rPr>
              <a:t> </a:t>
            </a:r>
            <a:r>
              <a:rPr lang="ru-RU" b="0" i="0" dirty="0">
                <a:solidFill>
                  <a:srgbClr val="23282D"/>
                </a:solidFill>
                <a:effectLst/>
                <a:latin typeface="adobe-garamond-pro"/>
              </a:rPr>
              <a:t>с печенью. </a:t>
            </a:r>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28</a:t>
            </a:fld>
            <a:endParaRPr lang="ru-RU"/>
          </a:p>
        </p:txBody>
      </p:sp>
    </p:spTree>
    <p:extLst>
      <p:ext uri="{BB962C8B-B14F-4D97-AF65-F5344CB8AC3E}">
        <p14:creationId xmlns:p14="http://schemas.microsoft.com/office/powerpoint/2010/main" val="1401251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23282D"/>
                </a:solidFill>
                <a:effectLst/>
                <a:latin typeface="adobe-garamond-pro"/>
              </a:rPr>
              <a:t>Основной целью исследования </a:t>
            </a:r>
            <a:r>
              <a:rPr lang="en" b="0" i="0" dirty="0">
                <a:solidFill>
                  <a:srgbClr val="23282D"/>
                </a:solidFill>
                <a:effectLst/>
                <a:latin typeface="adobe-garamond-pro"/>
              </a:rPr>
              <a:t>TFAST </a:t>
            </a:r>
            <a:r>
              <a:rPr lang="ru-RU" b="0" i="0" dirty="0">
                <a:solidFill>
                  <a:srgbClr val="23282D"/>
                </a:solidFill>
                <a:effectLst/>
                <a:latin typeface="adobe-garamond-pro"/>
              </a:rPr>
              <a:t>является оценка наличия газа в левой и/или правой плевральной полости. </a:t>
            </a:r>
          </a:p>
          <a:p>
            <a:r>
              <a:rPr lang="ru-RU" b="0" i="0" dirty="0">
                <a:solidFill>
                  <a:srgbClr val="23282D"/>
                </a:solidFill>
                <a:effectLst/>
                <a:latin typeface="adobe-garamond-pro"/>
              </a:rPr>
              <a:t>При наличии подготовки и/или опыта обследование может включать сфокусированную эхокардиографию, а также оценку периферической легочной паренхимы на наличие периферических или диффузных заболеваний легких. Как только состояние пациента стабилизируется, необходимо полностью оценить легкие, получив рентгенограммы грудной клетки в трех проекциях.</a:t>
            </a:r>
          </a:p>
          <a:p>
            <a:r>
              <a:rPr lang="ru-RU" b="0" i="0" dirty="0">
                <a:solidFill>
                  <a:srgbClr val="23282D"/>
                </a:solidFill>
                <a:effectLst/>
                <a:latin typeface="adobe-garamond-pro"/>
              </a:rPr>
              <a:t>Положение датчика для выявления газа в плевральной полости было описано как </a:t>
            </a:r>
            <a:r>
              <a:rPr lang="ru-RU" b="0" i="1" dirty="0">
                <a:solidFill>
                  <a:srgbClr val="23282D"/>
                </a:solidFill>
                <a:effectLst/>
                <a:latin typeface="adobe-garamond-pro"/>
              </a:rPr>
              <a:t>место установки плевральной дренажной трубки</a:t>
            </a:r>
            <a:r>
              <a:rPr lang="ru-RU" b="0" i="0" dirty="0">
                <a:solidFill>
                  <a:srgbClr val="23282D"/>
                </a:solidFill>
                <a:effectLst/>
                <a:latin typeface="adobe-garamond-pro"/>
              </a:rPr>
              <a:t> : </a:t>
            </a:r>
            <a:r>
              <a:rPr lang="ru-RU" b="0" i="0" dirty="0" err="1">
                <a:solidFill>
                  <a:srgbClr val="23282D"/>
                </a:solidFill>
                <a:effectLst/>
                <a:latin typeface="adobe-garamond-pro"/>
              </a:rPr>
              <a:t>дорсолатерально</a:t>
            </a:r>
            <a:r>
              <a:rPr lang="ru-RU" b="0" i="0" dirty="0">
                <a:solidFill>
                  <a:srgbClr val="23282D"/>
                </a:solidFill>
                <a:effectLst/>
                <a:latin typeface="adobe-garamond-pro"/>
              </a:rPr>
              <a:t> вдоль грудной стенки, с выемкой датчика, направленной </a:t>
            </a:r>
            <a:r>
              <a:rPr lang="ru-RU" b="0" i="0" dirty="0" err="1">
                <a:solidFill>
                  <a:srgbClr val="23282D"/>
                </a:solidFill>
                <a:effectLst/>
                <a:latin typeface="adobe-garamond-pro"/>
              </a:rPr>
              <a:t>краниально</a:t>
            </a:r>
            <a:r>
              <a:rPr lang="ru-RU" b="0" i="0" dirty="0">
                <a:solidFill>
                  <a:srgbClr val="23282D"/>
                </a:solidFill>
                <a:effectLst/>
                <a:latin typeface="adobe-garamond-pro"/>
              </a:rPr>
              <a:t> (</a:t>
            </a:r>
            <a:r>
              <a:rPr lang="ru-RU" b="0" i="0" dirty="0" err="1">
                <a:solidFill>
                  <a:srgbClr val="23282D"/>
                </a:solidFill>
                <a:effectLst/>
                <a:latin typeface="adobe-garamond-pro"/>
              </a:rPr>
              <a:t>краниально</a:t>
            </a:r>
            <a:r>
              <a:rPr lang="ru-RU" b="0" i="0" dirty="0">
                <a:solidFill>
                  <a:srgbClr val="23282D"/>
                </a:solidFill>
                <a:effectLst/>
                <a:latin typeface="adobe-garamond-pro"/>
              </a:rPr>
              <a:t> на левой стороне экрана), в пределах 7–9 межреберий. Двусторонне</a:t>
            </a:r>
          </a:p>
          <a:p>
            <a:endParaRPr lang="en-US" b="0" i="0" dirty="0">
              <a:solidFill>
                <a:srgbClr val="23282D"/>
              </a:solidFill>
              <a:effectLst/>
              <a:latin typeface="adobe-garamond-pro"/>
            </a:endParaRPr>
          </a:p>
          <a:p>
            <a:endParaRPr lang="ru-RU" b="0" i="0" dirty="0">
              <a:solidFill>
                <a:srgbClr val="23282D"/>
              </a:solidFill>
              <a:effectLst/>
              <a:latin typeface="adobe-garamond-pro"/>
            </a:endParaRPr>
          </a:p>
          <a:p>
            <a:r>
              <a:rPr lang="ru-RU" b="1" i="0" dirty="0">
                <a:solidFill>
                  <a:srgbClr val="23282D"/>
                </a:solidFill>
                <a:effectLst/>
                <a:latin typeface="adobe-garamond-pro"/>
              </a:rPr>
              <a:t>Схематическая диаграмма исследования </a:t>
            </a:r>
            <a:r>
              <a:rPr lang="en" b="1" i="0" dirty="0">
                <a:solidFill>
                  <a:srgbClr val="23282D"/>
                </a:solidFill>
                <a:effectLst/>
                <a:latin typeface="adobe-garamond-pro"/>
              </a:rPr>
              <a:t>TFAST, </a:t>
            </a:r>
            <a:r>
              <a:rPr lang="ru-RU" b="1" i="0" dirty="0">
                <a:solidFill>
                  <a:srgbClr val="23282D"/>
                </a:solidFill>
                <a:effectLst/>
                <a:latin typeface="adobe-garamond-pro"/>
              </a:rPr>
              <a:t>выполненного в положении лежа на правом боку. Окно </a:t>
            </a:r>
            <a:r>
              <a:rPr lang="en" b="1" i="0" dirty="0">
                <a:solidFill>
                  <a:srgbClr val="23282D"/>
                </a:solidFill>
                <a:effectLst/>
                <a:latin typeface="adobe-garamond-pro"/>
              </a:rPr>
              <a:t>DH </a:t>
            </a:r>
            <a:r>
              <a:rPr lang="ru-RU" b="1" i="0" dirty="0">
                <a:solidFill>
                  <a:srgbClr val="23282D"/>
                </a:solidFill>
                <a:effectLst/>
                <a:latin typeface="adobe-garamond-pro"/>
              </a:rPr>
              <a:t>не является частью обычного исследования </a:t>
            </a:r>
            <a:r>
              <a:rPr lang="en" b="1" i="0" dirty="0">
                <a:solidFill>
                  <a:srgbClr val="23282D"/>
                </a:solidFill>
                <a:effectLst/>
                <a:latin typeface="adobe-garamond-pro"/>
              </a:rPr>
              <a:t>TFAST; </a:t>
            </a:r>
            <a:r>
              <a:rPr lang="ru-RU" b="1" i="0" dirty="0">
                <a:solidFill>
                  <a:srgbClr val="23282D"/>
                </a:solidFill>
                <a:effectLst/>
                <a:latin typeface="adobe-garamond-pro"/>
              </a:rPr>
              <a:t>однако, наклонив датчик </a:t>
            </a:r>
            <a:r>
              <a:rPr lang="ru-RU" b="1" i="0" dirty="0" err="1">
                <a:solidFill>
                  <a:srgbClr val="23282D"/>
                </a:solidFill>
                <a:effectLst/>
                <a:latin typeface="adobe-garamond-pro"/>
              </a:rPr>
              <a:t>краниально</a:t>
            </a:r>
            <a:r>
              <a:rPr lang="ru-RU" b="1" i="0" dirty="0">
                <a:solidFill>
                  <a:srgbClr val="23282D"/>
                </a:solidFill>
                <a:effectLst/>
                <a:latin typeface="adobe-garamond-pro"/>
              </a:rPr>
              <a:t> и увеличив глубину изображения, </a:t>
            </a:r>
            <a:r>
              <a:rPr lang="ru-RU" b="1" i="0" dirty="0" err="1">
                <a:solidFill>
                  <a:srgbClr val="23282D"/>
                </a:solidFill>
                <a:effectLst/>
                <a:latin typeface="adobe-garamond-pro"/>
              </a:rPr>
              <a:t>сонографист</a:t>
            </a:r>
            <a:r>
              <a:rPr lang="ru-RU" b="1" i="0" dirty="0">
                <a:solidFill>
                  <a:srgbClr val="23282D"/>
                </a:solidFill>
                <a:effectLst/>
                <a:latin typeface="adobe-garamond-pro"/>
              </a:rPr>
              <a:t> может получить еще одно окно для оценки плевральной полости, добавочной доли легкого и сердечных структур. </a:t>
            </a:r>
            <a:r>
              <a:rPr lang="en" b="1" i="0" dirty="0">
                <a:solidFill>
                  <a:srgbClr val="23282D"/>
                </a:solidFill>
                <a:effectLst/>
                <a:latin typeface="adobe-garamond-pro"/>
              </a:rPr>
              <a:t>CTS , </a:t>
            </a:r>
            <a:r>
              <a:rPr lang="ru-RU" b="1" i="0" dirty="0">
                <a:solidFill>
                  <a:srgbClr val="23282D"/>
                </a:solidFill>
                <a:effectLst/>
                <a:latin typeface="adobe-garamond-pro"/>
              </a:rPr>
              <a:t>место установки плевральной дренажной трубки; </a:t>
            </a:r>
            <a:r>
              <a:rPr lang="en" b="1" i="0" dirty="0">
                <a:solidFill>
                  <a:srgbClr val="23282D"/>
                </a:solidFill>
                <a:effectLst/>
                <a:latin typeface="adobe-garamond-pro"/>
              </a:rPr>
              <a:t>DH — </a:t>
            </a:r>
            <a:r>
              <a:rPr lang="ru-RU" b="1" i="0" dirty="0">
                <a:solidFill>
                  <a:srgbClr val="23282D"/>
                </a:solidFill>
                <a:effectLst/>
                <a:latin typeface="adobe-garamond-pro"/>
              </a:rPr>
              <a:t>диафрагмально-печеночное окно; </a:t>
            </a:r>
            <a:r>
              <a:rPr lang="en-US" b="1" i="0" dirty="0">
                <a:solidFill>
                  <a:srgbClr val="23282D"/>
                </a:solidFill>
                <a:effectLst/>
                <a:latin typeface="adobe-garamond-pro"/>
              </a:rPr>
              <a:t>PCS</a:t>
            </a:r>
            <a:r>
              <a:rPr lang="ru-RU" b="1" i="0" dirty="0">
                <a:solidFill>
                  <a:srgbClr val="23282D"/>
                </a:solidFill>
                <a:effectLst/>
                <a:latin typeface="adobe-garamond-pro"/>
              </a:rPr>
              <a:t> , перикардиальный участок.</a:t>
            </a:r>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29</a:t>
            </a:fld>
            <a:endParaRPr lang="ru-RU"/>
          </a:p>
        </p:txBody>
      </p:sp>
    </p:spTree>
    <p:extLst>
      <p:ext uri="{BB962C8B-B14F-4D97-AF65-F5344CB8AC3E}">
        <p14:creationId xmlns:p14="http://schemas.microsoft.com/office/powerpoint/2010/main" val="39782498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i="0" dirty="0">
                <a:solidFill>
                  <a:srgbClr val="23282D"/>
                </a:solidFill>
                <a:effectLst/>
                <a:latin typeface="adobe-garamond-pro"/>
              </a:rPr>
              <a:t>Ультразвуковое изображение легочно-плевральной поверхности в дорсальной плоскости (двунаправленная стрелка), указывающее на положительный признак скольжения: ритмичное движение легочной плевры вперед-назад вдоль реберной плевральной поверхности при нормальном дыхании. Ребра ( </a:t>
            </a:r>
            <a:r>
              <a:rPr lang="en" b="1" i="0" dirty="0">
                <a:solidFill>
                  <a:srgbClr val="23282D"/>
                </a:solidFill>
                <a:effectLst/>
                <a:latin typeface="adobe-garamond-pro"/>
              </a:rPr>
              <a:t>R ) </a:t>
            </a:r>
            <a:r>
              <a:rPr lang="ru-RU" b="1" i="0" dirty="0">
                <a:solidFill>
                  <a:srgbClr val="23282D"/>
                </a:solidFill>
                <a:effectLst/>
                <a:latin typeface="adobe-garamond-pro"/>
              </a:rPr>
              <a:t>образуют изогнутую </a:t>
            </a:r>
            <a:r>
              <a:rPr lang="ru-RU" b="1" i="0" dirty="0" err="1">
                <a:solidFill>
                  <a:srgbClr val="23282D"/>
                </a:solidFill>
                <a:effectLst/>
                <a:latin typeface="adobe-garamond-pro"/>
              </a:rPr>
              <a:t>гиперэхогенную</a:t>
            </a:r>
            <a:r>
              <a:rPr lang="ru-RU" b="1" i="0" dirty="0">
                <a:solidFill>
                  <a:srgbClr val="23282D"/>
                </a:solidFill>
                <a:effectLst/>
                <a:latin typeface="adobe-garamond-pro"/>
              </a:rPr>
              <a:t> линию над </a:t>
            </a:r>
            <a:r>
              <a:rPr lang="ru-RU" b="1" i="0" dirty="0" err="1">
                <a:solidFill>
                  <a:srgbClr val="23282D"/>
                </a:solidFill>
                <a:effectLst/>
                <a:latin typeface="adobe-garamond-pro"/>
              </a:rPr>
              <a:t>анэхогенной</a:t>
            </a:r>
            <a:r>
              <a:rPr lang="ru-RU" b="1" i="0" dirty="0">
                <a:solidFill>
                  <a:srgbClr val="23282D"/>
                </a:solidFill>
                <a:effectLst/>
                <a:latin typeface="adobe-garamond-pro"/>
              </a:rPr>
              <a:t> областью; связанные с ними тени исходят от поверхностной части ребра и проходят через легочно-плевральный интерфейс.</a:t>
            </a:r>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30</a:t>
            </a:fld>
            <a:endParaRPr lang="ru-RU"/>
          </a:p>
        </p:txBody>
      </p:sp>
    </p:spTree>
    <p:extLst>
      <p:ext uri="{BB962C8B-B14F-4D97-AF65-F5344CB8AC3E}">
        <p14:creationId xmlns:p14="http://schemas.microsoft.com/office/powerpoint/2010/main" val="3178558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Существует множество классификаций степеней операционного риска. На слайде приводится наиболее широко применяемая.</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altLang="ru-RU"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altLang="ru-RU"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ru-RU" sz="1200" dirty="0"/>
              <a:t>*</a:t>
            </a:r>
            <a:r>
              <a:rPr lang="en-US" altLang="ru-RU" sz="1200" i="1" dirty="0"/>
              <a:t> </a:t>
            </a:r>
            <a:r>
              <a:rPr lang="en-US" altLang="ru-RU" sz="1200" i="1" dirty="0" err="1"/>
              <a:t>Малые</a:t>
            </a:r>
            <a:r>
              <a:rPr lang="en-US" altLang="ru-RU" sz="1200" i="1" dirty="0"/>
              <a:t> </a:t>
            </a:r>
            <a:r>
              <a:rPr lang="en-US" altLang="ru-RU" sz="1200" i="1" dirty="0" err="1"/>
              <a:t>операции</a:t>
            </a:r>
            <a:r>
              <a:rPr lang="en-US" altLang="ru-RU" sz="1200" i="1" dirty="0"/>
              <a:t>: </a:t>
            </a:r>
            <a:r>
              <a:rPr lang="en-US" altLang="ru-RU" sz="1200" i="1" dirty="0" err="1"/>
              <a:t>по</a:t>
            </a:r>
            <a:r>
              <a:rPr lang="en-US" altLang="ru-RU" sz="1200" i="1" dirty="0"/>
              <a:t> </a:t>
            </a:r>
            <a:r>
              <a:rPr lang="en-US" altLang="ru-RU" sz="1200" i="1" dirty="0" err="1"/>
              <a:t>продолжительности</a:t>
            </a:r>
            <a:r>
              <a:rPr lang="en-US" altLang="ru-RU" sz="1200" i="1" dirty="0"/>
              <a:t> </a:t>
            </a:r>
            <a:r>
              <a:rPr lang="en-US" altLang="ru-RU" sz="1200" i="1" dirty="0" err="1"/>
              <a:t>до</a:t>
            </a:r>
            <a:r>
              <a:rPr lang="en-US" altLang="ru-RU" sz="1200" i="1" dirty="0"/>
              <a:t> 30 </a:t>
            </a:r>
            <a:r>
              <a:rPr lang="en-US" altLang="ru-RU" sz="1200" i="1" dirty="0" err="1"/>
              <a:t>минут</a:t>
            </a:r>
            <a:r>
              <a:rPr lang="en-US" altLang="ru-RU" sz="1200" i="1" dirty="0"/>
              <a:t>, </a:t>
            </a:r>
            <a:r>
              <a:rPr lang="en-US" altLang="ru-RU" sz="1200" i="1" dirty="0" err="1"/>
              <a:t>примеры</a:t>
            </a:r>
            <a:r>
              <a:rPr lang="en-US" altLang="ru-RU" sz="1200" i="1" dirty="0"/>
              <a:t>: </a:t>
            </a:r>
            <a:r>
              <a:rPr lang="en-US" altLang="ru-RU" sz="1200" i="1" dirty="0" err="1"/>
              <a:t>вскрытие</a:t>
            </a:r>
            <a:r>
              <a:rPr lang="en-US" altLang="ru-RU" sz="1200" i="1" dirty="0"/>
              <a:t> </a:t>
            </a:r>
            <a:r>
              <a:rPr lang="en-US" altLang="ru-RU" sz="1200" i="1" dirty="0" err="1"/>
              <a:t>абсцессов</a:t>
            </a:r>
            <a:r>
              <a:rPr lang="en-US" altLang="ru-RU" sz="1200" i="1" dirty="0"/>
              <a:t>, </a:t>
            </a:r>
            <a:r>
              <a:rPr lang="en-US" altLang="ru-RU" sz="1200" i="1" dirty="0" err="1"/>
              <a:t>н</a:t>
            </a:r>
            <a:r>
              <a:rPr lang="en-US" altLang="ru-RU" sz="1200" i="1" dirty="0"/>
              <a:t>/</a:t>
            </a:r>
            <a:r>
              <a:rPr lang="en-US" altLang="ru-RU" sz="1200" i="1" dirty="0" err="1"/>
              <a:t>о</a:t>
            </a:r>
            <a:r>
              <a:rPr lang="en-US" altLang="ru-RU" sz="1200" i="1" dirty="0"/>
              <a:t> </a:t>
            </a:r>
            <a:r>
              <a:rPr lang="en-US" altLang="ru-RU" sz="1200" i="1" dirty="0" err="1"/>
              <a:t>кожи</a:t>
            </a:r>
            <a:r>
              <a:rPr lang="en-US" altLang="ru-RU" sz="1200" i="1" dirty="0"/>
              <a:t>, </a:t>
            </a:r>
            <a:r>
              <a:rPr lang="en-US" altLang="ru-RU" sz="1200" i="1" dirty="0" err="1"/>
              <a:t>кастрация</a:t>
            </a:r>
            <a:r>
              <a:rPr lang="en-US" altLang="ru-RU" sz="1200" i="1" dirty="0"/>
              <a:t>.</a:t>
            </a:r>
            <a:br>
              <a:rPr lang="en-US" altLang="ru-RU" sz="1200" i="1" dirty="0"/>
            </a:br>
            <a:r>
              <a:rPr lang="en-US" altLang="ru-RU" sz="1200" i="1" dirty="0"/>
              <a:t>* </a:t>
            </a:r>
            <a:r>
              <a:rPr lang="en-US" altLang="ru-RU" sz="1200" i="1" dirty="0" err="1"/>
              <a:t>Средние</a:t>
            </a:r>
            <a:r>
              <a:rPr lang="en-US" altLang="ru-RU" sz="1200" i="1" dirty="0"/>
              <a:t> </a:t>
            </a:r>
            <a:r>
              <a:rPr lang="en-US" altLang="ru-RU" sz="1200" i="1" dirty="0" err="1"/>
              <a:t>операции</a:t>
            </a:r>
            <a:r>
              <a:rPr lang="en-US" altLang="ru-RU" sz="1200" i="1" dirty="0"/>
              <a:t>: </a:t>
            </a:r>
            <a:r>
              <a:rPr lang="en-US" altLang="ru-RU" sz="1200" i="1" dirty="0" err="1"/>
              <a:t>по</a:t>
            </a:r>
            <a:r>
              <a:rPr lang="en-US" altLang="ru-RU" sz="1200" i="1" dirty="0"/>
              <a:t> </a:t>
            </a:r>
            <a:r>
              <a:rPr lang="en-US" altLang="ru-RU" sz="1200" i="1" dirty="0" err="1"/>
              <a:t>продолжительности</a:t>
            </a:r>
            <a:r>
              <a:rPr lang="en-US" altLang="ru-RU" sz="1200" i="1" dirty="0"/>
              <a:t> </a:t>
            </a:r>
            <a:r>
              <a:rPr lang="en-US" altLang="ru-RU" sz="1200" i="1" dirty="0" err="1"/>
              <a:t>до</a:t>
            </a:r>
            <a:r>
              <a:rPr lang="en-US" altLang="ru-RU" sz="1200" i="1" dirty="0"/>
              <a:t> 1,5 </a:t>
            </a:r>
            <a:r>
              <a:rPr lang="en-US" altLang="ru-RU" sz="1200" i="1" dirty="0" err="1"/>
              <a:t>часов</a:t>
            </a:r>
            <a:r>
              <a:rPr lang="en-US" altLang="ru-RU" sz="1200" i="1" dirty="0"/>
              <a:t>, </a:t>
            </a:r>
            <a:r>
              <a:rPr lang="en-US" altLang="ru-RU" sz="1200" i="1" dirty="0" err="1"/>
              <a:t>примеры</a:t>
            </a:r>
            <a:r>
              <a:rPr lang="en-US" altLang="ru-RU" sz="1200" i="1" dirty="0"/>
              <a:t>: </a:t>
            </a:r>
            <a:r>
              <a:rPr lang="en-US" altLang="ru-RU" sz="1200" i="1" dirty="0" err="1"/>
              <a:t>мастэктомия</a:t>
            </a:r>
            <a:r>
              <a:rPr lang="en-US" altLang="ru-RU" sz="1200" i="1" dirty="0"/>
              <a:t>, </a:t>
            </a:r>
            <a:r>
              <a:rPr lang="en-US" altLang="ru-RU" sz="1200" i="1" dirty="0" err="1"/>
              <a:t>абдоминальные</a:t>
            </a:r>
            <a:r>
              <a:rPr lang="en-US" altLang="ru-RU" sz="1200" i="1" dirty="0"/>
              <a:t> </a:t>
            </a:r>
            <a:r>
              <a:rPr lang="en-US" altLang="ru-RU" sz="1200" i="1" dirty="0" err="1"/>
              <a:t>операции</a:t>
            </a:r>
            <a:r>
              <a:rPr lang="en-US" altLang="ru-RU" sz="1200" i="1" dirty="0"/>
              <a:t>, </a:t>
            </a:r>
            <a:r>
              <a:rPr lang="en-US" altLang="ru-RU" sz="1200" i="1" dirty="0" err="1"/>
              <a:t>диагностические</a:t>
            </a:r>
            <a:r>
              <a:rPr lang="en-US" altLang="ru-RU" sz="1200" i="1" dirty="0"/>
              <a:t> </a:t>
            </a:r>
            <a:r>
              <a:rPr lang="en-US" altLang="ru-RU" sz="1200" i="1" dirty="0" err="1"/>
              <a:t>торакальные</a:t>
            </a:r>
            <a:r>
              <a:rPr lang="en-US" altLang="ru-RU" sz="1200" i="1" dirty="0"/>
              <a:t> </a:t>
            </a:r>
            <a:r>
              <a:rPr lang="en-US" altLang="ru-RU" sz="1200" i="1" dirty="0" err="1"/>
              <a:t>операции</a:t>
            </a:r>
            <a:r>
              <a:rPr lang="en-US" altLang="ru-RU" sz="1200" i="1" dirty="0"/>
              <a:t>, </a:t>
            </a:r>
            <a:r>
              <a:rPr lang="en-US" altLang="ru-RU" sz="1200" i="1" dirty="0" err="1"/>
              <a:t>травматология</a:t>
            </a:r>
            <a:r>
              <a:rPr lang="en-US" altLang="ru-RU" sz="1200" i="1" dirty="0"/>
              <a:t> </a:t>
            </a:r>
            <a:r>
              <a:rPr lang="en-US" altLang="ru-RU" sz="1200" i="1" dirty="0" err="1"/>
              <a:t>и</a:t>
            </a:r>
            <a:r>
              <a:rPr lang="en-US" altLang="ru-RU" sz="1200" i="1" dirty="0"/>
              <a:t> </a:t>
            </a:r>
            <a:r>
              <a:rPr lang="en-US" altLang="ru-RU" sz="1200" i="1" dirty="0" err="1"/>
              <a:t>ортопедия</a:t>
            </a:r>
            <a:r>
              <a:rPr lang="en-US" altLang="ru-RU" sz="1200" i="1" dirty="0"/>
              <a:t>.</a:t>
            </a:r>
            <a:br>
              <a:rPr lang="en-US" altLang="ru-RU" sz="1200" i="1" dirty="0"/>
            </a:br>
            <a:r>
              <a:rPr lang="en-US" altLang="ru-RU" sz="1200" i="1" dirty="0"/>
              <a:t>* </a:t>
            </a:r>
            <a:r>
              <a:rPr lang="en-US" altLang="ru-RU" sz="1200" i="1" dirty="0" err="1"/>
              <a:t>Большие</a:t>
            </a:r>
            <a:r>
              <a:rPr lang="en-US" altLang="ru-RU" sz="1200" i="1" dirty="0"/>
              <a:t> </a:t>
            </a:r>
            <a:r>
              <a:rPr lang="en-US" altLang="ru-RU" sz="1200" i="1" dirty="0" err="1"/>
              <a:t>операции</a:t>
            </a:r>
            <a:r>
              <a:rPr lang="en-US" altLang="ru-RU" sz="1200" i="1" dirty="0"/>
              <a:t>: </a:t>
            </a:r>
            <a:r>
              <a:rPr lang="en-US" altLang="ru-RU" sz="1200" i="1" dirty="0" err="1"/>
              <a:t>по</a:t>
            </a:r>
            <a:r>
              <a:rPr lang="en-US" altLang="ru-RU" sz="1200" i="1" dirty="0"/>
              <a:t> </a:t>
            </a:r>
            <a:r>
              <a:rPr lang="en-US" altLang="ru-RU" sz="1200" i="1" dirty="0" err="1"/>
              <a:t>продолжительности</a:t>
            </a:r>
            <a:r>
              <a:rPr lang="en-US" altLang="ru-RU" sz="1200" i="1" dirty="0"/>
              <a:t> </a:t>
            </a:r>
            <a:r>
              <a:rPr lang="en-US" altLang="ru-RU" sz="1200" i="1" dirty="0" err="1"/>
              <a:t>больше</a:t>
            </a:r>
            <a:r>
              <a:rPr lang="en-US" altLang="ru-RU" sz="1200" i="1" dirty="0"/>
              <a:t> 1,5 </a:t>
            </a:r>
            <a:r>
              <a:rPr lang="en-US" altLang="ru-RU" sz="1200" i="1" dirty="0" err="1"/>
              <a:t>часов</a:t>
            </a:r>
            <a:r>
              <a:rPr lang="en-US" altLang="ru-RU" sz="1200" i="1" dirty="0"/>
              <a:t>, </a:t>
            </a:r>
            <a:r>
              <a:rPr lang="en-US" altLang="ru-RU" sz="1200" i="1" dirty="0" err="1"/>
              <a:t>пример</a:t>
            </a:r>
            <a:r>
              <a:rPr lang="en-US" altLang="ru-RU" sz="1200" i="1" dirty="0"/>
              <a:t>: </a:t>
            </a:r>
            <a:r>
              <a:rPr lang="en-US" altLang="ru-RU" sz="1200" i="1" dirty="0" err="1"/>
              <a:t>торакоабдоминальные</a:t>
            </a:r>
            <a:r>
              <a:rPr lang="en-US" altLang="ru-RU" sz="1200" i="1" dirty="0"/>
              <a:t> </a:t>
            </a:r>
            <a:r>
              <a:rPr lang="en-US" altLang="ru-RU" sz="1200" i="1" dirty="0" err="1"/>
              <a:t>операции</a:t>
            </a:r>
            <a:r>
              <a:rPr lang="en-US" altLang="ru-RU" sz="1200" i="1" dirty="0"/>
              <a:t>, </a:t>
            </a:r>
            <a:r>
              <a:rPr lang="en-US" altLang="ru-RU" sz="1200" i="1" dirty="0" err="1"/>
              <a:t>радикальные</a:t>
            </a:r>
            <a:r>
              <a:rPr lang="en-US" altLang="ru-RU" sz="1200" i="1" dirty="0"/>
              <a:t> </a:t>
            </a:r>
            <a:r>
              <a:rPr lang="en-US" altLang="ru-RU" sz="1200" i="1" dirty="0" err="1"/>
              <a:t>онкологические</a:t>
            </a:r>
            <a:r>
              <a:rPr lang="en-US" altLang="ru-RU" sz="1200" i="1" dirty="0"/>
              <a:t> </a:t>
            </a:r>
            <a:r>
              <a:rPr lang="en-US" altLang="ru-RU" sz="1200" i="1" dirty="0" err="1"/>
              <a:t>операции</a:t>
            </a:r>
            <a:r>
              <a:rPr lang="en-US" altLang="ru-RU" sz="1200" i="1" dirty="0"/>
              <a:t>.</a:t>
            </a:r>
            <a:br>
              <a:rPr lang="en-US" altLang="ru-RU" sz="1200" i="1" dirty="0"/>
            </a:br>
            <a:r>
              <a:rPr lang="en-US" altLang="ru-RU" sz="1200" i="1" dirty="0"/>
              <a:t>* </a:t>
            </a:r>
            <a:r>
              <a:rPr lang="en-US" altLang="ru-RU" sz="1200" i="1" dirty="0" err="1"/>
              <a:t>Экстренные</a:t>
            </a:r>
            <a:r>
              <a:rPr lang="en-US" altLang="ru-RU" sz="1200" i="1" dirty="0"/>
              <a:t> </a:t>
            </a:r>
            <a:r>
              <a:rPr lang="en-US" altLang="ru-RU" sz="1200" i="1" dirty="0" err="1"/>
              <a:t>вмешательства</a:t>
            </a:r>
            <a:r>
              <a:rPr lang="en-US" altLang="ru-RU" sz="1200" i="1" dirty="0"/>
              <a:t>: </a:t>
            </a:r>
            <a:r>
              <a:rPr lang="en-US" altLang="ru-RU" sz="1200" i="1" dirty="0" err="1"/>
              <a:t>это</a:t>
            </a:r>
            <a:r>
              <a:rPr lang="en-US" altLang="ru-RU" sz="1200" i="1" dirty="0"/>
              <a:t> </a:t>
            </a:r>
            <a:r>
              <a:rPr lang="en-US" altLang="ru-RU" sz="1200" i="1" dirty="0" err="1"/>
              <a:t>те</a:t>
            </a:r>
            <a:r>
              <a:rPr lang="en-US" altLang="ru-RU" sz="1200" i="1" dirty="0"/>
              <a:t> </a:t>
            </a:r>
            <a:r>
              <a:rPr lang="en-US" altLang="ru-RU" sz="1200" i="1" dirty="0" err="1"/>
              <a:t>вмешательства</a:t>
            </a:r>
            <a:r>
              <a:rPr lang="en-US" altLang="ru-RU" sz="1200" i="1" dirty="0"/>
              <a:t>, </a:t>
            </a:r>
            <a:r>
              <a:rPr lang="en-US" altLang="ru-RU" sz="1200" i="1" dirty="0" err="1"/>
              <a:t>которые</a:t>
            </a:r>
            <a:r>
              <a:rPr lang="en-US" altLang="ru-RU" sz="1200" i="1" dirty="0"/>
              <a:t> </a:t>
            </a:r>
            <a:r>
              <a:rPr lang="en-US" altLang="ru-RU" sz="1200" i="1" dirty="0" err="1"/>
              <a:t>необходимо</a:t>
            </a:r>
            <a:r>
              <a:rPr lang="en-US" altLang="ru-RU" sz="1200" i="1" dirty="0"/>
              <a:t> </a:t>
            </a:r>
            <a:r>
              <a:rPr lang="en-US" altLang="ru-RU" sz="1200" i="1" dirty="0" err="1"/>
              <a:t>выполнять</a:t>
            </a:r>
            <a:r>
              <a:rPr lang="en-US" altLang="ru-RU" sz="1200" i="1" dirty="0"/>
              <a:t> </a:t>
            </a:r>
            <a:r>
              <a:rPr lang="en-US" altLang="ru-RU" sz="1200" i="1" dirty="0" err="1"/>
              <a:t>в</a:t>
            </a:r>
            <a:r>
              <a:rPr lang="en-US" altLang="ru-RU" sz="1200" i="1" dirty="0"/>
              <a:t> </a:t>
            </a:r>
            <a:r>
              <a:rPr lang="en-US" altLang="ru-RU" sz="1200" i="1" dirty="0" err="1"/>
              <a:t>течение</a:t>
            </a:r>
            <a:r>
              <a:rPr lang="en-US" altLang="ru-RU" sz="1200" i="1" dirty="0"/>
              <a:t> 1-2 </a:t>
            </a:r>
            <a:r>
              <a:rPr lang="en-US" altLang="ru-RU" sz="1200" i="1" dirty="0" err="1"/>
              <a:t>часов</a:t>
            </a:r>
            <a:r>
              <a:rPr lang="en-US" altLang="ru-RU" sz="1200" i="1" dirty="0"/>
              <a:t> </a:t>
            </a:r>
            <a:r>
              <a:rPr lang="en-US" altLang="ru-RU" sz="1200" i="1" dirty="0" err="1"/>
              <a:t>максимум</a:t>
            </a:r>
            <a:r>
              <a:rPr lang="en-US" altLang="ru-RU" sz="1200" i="1" dirty="0"/>
              <a:t> (</a:t>
            </a:r>
            <a:r>
              <a:rPr lang="en-US" altLang="ru-RU" sz="1200" i="1" dirty="0" err="1"/>
              <a:t>внутреннее</a:t>
            </a:r>
            <a:r>
              <a:rPr lang="en-US" altLang="ru-RU" sz="1200" i="1" dirty="0"/>
              <a:t> </a:t>
            </a:r>
            <a:r>
              <a:rPr lang="en-US" altLang="ru-RU" sz="1200" i="1" dirty="0" err="1"/>
              <a:t>кровотечение</a:t>
            </a:r>
            <a:r>
              <a:rPr lang="en-US" altLang="ru-RU" sz="1200" i="1" dirty="0"/>
              <a:t> </a:t>
            </a:r>
            <a:r>
              <a:rPr lang="en-US" altLang="ru-RU" sz="1200" i="1" dirty="0" err="1"/>
              <a:t>и</a:t>
            </a:r>
            <a:r>
              <a:rPr lang="en-US" altLang="ru-RU" sz="1200" i="1" dirty="0"/>
              <a:t> </a:t>
            </a:r>
            <a:r>
              <a:rPr lang="en-US" altLang="ru-RU" sz="1200" i="1" dirty="0" err="1"/>
              <a:t>т.д</a:t>
            </a:r>
            <a:r>
              <a:rPr lang="en-US" altLang="ru-RU" sz="1200" i="1" dirty="0"/>
              <a:t>.)</a:t>
            </a:r>
          </a:p>
          <a:p>
            <a:endParaRPr lang="ru-RU" dirty="0"/>
          </a:p>
          <a:p>
            <a:r>
              <a:rPr lang="ru-RU" dirty="0"/>
              <a:t>Если мы говорим об экстренных пациентах, то у этой классификации есть недостатки, например как вес, может быть даже пол, породная особенность, беременность, особенности анестезиологического пособия, квалификация анестезиолога и хирурга, качество подготовки и наличие средств для постоперационного ведения пациента</a:t>
            </a:r>
          </a:p>
          <a:p>
            <a:endParaRPr lang="ru-RU" dirty="0"/>
          </a:p>
          <a:p>
            <a:r>
              <a:rPr lang="ru-RU" dirty="0"/>
              <a:t>Есть исследования, которые показывают что АСА только приблизительно отражает тяжесть состояния пациента и не имеет однозначной трактовки</a:t>
            </a:r>
          </a:p>
        </p:txBody>
      </p:sp>
      <p:sp>
        <p:nvSpPr>
          <p:cNvPr id="4" name="Номер слайда 3"/>
          <p:cNvSpPr>
            <a:spLocks noGrp="1"/>
          </p:cNvSpPr>
          <p:nvPr>
            <p:ph type="sldNum" sz="quarter" idx="5"/>
          </p:nvPr>
        </p:nvSpPr>
        <p:spPr/>
        <p:txBody>
          <a:bodyPr/>
          <a:lstStyle/>
          <a:p>
            <a:fld id="{7503832E-2CCB-CB45-AF2D-71BDA57A6FB6}" type="slidenum">
              <a:rPr lang="ru-RU" smtClean="0"/>
              <a:t>4</a:t>
            </a:fld>
            <a:endParaRPr lang="ru-RU"/>
          </a:p>
        </p:txBody>
      </p:sp>
    </p:spTree>
    <p:extLst>
      <p:ext uri="{BB962C8B-B14F-4D97-AF65-F5344CB8AC3E}">
        <p14:creationId xmlns:p14="http://schemas.microsoft.com/office/powerpoint/2010/main" val="6650547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23282D"/>
                </a:solidFill>
                <a:effectLst/>
                <a:latin typeface="adobe-garamond-pro"/>
              </a:rPr>
              <a:t>Торакальные (плевральные и перикардиальные) выпоты имеют те же ультразвуковые характеристики, что и </a:t>
            </a:r>
            <a:r>
              <a:rPr lang="ru-RU" b="0" i="0" dirty="0" err="1">
                <a:solidFill>
                  <a:srgbClr val="23282D"/>
                </a:solidFill>
                <a:effectLst/>
                <a:latin typeface="adobe-garamond-pro"/>
              </a:rPr>
              <a:t>перитонеальные</a:t>
            </a:r>
            <a:r>
              <a:rPr lang="ru-RU" b="0" i="0" dirty="0">
                <a:solidFill>
                  <a:srgbClr val="23282D"/>
                </a:solidFill>
                <a:effectLst/>
                <a:latin typeface="adobe-garamond-pro"/>
              </a:rPr>
              <a:t> выпоты. При наличии достаточного грудного выпота возникает ателектаз легкого, и </a:t>
            </a:r>
            <a:r>
              <a:rPr lang="ru-RU" b="0" i="0" dirty="0" err="1">
                <a:solidFill>
                  <a:srgbClr val="23282D"/>
                </a:solidFill>
                <a:effectLst/>
                <a:latin typeface="adobe-garamond-pro"/>
              </a:rPr>
              <a:t>коллабированная</a:t>
            </a:r>
            <a:r>
              <a:rPr lang="ru-RU" b="0" i="0" dirty="0">
                <a:solidFill>
                  <a:srgbClr val="23282D"/>
                </a:solidFill>
                <a:effectLst/>
                <a:latin typeface="adobe-garamond-pro"/>
              </a:rPr>
              <a:t> паренхима легкого может визуализироваться как четко очерченные треугольные </a:t>
            </a:r>
            <a:r>
              <a:rPr lang="ru-RU" b="0" i="0" dirty="0" err="1">
                <a:solidFill>
                  <a:srgbClr val="23282D"/>
                </a:solidFill>
                <a:effectLst/>
                <a:latin typeface="adobe-garamond-pro"/>
              </a:rPr>
              <a:t>эхогенные</a:t>
            </a:r>
            <a:r>
              <a:rPr lang="ru-RU" b="0" i="0" dirty="0">
                <a:solidFill>
                  <a:srgbClr val="23282D"/>
                </a:solidFill>
                <a:effectLst/>
                <a:latin typeface="adobe-garamond-pro"/>
              </a:rPr>
              <a:t> структуры, плавающие в выпоте. Таким образом, торакальный выпот может улучшить акустическое окно в легочной паренхиме, а также в сердце.</a:t>
            </a:r>
          </a:p>
          <a:p>
            <a:endParaRPr lang="ru-RU" b="0" i="0" dirty="0">
              <a:solidFill>
                <a:srgbClr val="23282D"/>
              </a:solidFill>
              <a:effectLst/>
              <a:latin typeface="adobe-garamond-pro"/>
            </a:endParaRPr>
          </a:p>
          <a:p>
            <a:r>
              <a:rPr lang="ru-RU" b="0" i="0" dirty="0">
                <a:solidFill>
                  <a:srgbClr val="23282D"/>
                </a:solidFill>
                <a:effectLst/>
                <a:latin typeface="adobe-garamond-pro"/>
              </a:rPr>
              <a:t>Перикардиальный выпот выглядит как </a:t>
            </a:r>
            <a:r>
              <a:rPr lang="ru-RU" b="0" i="0" dirty="0" err="1">
                <a:solidFill>
                  <a:srgbClr val="23282D"/>
                </a:solidFill>
                <a:effectLst/>
                <a:latin typeface="adobe-garamond-pro"/>
              </a:rPr>
              <a:t>анэхогенный</a:t>
            </a:r>
            <a:r>
              <a:rPr lang="ru-RU" b="0" i="0" dirty="0">
                <a:solidFill>
                  <a:srgbClr val="23282D"/>
                </a:solidFill>
                <a:effectLst/>
                <a:latin typeface="adobe-garamond-pro"/>
              </a:rPr>
              <a:t> или </a:t>
            </a:r>
            <a:r>
              <a:rPr lang="ru-RU" b="0" i="0" dirty="0" err="1">
                <a:solidFill>
                  <a:srgbClr val="23282D"/>
                </a:solidFill>
                <a:effectLst/>
                <a:latin typeface="adobe-garamond-pro"/>
              </a:rPr>
              <a:t>эхогенный</a:t>
            </a:r>
            <a:r>
              <a:rPr lang="ru-RU" b="0" i="0" dirty="0">
                <a:solidFill>
                  <a:srgbClr val="23282D"/>
                </a:solidFill>
                <a:effectLst/>
                <a:latin typeface="adobe-garamond-pro"/>
              </a:rPr>
              <a:t> материал, окружающий свободные стенки желудочка и/или предсердия, граничащий с тонкой криволинейной </a:t>
            </a:r>
            <a:r>
              <a:rPr lang="ru-RU" b="0" i="0" dirty="0" err="1">
                <a:solidFill>
                  <a:srgbClr val="23282D"/>
                </a:solidFill>
                <a:effectLst/>
                <a:latin typeface="adobe-garamond-pro"/>
              </a:rPr>
              <a:t>эхогенной</a:t>
            </a:r>
            <a:r>
              <a:rPr lang="ru-RU" b="0" i="0" dirty="0">
                <a:solidFill>
                  <a:srgbClr val="23282D"/>
                </a:solidFill>
                <a:effectLst/>
                <a:latin typeface="adobe-garamond-pro"/>
              </a:rPr>
              <a:t> структурой, представляющей перикард</a:t>
            </a:r>
          </a:p>
          <a:p>
            <a:endParaRPr lang="ru-RU" b="0" i="0" dirty="0">
              <a:solidFill>
                <a:srgbClr val="23282D"/>
              </a:solidFill>
              <a:effectLst/>
              <a:latin typeface="adobe-garamond-pro"/>
            </a:endParaRPr>
          </a:p>
          <a:p>
            <a:r>
              <a:rPr lang="ru-RU" b="0" i="0" dirty="0">
                <a:solidFill>
                  <a:srgbClr val="23282D"/>
                </a:solidFill>
                <a:effectLst/>
                <a:latin typeface="adobe-garamond-pro"/>
              </a:rPr>
              <a:t>Если в перикардиальном мешке присутствует большой объем выпота (накопившийся в течение длительного времени) или небольшой объем выпота (накопившийся в течение короткого времени, но создающий повышенное </a:t>
            </a:r>
            <a:r>
              <a:rPr lang="ru-RU" b="0" i="0" dirty="0" err="1">
                <a:solidFill>
                  <a:srgbClr val="23282D"/>
                </a:solidFill>
                <a:effectLst/>
                <a:latin typeface="adobe-garamond-pro"/>
              </a:rPr>
              <a:t>внутриперикардиальное</a:t>
            </a:r>
            <a:r>
              <a:rPr lang="ru-RU" b="0" i="0" dirty="0">
                <a:solidFill>
                  <a:srgbClr val="23282D"/>
                </a:solidFill>
                <a:effectLst/>
                <a:latin typeface="adobe-garamond-pro"/>
              </a:rPr>
              <a:t> давление), может иметь место тампонада сердца. Тампонада характеризуется коллапсом или смещением внутрь правого желудочка и свободной стенки правого предсердия на протяжении всего сердечного цикла, особенно во время ранней диастолы, когда перикардиальное давление превышает внутрисердечное. Если перикардиальный выпот выявлен у </a:t>
            </a:r>
            <a:r>
              <a:rPr lang="ru-RU" b="0" i="0" dirty="0" err="1">
                <a:solidFill>
                  <a:srgbClr val="23282D"/>
                </a:solidFill>
                <a:effectLst/>
                <a:latin typeface="adobe-garamond-pro"/>
              </a:rPr>
              <a:t>гемодинамически</a:t>
            </a:r>
            <a:r>
              <a:rPr lang="ru-RU" b="0" i="0" dirty="0">
                <a:solidFill>
                  <a:srgbClr val="23282D"/>
                </a:solidFill>
                <a:effectLst/>
                <a:latin typeface="adobe-garamond-pro"/>
              </a:rPr>
              <a:t> нестабильного пациента (например, тампонады сердца), показан </a:t>
            </a:r>
            <a:r>
              <a:rPr lang="ru-RU" b="0" i="0" dirty="0" err="1">
                <a:solidFill>
                  <a:srgbClr val="23282D"/>
                </a:solidFill>
                <a:effectLst/>
                <a:latin typeface="adobe-garamond-pro"/>
              </a:rPr>
              <a:t>перикардиоцентез</a:t>
            </a:r>
            <a:r>
              <a:rPr lang="ru-RU" b="0" i="0" dirty="0">
                <a:solidFill>
                  <a:srgbClr val="23282D"/>
                </a:solidFill>
                <a:effectLst/>
                <a:latin typeface="adobe-garamond-pro"/>
              </a:rPr>
              <a:t> под ультразвуковым контролем. Скудный перикардиальный выпот может не представлять непосредственной угрозы для жизни, но всегда требует дальнейшего исследования.</a:t>
            </a:r>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31</a:t>
            </a:fld>
            <a:endParaRPr lang="ru-RU"/>
          </a:p>
        </p:txBody>
      </p:sp>
    </p:spTree>
    <p:extLst>
      <p:ext uri="{BB962C8B-B14F-4D97-AF65-F5344CB8AC3E}">
        <p14:creationId xmlns:p14="http://schemas.microsoft.com/office/powerpoint/2010/main" val="23143158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err="1">
                <a:solidFill>
                  <a:srgbClr val="23282D"/>
                </a:solidFill>
                <a:effectLst/>
                <a:latin typeface="adobe-garamond-pro"/>
              </a:rPr>
              <a:t>сновной</a:t>
            </a:r>
            <a:r>
              <a:rPr lang="ru-RU" b="0" i="0" dirty="0">
                <a:solidFill>
                  <a:srgbClr val="23282D"/>
                </a:solidFill>
                <a:effectLst/>
                <a:latin typeface="adobe-garamond-pro"/>
              </a:rPr>
              <a:t> целью ветеринарного прикроватного ультразвукового исследования легких (</a:t>
            </a:r>
            <a:r>
              <a:rPr lang="en" b="0" i="0" dirty="0">
                <a:solidFill>
                  <a:srgbClr val="23282D"/>
                </a:solidFill>
                <a:effectLst/>
                <a:latin typeface="adobe-garamond-pro"/>
              </a:rPr>
              <a:t>Vet BLUE) </a:t>
            </a:r>
            <a:r>
              <a:rPr lang="ru-RU" b="0" i="0" dirty="0">
                <a:solidFill>
                  <a:srgbClr val="23282D"/>
                </a:solidFill>
                <a:effectLst/>
                <a:latin typeface="adobe-garamond-pro"/>
              </a:rPr>
              <a:t>является выявление пораженной легочной паренхимы. Пораженная ткань легкого часто включает дополнительную жидкость или клетки в интерстициальном и/или альвеолярном пространстве (т.е. влажное легкое), что приводит к увеличению проникновения ультразвукового луча за пределы висцеральной плевральной поверхности. </a:t>
            </a:r>
            <a:r>
              <a:rPr lang="en" b="0" i="0" dirty="0">
                <a:solidFill>
                  <a:srgbClr val="23282D"/>
                </a:solidFill>
                <a:effectLst/>
                <a:latin typeface="adobe-garamond-pro"/>
              </a:rPr>
              <a:t>Vet BLUE </a:t>
            </a:r>
            <a:r>
              <a:rPr lang="ru-RU" b="0" i="0" dirty="0">
                <a:solidFill>
                  <a:srgbClr val="23282D"/>
                </a:solidFill>
                <a:effectLst/>
                <a:latin typeface="adobe-garamond-pro"/>
              </a:rPr>
              <a:t>использует это явление, используя данные УЗИ, связанные с влажными легкими, в качестве индикатора легочного заболевания. Это обследование полезно, когда критическое состояние пациента не позволяет провести рентгенографию грудной клетки.</a:t>
            </a:r>
          </a:p>
          <a:p>
            <a:endParaRPr lang="ru-RU" b="0" i="0" dirty="0">
              <a:solidFill>
                <a:srgbClr val="23282D"/>
              </a:solidFill>
              <a:effectLst/>
              <a:latin typeface="adobe-garamond-pro"/>
            </a:endParaRPr>
          </a:p>
          <a:p>
            <a:r>
              <a:rPr lang="ru-RU" b="0" i="0" dirty="0">
                <a:solidFill>
                  <a:srgbClr val="23282D"/>
                </a:solidFill>
                <a:effectLst/>
                <a:latin typeface="adobe-garamond-pro"/>
              </a:rPr>
              <a:t>Оценка </a:t>
            </a:r>
            <a:r>
              <a:rPr lang="en" b="0" i="0" dirty="0">
                <a:solidFill>
                  <a:srgbClr val="23282D"/>
                </a:solidFill>
                <a:effectLst/>
                <a:latin typeface="adobe-garamond-pro"/>
              </a:rPr>
              <a:t>Vet BLUE </a:t>
            </a:r>
            <a:r>
              <a:rPr lang="ru-RU" b="0" i="0" dirty="0">
                <a:solidFill>
                  <a:srgbClr val="23282D"/>
                </a:solidFill>
                <a:effectLst/>
                <a:latin typeface="adobe-garamond-pro"/>
              </a:rPr>
              <a:t>легочной паренхимы включает двустороннюю оценку 4 окон: </a:t>
            </a:r>
            <a:r>
              <a:rPr lang="ru-RU" b="0" i="0" dirty="0" err="1">
                <a:solidFill>
                  <a:srgbClr val="23282D"/>
                </a:solidFill>
                <a:effectLst/>
                <a:latin typeface="adobe-garamond-pro"/>
              </a:rPr>
              <a:t>каудодорсальной</a:t>
            </a:r>
            <a:r>
              <a:rPr lang="ru-RU" b="0" i="0" dirty="0">
                <a:solidFill>
                  <a:srgbClr val="23282D"/>
                </a:solidFill>
                <a:effectLst/>
                <a:latin typeface="adobe-garamond-pro"/>
              </a:rPr>
              <a:t> области доли легкого, области средней доли легкого, области прикорневой доли легкого и области краниальной доли легкого </a:t>
            </a:r>
          </a:p>
          <a:p>
            <a:endParaRPr lang="ru-RU" b="0" i="0" dirty="0">
              <a:solidFill>
                <a:srgbClr val="23282D"/>
              </a:solidFill>
              <a:effectLst/>
              <a:latin typeface="adobe-garamond-pro"/>
            </a:endParaRPr>
          </a:p>
          <a:p>
            <a:r>
              <a:rPr lang="ru-RU" b="1" i="0" dirty="0">
                <a:solidFill>
                  <a:srgbClr val="23282D"/>
                </a:solidFill>
                <a:effectLst/>
                <a:latin typeface="adobe-garamond-pro"/>
              </a:rPr>
              <a:t>Правая боковая рентгенограмма, показывающая положение датчика во время обследования </a:t>
            </a:r>
            <a:r>
              <a:rPr lang="en" b="1" i="0" dirty="0">
                <a:solidFill>
                  <a:srgbClr val="23282D"/>
                </a:solidFill>
                <a:effectLst/>
                <a:latin typeface="adobe-garamond-pro"/>
              </a:rPr>
              <a:t>Vet BLUE. </a:t>
            </a:r>
            <a:r>
              <a:rPr lang="ru-RU" b="1" i="0" dirty="0">
                <a:solidFill>
                  <a:srgbClr val="23282D"/>
                </a:solidFill>
                <a:effectLst/>
                <a:latin typeface="adobe-garamond-pro"/>
              </a:rPr>
              <a:t>Стрелки указывают начальную точку ( </a:t>
            </a:r>
            <a:r>
              <a:rPr lang="en" b="1" i="0" dirty="0" err="1">
                <a:solidFill>
                  <a:srgbClr val="23282D"/>
                </a:solidFill>
                <a:effectLst/>
                <a:latin typeface="adobe-garamond-pro"/>
              </a:rPr>
              <a:t>cdll</a:t>
            </a:r>
            <a:r>
              <a:rPr lang="en" b="1" i="0" dirty="0">
                <a:solidFill>
                  <a:srgbClr val="23282D"/>
                </a:solidFill>
                <a:effectLst/>
                <a:latin typeface="adobe-garamond-pro"/>
              </a:rPr>
              <a:t> ) </a:t>
            </a:r>
            <a:r>
              <a:rPr lang="ru-RU" b="1" i="0" dirty="0">
                <a:solidFill>
                  <a:srgbClr val="23282D"/>
                </a:solidFill>
                <a:effectLst/>
                <a:latin typeface="adobe-garamond-pro"/>
              </a:rPr>
              <a:t>и конечную точку ( </a:t>
            </a:r>
            <a:r>
              <a:rPr lang="en" b="1" i="0" dirty="0" err="1">
                <a:solidFill>
                  <a:srgbClr val="23282D"/>
                </a:solidFill>
                <a:effectLst/>
                <a:latin typeface="adobe-garamond-pro"/>
              </a:rPr>
              <a:t>crll</a:t>
            </a:r>
            <a:r>
              <a:rPr lang="en" b="1" i="0" dirty="0">
                <a:solidFill>
                  <a:srgbClr val="23282D"/>
                </a:solidFill>
                <a:effectLst/>
                <a:latin typeface="adobe-garamond-pro"/>
              </a:rPr>
              <a:t> ). </a:t>
            </a:r>
            <a:r>
              <a:rPr lang="en" b="1" i="0" dirty="0" err="1">
                <a:solidFill>
                  <a:srgbClr val="23282D"/>
                </a:solidFill>
                <a:effectLst/>
                <a:latin typeface="adobe-garamond-pro"/>
              </a:rPr>
              <a:t>cdll</a:t>
            </a:r>
            <a:r>
              <a:rPr lang="en" b="1" i="0" dirty="0">
                <a:solidFill>
                  <a:srgbClr val="23282D"/>
                </a:solidFill>
                <a:effectLst/>
                <a:latin typeface="adobe-garamond-pro"/>
              </a:rPr>
              <a:t> , </a:t>
            </a:r>
            <a:r>
              <a:rPr lang="ru-RU" b="1" i="0" dirty="0">
                <a:solidFill>
                  <a:srgbClr val="23282D"/>
                </a:solidFill>
                <a:effectLst/>
                <a:latin typeface="adobe-garamond-pro"/>
              </a:rPr>
              <a:t>каудальная доля легкого, </a:t>
            </a:r>
            <a:r>
              <a:rPr lang="en" b="1" i="0" dirty="0" err="1">
                <a:solidFill>
                  <a:srgbClr val="23282D"/>
                </a:solidFill>
                <a:effectLst/>
                <a:latin typeface="adobe-garamond-pro"/>
              </a:rPr>
              <a:t>crll</a:t>
            </a:r>
            <a:r>
              <a:rPr lang="en" b="1" i="0" dirty="0">
                <a:solidFill>
                  <a:srgbClr val="23282D"/>
                </a:solidFill>
                <a:effectLst/>
                <a:latin typeface="adobe-garamond-pro"/>
              </a:rPr>
              <a:t> , </a:t>
            </a:r>
            <a:r>
              <a:rPr lang="ru-RU" b="1" i="0" dirty="0">
                <a:solidFill>
                  <a:srgbClr val="23282D"/>
                </a:solidFill>
                <a:effectLst/>
                <a:latin typeface="adobe-garamond-pro"/>
              </a:rPr>
              <a:t>краниальная доля легкого; </a:t>
            </a:r>
            <a:r>
              <a:rPr lang="en" b="1" i="0" dirty="0" err="1">
                <a:solidFill>
                  <a:srgbClr val="23282D"/>
                </a:solidFill>
                <a:effectLst/>
                <a:latin typeface="adobe-garamond-pro"/>
              </a:rPr>
              <a:t>mdll</a:t>
            </a:r>
            <a:r>
              <a:rPr lang="en" b="1" i="0" dirty="0">
                <a:solidFill>
                  <a:srgbClr val="23282D"/>
                </a:solidFill>
                <a:effectLst/>
                <a:latin typeface="adobe-garamond-pro"/>
              </a:rPr>
              <a:t> , </a:t>
            </a:r>
            <a:r>
              <a:rPr lang="ru-RU" b="1" i="0" dirty="0">
                <a:solidFill>
                  <a:srgbClr val="23282D"/>
                </a:solidFill>
                <a:effectLst/>
                <a:latin typeface="adobe-garamond-pro"/>
              </a:rPr>
              <a:t>средняя доля легкого; </a:t>
            </a:r>
            <a:r>
              <a:rPr lang="en" b="1" i="0" dirty="0" err="1">
                <a:solidFill>
                  <a:srgbClr val="23282D"/>
                </a:solidFill>
                <a:effectLst/>
                <a:latin typeface="adobe-garamond-pro"/>
              </a:rPr>
              <a:t>phll</a:t>
            </a:r>
            <a:r>
              <a:rPr lang="en" b="1" i="0" dirty="0">
                <a:solidFill>
                  <a:srgbClr val="23282D"/>
                </a:solidFill>
                <a:effectLst/>
                <a:latin typeface="adobe-garamond-pro"/>
              </a:rPr>
              <a:t> , </a:t>
            </a:r>
            <a:r>
              <a:rPr lang="ru-RU" b="1" i="0" dirty="0">
                <a:solidFill>
                  <a:srgbClr val="23282D"/>
                </a:solidFill>
                <a:effectLst/>
                <a:latin typeface="adobe-garamond-pro"/>
              </a:rPr>
              <a:t>околокорневая доля легкого.</a:t>
            </a:r>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32</a:t>
            </a:fld>
            <a:endParaRPr lang="ru-RU"/>
          </a:p>
        </p:txBody>
      </p:sp>
    </p:spTree>
    <p:extLst>
      <p:ext uri="{BB962C8B-B14F-4D97-AF65-F5344CB8AC3E}">
        <p14:creationId xmlns:p14="http://schemas.microsoft.com/office/powerpoint/2010/main" val="748442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23282D"/>
                </a:solidFill>
                <a:effectLst/>
                <a:latin typeface="adobe-garamond-pro"/>
              </a:rPr>
              <a:t> В каждом положении датчик ориентирован </a:t>
            </a:r>
            <a:r>
              <a:rPr lang="ru-RU" b="0" i="0" dirty="0" err="1">
                <a:solidFill>
                  <a:srgbClr val="23282D"/>
                </a:solidFill>
                <a:effectLst/>
                <a:latin typeface="adobe-garamond-pro"/>
              </a:rPr>
              <a:t>краниально</a:t>
            </a:r>
            <a:r>
              <a:rPr lang="ru-RU" b="0" i="0" dirty="0">
                <a:solidFill>
                  <a:srgbClr val="23282D"/>
                </a:solidFill>
                <a:effectLst/>
                <a:latin typeface="adobe-garamond-pro"/>
              </a:rPr>
              <a:t>, так что логотип компании на изображении находится слева от наблюдателя, между ребрами, так что легочно-плевральный интерфейс в сочетании с тенями соседних ребер напоминает частично погруженного в воду аллигатора с глазами, смотрящими поверх ребра. вода (называемая знаком аллигатора)</a:t>
            </a:r>
          </a:p>
          <a:p>
            <a:pPr algn="l"/>
            <a:r>
              <a:rPr lang="ru-RU" b="0" i="0" dirty="0">
                <a:solidFill>
                  <a:srgbClr val="23282D"/>
                </a:solidFill>
                <a:effectLst/>
                <a:latin typeface="adobe-garamond-pro"/>
              </a:rPr>
              <a:t>Горизонтально ориентированные </a:t>
            </a:r>
            <a:r>
              <a:rPr lang="ru-RU" b="0" i="0" dirty="0" err="1">
                <a:solidFill>
                  <a:srgbClr val="23282D"/>
                </a:solidFill>
                <a:effectLst/>
                <a:latin typeface="adobe-garamond-pro"/>
              </a:rPr>
              <a:t>гиперэхогенные</a:t>
            </a:r>
            <a:r>
              <a:rPr lang="ru-RU" b="0" i="0" dirty="0">
                <a:solidFill>
                  <a:srgbClr val="23282D"/>
                </a:solidFill>
                <a:effectLst/>
                <a:latin typeface="adobe-garamond-pro"/>
              </a:rPr>
              <a:t> А-линии представляют собой эквидистантные линии, вызванные </a:t>
            </a:r>
            <a:r>
              <a:rPr lang="ru-RU" b="0" i="0" dirty="0" err="1">
                <a:solidFill>
                  <a:srgbClr val="23282D"/>
                </a:solidFill>
                <a:effectLst/>
                <a:latin typeface="adobe-garamond-pro"/>
              </a:rPr>
              <a:t>реверберационными</a:t>
            </a:r>
            <a:r>
              <a:rPr lang="ru-RU" b="0" i="0" dirty="0">
                <a:solidFill>
                  <a:srgbClr val="23282D"/>
                </a:solidFill>
                <a:effectLst/>
                <a:latin typeface="adobe-garamond-pro"/>
              </a:rPr>
              <a:t> артефактами краев легкого или </a:t>
            </a:r>
            <a:r>
              <a:rPr lang="ru-RU" b="0" i="0" dirty="0" err="1">
                <a:solidFill>
                  <a:srgbClr val="23282D"/>
                </a:solidFill>
                <a:effectLst/>
                <a:latin typeface="adobe-garamond-pro"/>
              </a:rPr>
              <a:t>реверберационными</a:t>
            </a:r>
            <a:r>
              <a:rPr lang="ru-RU" b="0" i="0" dirty="0">
                <a:solidFill>
                  <a:srgbClr val="23282D"/>
                </a:solidFill>
                <a:effectLst/>
                <a:latin typeface="adobe-garamond-pro"/>
              </a:rPr>
              <a:t> артефактами от нормального легочно-плеврального интерфейса ( </a:t>
            </a:r>
            <a:r>
              <a:rPr lang="ru-RU" b="1" i="0" dirty="0">
                <a:solidFill>
                  <a:srgbClr val="23282D"/>
                </a:solidFill>
                <a:effectLst/>
                <a:latin typeface="adobe-garamond-pro"/>
              </a:rPr>
              <a:t>РИСУНОК  7</a:t>
            </a:r>
            <a:r>
              <a:rPr lang="ru-RU" b="0" i="0" dirty="0">
                <a:solidFill>
                  <a:srgbClr val="23282D"/>
                </a:solidFill>
                <a:effectLst/>
                <a:latin typeface="adobe-garamond-pro"/>
              </a:rPr>
              <a:t> ). Наличие А-линий в сочетании с нормальным знаком скольжения указывает на нормальное, сухое легкое.</a:t>
            </a:r>
          </a:p>
          <a:p>
            <a:pPr algn="l"/>
            <a:r>
              <a:rPr lang="ru-RU" b="0" i="0" dirty="0">
                <a:solidFill>
                  <a:srgbClr val="23282D"/>
                </a:solidFill>
                <a:effectLst/>
                <a:latin typeface="adobe-garamond-pro"/>
              </a:rPr>
              <a:t>На влажное легкое указывает наличие В-линий, которые представляют собой </a:t>
            </a:r>
            <a:r>
              <a:rPr lang="ru-RU" b="0" i="0" dirty="0" err="1">
                <a:solidFill>
                  <a:srgbClr val="23282D"/>
                </a:solidFill>
                <a:effectLst/>
                <a:latin typeface="adobe-garamond-pro"/>
              </a:rPr>
              <a:t>гиперэхогенные</a:t>
            </a:r>
            <a:r>
              <a:rPr lang="ru-RU" b="0" i="0" dirty="0">
                <a:solidFill>
                  <a:srgbClr val="23282D"/>
                </a:solidFill>
                <a:effectLst/>
                <a:latin typeface="adobe-garamond-pro"/>
              </a:rPr>
              <a:t> линии, идущие перпендикулярно А-линиям, которые колеблются при дыхании ( </a:t>
            </a:r>
            <a:r>
              <a:rPr lang="ru-RU" b="1" i="0" dirty="0">
                <a:solidFill>
                  <a:srgbClr val="23282D"/>
                </a:solidFill>
                <a:effectLst/>
                <a:latin typeface="adobe-garamond-pro"/>
              </a:rPr>
              <a:t>РИСУНОК  9</a:t>
            </a:r>
            <a:r>
              <a:rPr lang="ru-RU" b="0" i="0" dirty="0">
                <a:solidFill>
                  <a:srgbClr val="23282D"/>
                </a:solidFill>
                <a:effectLst/>
                <a:latin typeface="adobe-garamond-pro"/>
              </a:rPr>
              <a:t> ). Эти линии иногда называют ультразвуковыми ракетами в легких или артефактом кольца вниз.</a:t>
            </a:r>
          </a:p>
          <a:p>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33</a:t>
            </a:fld>
            <a:endParaRPr lang="ru-RU"/>
          </a:p>
        </p:txBody>
      </p:sp>
    </p:spTree>
    <p:extLst>
      <p:ext uri="{BB962C8B-B14F-4D97-AF65-F5344CB8AC3E}">
        <p14:creationId xmlns:p14="http://schemas.microsoft.com/office/powerpoint/2010/main" val="926231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Боль – компонент травмы и имеет несколько вредных системных эффектов, поэтому раннее обезболивание имеет основополагающее значение</a:t>
            </a:r>
          </a:p>
          <a:p>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Индуцированное болью увеличение </a:t>
            </a:r>
            <a:r>
              <a:rPr lang="ru-RU" b="0" i="0" dirty="0">
                <a:solidFill>
                  <a:srgbClr val="454545"/>
                </a:solidFill>
                <a:effectLst/>
                <a:latin typeface="Segoeui-Bold"/>
              </a:rPr>
              <a:t>Кортикотропин-</a:t>
            </a:r>
            <a:r>
              <a:rPr lang="ru-RU" b="0" i="0" dirty="0" err="1">
                <a:solidFill>
                  <a:srgbClr val="454545"/>
                </a:solidFill>
                <a:effectLst/>
                <a:latin typeface="Segoeui-Bold"/>
              </a:rPr>
              <a:t>рилизинг</a:t>
            </a:r>
            <a:r>
              <a:rPr lang="ru-RU" b="0" i="0" dirty="0">
                <a:solidFill>
                  <a:srgbClr val="454545"/>
                </a:solidFill>
                <a:effectLst/>
                <a:latin typeface="Segoeui-Bold"/>
              </a:rPr>
              <a:t>-гормон</a:t>
            </a:r>
            <a:r>
              <a:rPr lang="en-US" b="0" i="0" dirty="0">
                <a:solidFill>
                  <a:srgbClr val="454545"/>
                </a:solidFill>
                <a:effectLst/>
                <a:latin typeface="Segoeui-Bold"/>
              </a:rPr>
              <a:t> (</a:t>
            </a:r>
            <a:r>
              <a:rPr lang="ru-RU" b="0" i="0" dirty="0" err="1">
                <a:solidFill>
                  <a:srgbClr val="454545"/>
                </a:solidFill>
                <a:effectLst/>
                <a:latin typeface="Segoeui-Regular"/>
              </a:rPr>
              <a:t>кортикорелин</a:t>
            </a:r>
            <a:r>
              <a:rPr lang="en-US" b="0" i="0" dirty="0">
                <a:solidFill>
                  <a:srgbClr val="454545"/>
                </a:solidFill>
                <a:effectLst/>
                <a:latin typeface="Segoeui-Regular"/>
              </a:rPr>
              <a:t>) </a:t>
            </a:r>
            <a:r>
              <a:rPr lang="ru-RU" dirty="0"/>
              <a:t>в гипоталамусе, миндалевидном теле и голубом пятне приводит к повышенной реакции испуга, беспокойства, страха и ярости</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b="0" i="0" dirty="0">
                <a:solidFill>
                  <a:srgbClr val="454545"/>
                </a:solidFill>
                <a:effectLst/>
                <a:latin typeface="Segoeui-Regular"/>
              </a:rPr>
              <a:t>В целом действие КРГ на ЦНС сводится к усилению реакций активации, ориентировки, к возникновению тревоги, страха, беспокойства, напряжения, ухудшению аппетита, сна и половой активности. При кратковременном воздействии повышенные концентрации КРГ мобилизуют организм на борьбу со стрессом.</a:t>
            </a:r>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34</a:t>
            </a:fld>
            <a:endParaRPr lang="ru-RU"/>
          </a:p>
        </p:txBody>
      </p:sp>
    </p:spTree>
    <p:extLst>
      <p:ext uri="{BB962C8B-B14F-4D97-AF65-F5344CB8AC3E}">
        <p14:creationId xmlns:p14="http://schemas.microsoft.com/office/powerpoint/2010/main" val="1704975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800" dirty="0">
                <a:effectLst/>
                <a:latin typeface="Calibri" panose="020F0502020204030204" pitchFamily="34" charset="0"/>
                <a:ea typeface="Calibri" panose="020F0502020204030204" pitchFamily="34" charset="0"/>
                <a:cs typeface="Times New Roman" panose="02020603050405020304" pitchFamily="18" charset="0"/>
              </a:rPr>
              <a:t>Почти все препараты, используемые для анестезии, оказывают влияние на сердечно-сосудистую систему. В то время как здоровое сердце способно переносить эти эффекты, ранее существовавшие сердечные заболевания могут привести к острой декомпенсации и сердечной недостаточности у этих пациентов. В зависимости от заболевания необходимо выбрать адекватный протокол анестезии, чтобы максимально снизить нагрузку на сердечно-сосудистую систему и, в идеале, обеспечить дополнительную поддержку сердцу. </a:t>
            </a:r>
          </a:p>
          <a:p>
            <a:pPr algn="just"/>
            <a:r>
              <a:rPr lang="ru-RU" sz="1800" dirty="0">
                <a:effectLst/>
                <a:latin typeface="Calibri" panose="020F0502020204030204" pitchFamily="34" charset="0"/>
                <a:ea typeface="Calibri" panose="020F0502020204030204" pitchFamily="34" charset="0"/>
                <a:cs typeface="Times New Roman" panose="02020603050405020304" pitchFamily="18" charset="0"/>
              </a:rPr>
              <a:t>эффекты используемых в настоящее время анестетиков Отображены в таблице</a:t>
            </a:r>
          </a:p>
          <a:p>
            <a:pPr algn="just"/>
            <a:r>
              <a:rPr lang="ru-RU" sz="1800" dirty="0" err="1">
                <a:effectLst/>
                <a:latin typeface="Calibri" panose="020F0502020204030204" pitchFamily="34" charset="0"/>
                <a:ea typeface="Calibri" panose="020F0502020204030204" pitchFamily="34" charset="0"/>
                <a:cs typeface="Times New Roman" panose="02020603050405020304" pitchFamily="18" charset="0"/>
              </a:rPr>
              <a:t>Ацепромазин</a:t>
            </a:r>
            <a:r>
              <a:rPr lang="ru-RU" sz="1800" dirty="0">
                <a:effectLst/>
                <a:latin typeface="Calibri" panose="020F0502020204030204" pitchFamily="34" charset="0"/>
                <a:ea typeface="Calibri" panose="020F0502020204030204" pitchFamily="34" charset="0"/>
                <a:cs typeface="Times New Roman" panose="02020603050405020304" pitchFamily="18" charset="0"/>
              </a:rPr>
              <a:t> вызывает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дозозависимое</a:t>
            </a:r>
            <a:r>
              <a:rPr lang="ru-RU" sz="1800" dirty="0">
                <a:effectLst/>
                <a:latin typeface="Calibri" panose="020F0502020204030204" pitchFamily="34" charset="0"/>
                <a:ea typeface="Calibri" panose="020F0502020204030204" pitchFamily="34" charset="0"/>
                <a:cs typeface="Times New Roman" panose="02020603050405020304" pitchFamily="18" charset="0"/>
              </a:rPr>
              <a:t> снижение сократимости и СВ. Из-за альфа-1-адреноблокаторного блокирующего действия на стенки сосудов происходит расширение сосудов и снижение АД. Возможное влияние на частоту сердечных сокращений обсуждается в литературе противоречиво. (более или менее постоянной частоте сердечных сокращений при введении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ацепромазина</a:t>
            </a:r>
            <a:r>
              <a:rPr lang="ru-RU" sz="1800" dirty="0">
                <a:effectLst/>
                <a:latin typeface="Calibri" panose="020F0502020204030204" pitchFamily="34" charset="0"/>
                <a:ea typeface="Calibri" panose="020F0502020204030204" pitchFamily="34" charset="0"/>
                <a:cs typeface="Times New Roman" panose="02020603050405020304" pitchFamily="18" charset="0"/>
              </a:rPr>
              <a:t> в умеренных дозах).</a:t>
            </a:r>
          </a:p>
          <a:p>
            <a:pPr algn="just"/>
            <a:r>
              <a:rPr lang="ru-RU" sz="1800" dirty="0">
                <a:effectLst/>
                <a:latin typeface="Calibri" panose="020F0502020204030204" pitchFamily="34" charset="0"/>
                <a:ea typeface="Calibri" panose="020F0502020204030204" pitchFamily="34" charset="0"/>
                <a:cs typeface="Times New Roman" panose="02020603050405020304" pitchFamily="18" charset="0"/>
              </a:rPr>
              <a:t>Бензодиазепины  практически не оказывают никакого влияния на сердечно-сосудистую систему при введении в обычных дозах. Но диазепам может увеличить частоту сердечных сокращений и сердечный выброс на 10-20 %, если вводить его в более высоких дозах </a:t>
            </a:r>
          </a:p>
          <a:p>
            <a:pPr algn="just"/>
            <a:r>
              <a:rPr lang="ru-RU" sz="1800" dirty="0">
                <a:effectLst/>
                <a:latin typeface="Calibri" panose="020F0502020204030204" pitchFamily="34" charset="0"/>
                <a:ea typeface="Calibri" panose="020F0502020204030204" pitchFamily="34" charset="0"/>
                <a:cs typeface="Times New Roman" panose="02020603050405020304" pitchFamily="18" charset="0"/>
              </a:rPr>
              <a:t>Кетамин является диссоциативным анестетиком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истимулирует</a:t>
            </a:r>
            <a:r>
              <a:rPr lang="ru-RU" sz="1800" dirty="0">
                <a:effectLst/>
                <a:latin typeface="Calibri" panose="020F0502020204030204" pitchFamily="34" charset="0"/>
                <a:ea typeface="Calibri" panose="020F0502020204030204" pitchFamily="34" charset="0"/>
                <a:cs typeface="Times New Roman" panose="02020603050405020304" pitchFamily="18" charset="0"/>
              </a:rPr>
              <a:t> сердечно-сосудистую систему, активируя симпатическую нервную систему Это оказывает положительное инотропное действие на миокард, вызывая увеличение частоты сердечных сокращений, АД и сердечного выброса. Это также увеличивает потребление кислорода миокардом и сосудистый тонус</a:t>
            </a:r>
          </a:p>
          <a:p>
            <a:pPr algn="just"/>
            <a:r>
              <a:rPr lang="ru-RU" sz="1800" dirty="0">
                <a:effectLst/>
                <a:latin typeface="Calibri" panose="020F0502020204030204" pitchFamily="34" charset="0"/>
                <a:ea typeface="Calibri" panose="020F0502020204030204" pitchFamily="34" charset="0"/>
                <a:cs typeface="Times New Roman" panose="02020603050405020304" pitchFamily="18" charset="0"/>
              </a:rPr>
              <a:t>Опиоиды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μ</a:t>
            </a:r>
            <a:r>
              <a:rPr lang="ru-RU" sz="1800" dirty="0">
                <a:effectLst/>
                <a:latin typeface="Calibri" panose="020F0502020204030204" pitchFamily="34" charset="0"/>
                <a:ea typeface="Calibri" panose="020F0502020204030204" pitchFamily="34" charset="0"/>
                <a:cs typeface="Times New Roman" panose="02020603050405020304" pitchFamily="18" charset="0"/>
              </a:rPr>
              <a:t>-агонисты (например, метадон, морфин, фентанил) повышают тонус блуждающего нерва, вызывая тем самым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дозозависимое</a:t>
            </a:r>
            <a:r>
              <a:rPr lang="ru-RU" sz="1800" dirty="0">
                <a:effectLst/>
                <a:latin typeface="Calibri" panose="020F0502020204030204" pitchFamily="34" charset="0"/>
                <a:ea typeface="Calibri" panose="020F0502020204030204" pitchFamily="34" charset="0"/>
                <a:cs typeface="Times New Roman" panose="02020603050405020304" pitchFamily="18" charset="0"/>
              </a:rPr>
              <a:t> снижение частоты сердечных сокращений. Однако сократительная способность миокарда, по-видимому, остается неизменной при терапевтических дозах этих препаратов. При умеренных дозах сердечный выброс и артериальное давление влияют лишь минимально.</a:t>
            </a:r>
          </a:p>
          <a:p>
            <a:pPr algn="just"/>
            <a:r>
              <a:rPr lang="ru-RU" sz="1800" dirty="0">
                <a:effectLst/>
                <a:latin typeface="Calibri" panose="020F0502020204030204" pitchFamily="34" charset="0"/>
                <a:ea typeface="Calibri" panose="020F0502020204030204" pitchFamily="34" charset="0"/>
                <a:cs typeface="Times New Roman" panose="02020603050405020304" pitchFamily="18" charset="0"/>
              </a:rPr>
              <a:t>α2-агонисты снижают СВ. Первоначально наблюдается выраженное сужение сосудов с рефлекторной брадикардией. При дальнейшем течении сужение сосудов постепенно уменьшается, в то время как брадикардия остается неизменной из-за прямого воздействия на центральную нервную систему. Сердечно-сосудистые изменения, вызываемые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дексмедетомидином</a:t>
            </a:r>
            <a:r>
              <a:rPr lang="ru-RU" sz="1800" dirty="0">
                <a:effectLst/>
                <a:latin typeface="Calibri" panose="020F0502020204030204" pitchFamily="34" charset="0"/>
                <a:ea typeface="Calibri" panose="020F0502020204030204" pitchFamily="34" charset="0"/>
                <a:cs typeface="Times New Roman" panose="02020603050405020304" pitchFamily="18" charset="0"/>
              </a:rPr>
              <a:t> и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медетомидином</a:t>
            </a:r>
            <a:r>
              <a:rPr lang="ru-RU" sz="1800" dirty="0">
                <a:effectLst/>
                <a:latin typeface="Calibri" panose="020F0502020204030204" pitchFamily="34" charset="0"/>
                <a:ea typeface="Calibri" panose="020F0502020204030204" pitchFamily="34" charset="0"/>
                <a:cs typeface="Times New Roman" panose="02020603050405020304" pitchFamily="18" charset="0"/>
              </a:rPr>
              <a:t>, схожи, хотя периферическая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вазоконстрикция</a:t>
            </a:r>
            <a:r>
              <a:rPr lang="ru-RU" sz="1800" dirty="0">
                <a:effectLst/>
                <a:latin typeface="Calibri" panose="020F0502020204030204" pitchFamily="34" charset="0"/>
                <a:ea typeface="Calibri" panose="020F0502020204030204" pitchFamily="34" charset="0"/>
                <a:cs typeface="Times New Roman" panose="02020603050405020304" pitchFamily="18" charset="0"/>
              </a:rPr>
              <a:t> длится дольше после введения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дексмедетомидина</a:t>
            </a:r>
            <a:r>
              <a:rPr lang="ru-RU" sz="1800" dirty="0">
                <a:effectLst/>
                <a:latin typeface="Calibri" panose="020F0502020204030204" pitchFamily="34" charset="0"/>
                <a:ea typeface="Calibri" panose="020F0502020204030204" pitchFamily="34" charset="0"/>
                <a:cs typeface="Times New Roman" panose="02020603050405020304" pitchFamily="18" charset="0"/>
              </a:rPr>
              <a:t>.  Введение альфа-2-агонистов может вызвать атриовентрикулярную (АВ) первую и вторую степень даже у здоровых животных </a:t>
            </a:r>
          </a:p>
          <a:p>
            <a:pPr algn="just"/>
            <a:r>
              <a:rPr lang="ru-RU" sz="1800" dirty="0">
                <a:effectLst/>
                <a:latin typeface="Calibri" panose="020F0502020204030204" pitchFamily="34" charset="0"/>
                <a:ea typeface="Calibri" panose="020F0502020204030204" pitchFamily="34" charset="0"/>
                <a:cs typeface="Times New Roman" panose="02020603050405020304" pitchFamily="18" charset="0"/>
              </a:rPr>
              <a:t>Пропофол вызывает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дозозависимое</a:t>
            </a:r>
            <a:r>
              <a:rPr lang="ru-RU" sz="1800" dirty="0">
                <a:effectLst/>
                <a:latin typeface="Calibri" panose="020F0502020204030204" pitchFamily="34" charset="0"/>
                <a:ea typeface="Calibri" panose="020F0502020204030204" pitchFamily="34" charset="0"/>
                <a:cs typeface="Times New Roman" panose="02020603050405020304" pitchFamily="18" charset="0"/>
              </a:rPr>
              <a:t> снижение как артериального давления, так и сократительной способности сердца. При клинически значимых дозах снижение артериального давления вызывается расширением артериальных и венозных сосудов и лишь в меньшей степени снижением сократительной способности миокарда.  Расширение венозных и артериальных сосудов также уменьшает как предварительную, так и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постнагрузку</a:t>
            </a: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p>
          <a:p>
            <a:pPr algn="just"/>
            <a:r>
              <a:rPr lang="ru-RU" sz="1800" dirty="0">
                <a:effectLst/>
                <a:latin typeface="Calibri" panose="020F0502020204030204" pitchFamily="34" charset="0"/>
                <a:ea typeface="Calibri" panose="020F0502020204030204" pitchFamily="34" charset="0"/>
                <a:cs typeface="Times New Roman" panose="02020603050405020304" pitchFamily="18" charset="0"/>
              </a:rPr>
              <a:t>Все ингаляционные анестетики уменьшают ударный объем за счет снижения сократительной способности миокарда. При обычных концентрациях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изофлуран</a:t>
            </a: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севофлуран</a:t>
            </a:r>
            <a:r>
              <a:rPr lang="ru-RU" sz="1800" dirty="0">
                <a:effectLst/>
                <a:latin typeface="Calibri" panose="020F0502020204030204" pitchFamily="34" charset="0"/>
                <a:ea typeface="Calibri" panose="020F0502020204030204" pitchFamily="34" charset="0"/>
                <a:cs typeface="Times New Roman" panose="02020603050405020304" pitchFamily="18" charset="0"/>
              </a:rPr>
              <a:t> могут поддерживать сердечный выброс почти на нормальном уровне. Как блуждающая, так и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преганглионарная</a:t>
            </a:r>
            <a:r>
              <a:rPr lang="ru-RU" sz="1800" dirty="0">
                <a:effectLst/>
                <a:latin typeface="Calibri" panose="020F0502020204030204" pitchFamily="34" charset="0"/>
                <a:ea typeface="Calibri" panose="020F0502020204030204" pitchFamily="34" charset="0"/>
                <a:cs typeface="Times New Roman" panose="02020603050405020304" pitchFamily="18" charset="0"/>
              </a:rPr>
              <a:t> симпатическая активность подавляется ингаляционные анестетики, но торможение блуждающего нерва более выражено, вызывая небольшое увеличение частоты сердечных сокращений. Ингаляционные анестетики вызывают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дозозависимое</a:t>
            </a:r>
            <a:r>
              <a:rPr lang="ru-RU" sz="1800" dirty="0">
                <a:effectLst/>
                <a:latin typeface="Calibri" panose="020F0502020204030204" pitchFamily="34" charset="0"/>
                <a:ea typeface="Calibri" panose="020F0502020204030204" pitchFamily="34" charset="0"/>
                <a:cs typeface="Times New Roman" panose="02020603050405020304" pitchFamily="18" charset="0"/>
              </a:rPr>
              <a:t> снижение артериального давления, которое основано на уменьшении ударного объема и на сосудорасширяющем эффекте.</a:t>
            </a:r>
          </a:p>
          <a:p>
            <a:endParaRPr lang="ru-RU" dirty="0"/>
          </a:p>
        </p:txBody>
      </p:sp>
      <p:sp>
        <p:nvSpPr>
          <p:cNvPr id="4" name="Номер слайда 3"/>
          <p:cNvSpPr>
            <a:spLocks noGrp="1"/>
          </p:cNvSpPr>
          <p:nvPr>
            <p:ph type="sldNum" sz="quarter" idx="5"/>
          </p:nvPr>
        </p:nvSpPr>
        <p:spPr/>
        <p:txBody>
          <a:bodyPr/>
          <a:lstStyle/>
          <a:p>
            <a:fld id="{E4206E43-A19F-FE40-9EC5-DD15A477A0D1}" type="slidenum">
              <a:rPr lang="ru-RU" smtClean="0"/>
              <a:t>36</a:t>
            </a:fld>
            <a:endParaRPr lang="ru-RU"/>
          </a:p>
        </p:txBody>
      </p:sp>
    </p:spTree>
    <p:extLst>
      <p:ext uri="{BB962C8B-B14F-4D97-AF65-F5344CB8AC3E}">
        <p14:creationId xmlns:p14="http://schemas.microsoft.com/office/powerpoint/2010/main" val="28913911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Бензодиазепины, такие как диазепам или </a:t>
            </a:r>
            <a:r>
              <a:rPr lang="ru-RU" dirty="0" err="1"/>
              <a:t>мидазолам</a:t>
            </a:r>
            <a:r>
              <a:rPr lang="ru-RU" dirty="0"/>
              <a:t>, могут быть очень полезны для усиления седативного эффекта у ослабленных пациентов, помогают снизить количество необходимого вводного препарата и усиливают мышечную релаксацию. Пациентам, которые находятся в хорошей форме перед операцией, может быть полезна низкая доза </a:t>
            </a:r>
            <a:r>
              <a:rPr lang="ru-RU" dirty="0" err="1"/>
              <a:t>ацепромазина</a:t>
            </a:r>
            <a:r>
              <a:rPr lang="ru-RU" dirty="0"/>
              <a:t> для улучшения седативного эффекта перед общей анестезией и сведения к минимуму возникновения делирия.</a:t>
            </a:r>
          </a:p>
          <a:p>
            <a:r>
              <a:rPr lang="ru-RU" dirty="0"/>
              <a:t>Опиоиды препараты выбора, </a:t>
            </a:r>
            <a:r>
              <a:rPr lang="ru-RU" dirty="0" err="1"/>
              <a:t>миним</a:t>
            </a:r>
            <a:r>
              <a:rPr lang="ru-RU" dirty="0"/>
              <a:t> влияние на сократимость – варианты выбора мю агонисты – морфин фентанил</a:t>
            </a:r>
          </a:p>
          <a:p>
            <a:r>
              <a:rPr lang="ru-RU" dirty="0"/>
              <a:t>Как правило таким пациентам требуется меньше доза для достижения эффекта</a:t>
            </a:r>
          </a:p>
        </p:txBody>
      </p:sp>
      <p:sp>
        <p:nvSpPr>
          <p:cNvPr id="4" name="Номер слайда 3"/>
          <p:cNvSpPr>
            <a:spLocks noGrp="1"/>
          </p:cNvSpPr>
          <p:nvPr>
            <p:ph type="sldNum" sz="quarter" idx="5"/>
          </p:nvPr>
        </p:nvSpPr>
        <p:spPr/>
        <p:txBody>
          <a:bodyPr/>
          <a:lstStyle/>
          <a:p>
            <a:fld id="{7503832E-2CCB-CB45-AF2D-71BDA57A6FB6}" type="slidenum">
              <a:rPr lang="ru-RU" smtClean="0"/>
              <a:t>37</a:t>
            </a:fld>
            <a:endParaRPr lang="ru-RU"/>
          </a:p>
        </p:txBody>
      </p:sp>
    </p:spTree>
    <p:extLst>
      <p:ext uri="{BB962C8B-B14F-4D97-AF65-F5344CB8AC3E}">
        <p14:creationId xmlns:p14="http://schemas.microsoft.com/office/powerpoint/2010/main" val="12524573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Антихолинергетики</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не используются рутинно (повышают ЧСС и потребление О2 – миокард страдает). БЦС имеют сильный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ваготонус</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показания –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брадиаритмии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38</a:t>
            </a:fld>
            <a:endParaRPr lang="ru-RU"/>
          </a:p>
        </p:txBody>
      </p:sp>
    </p:spTree>
    <p:extLst>
      <p:ext uri="{BB962C8B-B14F-4D97-AF65-F5344CB8AC3E}">
        <p14:creationId xmlns:p14="http://schemas.microsoft.com/office/powerpoint/2010/main" val="20111633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Преоксигенация</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 повышает парциальное давление О2 в крови – риск гипоксии в результате апноэ на индукции снижается</a:t>
            </a:r>
          </a:p>
          <a:p>
            <a:pPr algn="just"/>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Рекомендуется предварительная оксигенация, чтобы компенсировать снижение легочного резерва</a:t>
            </a:r>
          </a:p>
          <a:p>
            <a:pPr algn="just"/>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или содержания кислорода в крови и увеличить время до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десатурации</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39</a:t>
            </a:fld>
            <a:endParaRPr lang="ru-RU"/>
          </a:p>
        </p:txBody>
      </p:sp>
    </p:spTree>
    <p:extLst>
      <p:ext uri="{BB962C8B-B14F-4D97-AF65-F5344CB8AC3E}">
        <p14:creationId xmlns:p14="http://schemas.microsoft.com/office/powerpoint/2010/main" val="8251728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42</a:t>
            </a:fld>
            <a:endParaRPr lang="ru-RU"/>
          </a:p>
        </p:txBody>
      </p:sp>
    </p:spTree>
    <p:extLst>
      <p:ext uri="{BB962C8B-B14F-4D97-AF65-F5344CB8AC3E}">
        <p14:creationId xmlns:p14="http://schemas.microsoft.com/office/powerpoint/2010/main" val="41058333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В 1980-х, гипотермия, ацидоз и </a:t>
            </a:r>
            <a:r>
              <a:rPr lang="ru-RU" sz="1200" dirty="0" err="1">
                <a:effectLst/>
                <a:latin typeface="Times New Roman" panose="02020603050405020304" pitchFamily="18" charset="0"/>
                <a:ea typeface="Times New Roman" panose="02020603050405020304" pitchFamily="18" charset="0"/>
                <a:cs typeface="Times New Roman" panose="02020603050405020304" pitchFamily="18" charset="0"/>
              </a:rPr>
              <a:t>коагулопатия</a:t>
            </a: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 были описаны как «триада смерти при </a:t>
            </a:r>
            <a:r>
              <a:rPr lang="ru-RU" sz="1200" dirty="0" err="1">
                <a:effectLst/>
                <a:latin typeface="Times New Roman" panose="02020603050405020304" pitchFamily="18" charset="0"/>
                <a:ea typeface="Times New Roman" panose="02020603050405020304" pitchFamily="18" charset="0"/>
                <a:cs typeface="Times New Roman" panose="02020603050405020304" pitchFamily="18" charset="0"/>
              </a:rPr>
              <a:t>политрамве</a:t>
            </a: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 или порочный круг круг при </a:t>
            </a:r>
            <a:r>
              <a:rPr lang="ru-RU" sz="1200" dirty="0" err="1">
                <a:effectLst/>
                <a:latin typeface="Times New Roman" panose="02020603050405020304" pitchFamily="18" charset="0"/>
                <a:ea typeface="Times New Roman" panose="02020603050405020304" pitchFamily="18" charset="0"/>
                <a:cs typeface="Times New Roman" panose="02020603050405020304" pitchFamily="18" charset="0"/>
              </a:rPr>
              <a:t>политравме</a:t>
            </a: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 – основные звенья патогенеза при </a:t>
            </a:r>
            <a:r>
              <a:rPr lang="ru-RU" sz="1200" dirty="0" err="1">
                <a:effectLst/>
                <a:latin typeface="Times New Roman" panose="02020603050405020304" pitchFamily="18" charset="0"/>
                <a:ea typeface="Times New Roman" panose="02020603050405020304" pitchFamily="18" charset="0"/>
                <a:cs typeface="Times New Roman" panose="02020603050405020304" pitchFamily="18" charset="0"/>
              </a:rPr>
              <a:t>политравме</a:t>
            </a: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Наличие данных признаков наряду с адекватным уровнем АД и ЧСС, является индикатором критического состояния тканевой перфузии. Триада смерти, является прямым результатом травмы и вторичного повреждения вызванного системной реакцией на травму. Ацидоз является показателем тканевой гипоксии, как следствие ишемии и некроза, за счет прямого повреждения тканей, либо кровотечения, гипотензии и </a:t>
            </a:r>
            <a:r>
              <a:rPr lang="ru-RU" sz="1200" dirty="0" err="1">
                <a:effectLst/>
                <a:latin typeface="Times New Roman" panose="02020603050405020304" pitchFamily="18" charset="0"/>
                <a:ea typeface="Times New Roman" panose="02020603050405020304" pitchFamily="18" charset="0"/>
                <a:cs typeface="Times New Roman" panose="02020603050405020304" pitchFamily="18" charset="0"/>
              </a:rPr>
              <a:t>гипоперфузии</a:t>
            </a: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 или комбинации ССВО с </a:t>
            </a:r>
            <a:r>
              <a:rPr lang="ru-RU" sz="1200" dirty="0" err="1">
                <a:effectLst/>
                <a:latin typeface="Times New Roman" panose="02020603050405020304" pitchFamily="18" charset="0"/>
                <a:ea typeface="Times New Roman" panose="02020603050405020304" pitchFamily="18" charset="0"/>
                <a:cs typeface="Times New Roman" panose="02020603050405020304" pitchFamily="18" charset="0"/>
              </a:rPr>
              <a:t>гипоперфузией</a:t>
            </a: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 Ухудшение микроциркуляции вследствие гиповолемии, прямого повреждения и эндотелиального повреждения нарушает перфузию тканей. Тканевая гипоксия в свою очередь переключает метаболизм на гликолиз и ведет к развитию </a:t>
            </a:r>
            <a:r>
              <a:rPr lang="ru-RU" sz="1200" dirty="0" err="1">
                <a:effectLst/>
                <a:latin typeface="Times New Roman" panose="02020603050405020304" pitchFamily="18" charset="0"/>
                <a:ea typeface="Times New Roman" panose="02020603050405020304" pitchFamily="18" charset="0"/>
                <a:cs typeface="Times New Roman" panose="02020603050405020304" pitchFamily="18" charset="0"/>
              </a:rPr>
              <a:t>лактат</a:t>
            </a: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 ацидоза. Сохранение ацидоза несмотря на проведенное адекватное </a:t>
            </a:r>
            <a:r>
              <a:rPr lang="ru-RU" sz="1200" dirty="0" err="1">
                <a:effectLst/>
                <a:latin typeface="Times New Roman" panose="02020603050405020304" pitchFamily="18" charset="0"/>
                <a:ea typeface="Times New Roman" panose="02020603050405020304" pitchFamily="18" charset="0"/>
                <a:cs typeface="Times New Roman" panose="02020603050405020304" pitchFamily="18" charset="0"/>
              </a:rPr>
              <a:t>волемическое</a:t>
            </a: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 восполнение и нормализацию гемодинамики, является плохим прогностическим признаком.</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44</a:t>
            </a:fld>
            <a:endParaRPr lang="ru-RU"/>
          </a:p>
        </p:txBody>
      </p:sp>
    </p:spTree>
    <p:extLst>
      <p:ext uri="{BB962C8B-B14F-4D97-AF65-F5344CB8AC3E}">
        <p14:creationId xmlns:p14="http://schemas.microsoft.com/office/powerpoint/2010/main" val="2551031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Комплексная оценка состояния пациента и прогноз выживаемости</a:t>
            </a:r>
          </a:p>
          <a:p>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b="1" u="sng" dirty="0"/>
              <a:t>Экстренные операции </a:t>
            </a:r>
            <a:r>
              <a:rPr lang="en-US" b="1" dirty="0"/>
              <a:t>–</a:t>
            </a:r>
            <a:r>
              <a:rPr lang="ru-RU" b="1" dirty="0"/>
              <a:t> спасение жизни пациента (наличие внутреннего кровотечения, заворот желудка у собак, травмы органов грудной и б/п, в т ч перитонит)</a:t>
            </a:r>
          </a:p>
          <a:p>
            <a:pPr marL="0" marR="0" lvl="0" indent="0" algn="l" defTabSz="914400" rtl="0" eaLnBrk="1" fontAlgn="auto" latinLnBrk="0" hangingPunct="1">
              <a:lnSpc>
                <a:spcPct val="100000"/>
              </a:lnSpc>
              <a:spcBef>
                <a:spcPts val="0"/>
              </a:spcBef>
              <a:spcAft>
                <a:spcPts val="0"/>
              </a:spcAft>
              <a:buClrTx/>
              <a:buSzTx/>
              <a:buFontTx/>
              <a:buNone/>
              <a:tabLst/>
              <a:defRPr/>
            </a:pPr>
            <a:r>
              <a:rPr lang="ru-RU" b="1" u="sng" dirty="0"/>
              <a:t>Срочные</a:t>
            </a:r>
            <a:r>
              <a:rPr lang="ru-RU" b="1" dirty="0"/>
              <a:t> </a:t>
            </a:r>
            <a:r>
              <a:rPr lang="en-US" b="1" dirty="0"/>
              <a:t>–</a:t>
            </a:r>
            <a:r>
              <a:rPr lang="ru-RU" b="1" dirty="0"/>
              <a:t> через несколько часов после госпитализации (</a:t>
            </a:r>
            <a:r>
              <a:rPr lang="ru-RU" b="1" dirty="0" err="1"/>
              <a:t>пиометра</a:t>
            </a:r>
            <a:r>
              <a:rPr lang="ru-RU" b="1" dirty="0"/>
              <a:t>, ГМПД)</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b="1" u="sng" dirty="0"/>
              <a:t>Отсроченные </a:t>
            </a:r>
            <a:r>
              <a:rPr lang="en-US" b="1" dirty="0"/>
              <a:t>–</a:t>
            </a:r>
            <a:r>
              <a:rPr lang="ru-RU" b="1" dirty="0"/>
              <a:t> подготовка животного к операции, дополнительные исследования (переломы конечностей)</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b="1" u="sng" dirty="0"/>
              <a:t>Плановые</a:t>
            </a:r>
            <a:r>
              <a:rPr lang="ru-RU" b="1" dirty="0"/>
              <a:t> (ОГЭ, ОМЖ)</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У людей есть система ТАС</a:t>
            </a:r>
            <a:r>
              <a:rPr lang="en-US" dirty="0"/>
              <a:t>S </a:t>
            </a:r>
            <a:r>
              <a:rPr lang="ru-RU" dirty="0"/>
              <a:t> (</a:t>
            </a:r>
            <a:r>
              <a:rPr lang="en-US" dirty="0"/>
              <a:t>timing of acute care </a:t>
            </a:r>
            <a:r>
              <a:rPr lang="en-US" dirty="0" err="1"/>
              <a:t>surgary</a:t>
            </a:r>
            <a:r>
              <a:rPr lang="ru-RU" dirty="0"/>
              <a:t>) </a:t>
            </a:r>
            <a:r>
              <a:rPr lang="ru-RU" b="0" i="0" dirty="0">
                <a:solidFill>
                  <a:srgbClr val="333333"/>
                </a:solidFill>
                <a:effectLst/>
                <a:latin typeface="Georgia" panose="02040502050405020303" pitchFamily="18" charset="0"/>
              </a:rPr>
              <a:t>классификация– она представляет собой комплексную, простую, понятную и воспроизводимую систему сортировки, которую можно использовать для оценки тяжести состояния пациента и хирургического заболевания, сокращения времени доступа в операционную и ведения неотложных хирургических больных в течение «безопасный» период времени. предусматривает 6 классов цветовых кодов, соответствующих точному времени до операции, определенным сценариям и хирургическому состоянию. Класс БЕЛОГО цветового кода был введен для быстрого (в течение недели) переноса отмененных или отложенных хирургических процедур. Стабильность гемодинамики является основным инструментом для стратификации пациентов для немедленной операции или нет при наличии сепсиса/септического шока. Пятьдесят одно хирургическое заболевание было включено в классы приоритетности с разными цветовыми кодами. Белый синий зеленый желтый оранжевый красный</a:t>
            </a:r>
          </a:p>
          <a:p>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5</a:t>
            </a:fld>
            <a:endParaRPr lang="ru-RU"/>
          </a:p>
        </p:txBody>
      </p:sp>
    </p:spTree>
    <p:extLst>
      <p:ext uri="{BB962C8B-B14F-4D97-AF65-F5344CB8AC3E}">
        <p14:creationId xmlns:p14="http://schemas.microsoft.com/office/powerpoint/2010/main" val="24830843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В большинстве случаев у пациентов с травмой будет </a:t>
            </a:r>
            <a:r>
              <a:rPr lang="ru-RU"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гиповолемический</a:t>
            </a: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шок, который </a:t>
            </a:r>
            <a:r>
              <a:rPr lang="ru-RU"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сопроваождается</a:t>
            </a: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снижением перфузии и тканевой гипоксией и электролитными нарушениями.</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45</a:t>
            </a:fld>
            <a:endParaRPr lang="ru-RU"/>
          </a:p>
        </p:txBody>
      </p:sp>
    </p:spTree>
    <p:extLst>
      <p:ext uri="{BB962C8B-B14F-4D97-AF65-F5344CB8AC3E}">
        <p14:creationId xmlns:p14="http://schemas.microsoft.com/office/powerpoint/2010/main" val="37397073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Пациенты с травмой головы могут иметь сниженный церебральный кровоток </a:t>
            </a:r>
            <a:r>
              <a:rPr lang="ru-RU" dirty="0" err="1"/>
              <a:t>изза</a:t>
            </a:r>
            <a:r>
              <a:rPr lang="ru-RU" dirty="0"/>
              <a:t> низкого мар и повышенное ВЧД</a:t>
            </a:r>
          </a:p>
          <a:p>
            <a:r>
              <a:rPr lang="ru-RU" dirty="0"/>
              <a:t>Чтобы избежать церебральной </a:t>
            </a:r>
            <a:r>
              <a:rPr lang="ru-RU" dirty="0" err="1"/>
              <a:t>гипоперфузии</a:t>
            </a:r>
            <a:r>
              <a:rPr lang="ru-RU" dirty="0"/>
              <a:t>, важно </a:t>
            </a:r>
            <a:r>
              <a:rPr lang="ru-RU" dirty="0" err="1"/>
              <a:t>избегат</a:t>
            </a:r>
            <a:r>
              <a:rPr lang="ru-RU" dirty="0"/>
              <a:t> </a:t>
            </a:r>
            <a:r>
              <a:rPr lang="ru-RU" dirty="0" err="1"/>
              <a:t>ьили</a:t>
            </a:r>
            <a:r>
              <a:rPr lang="ru-RU" dirty="0"/>
              <a:t> лечить артериальную гипотензию</a:t>
            </a:r>
          </a:p>
          <a:p>
            <a:r>
              <a:rPr lang="ru-RU" dirty="0"/>
              <a:t>Контроль гипертензии </a:t>
            </a:r>
          </a:p>
          <a:p>
            <a:r>
              <a:rPr lang="ru-RU" dirty="0"/>
              <a:t>Эти пациенты чувствительны к анестетикам т к </a:t>
            </a:r>
            <a:r>
              <a:rPr lang="ru-RU" dirty="0" err="1"/>
              <a:t>обычн</a:t>
            </a:r>
            <a:r>
              <a:rPr lang="ru-RU" dirty="0"/>
              <a:t> оу них снижена активность нейронов </a:t>
            </a:r>
            <a:r>
              <a:rPr lang="ru-RU" dirty="0" err="1"/>
              <a:t>изза</a:t>
            </a:r>
            <a:r>
              <a:rPr lang="ru-RU" dirty="0"/>
              <a:t> травмы</a:t>
            </a:r>
          </a:p>
          <a:p>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t>Кетамин оказывает </a:t>
            </a:r>
            <a:r>
              <a:rPr lang="ru-RU" sz="1200" dirty="0" err="1"/>
              <a:t>нейропротекторное</a:t>
            </a:r>
            <a:r>
              <a:rPr lang="ru-RU" sz="1200" dirty="0"/>
              <a:t> действие вероятно </a:t>
            </a:r>
            <a:r>
              <a:rPr lang="ru-RU" sz="1200" dirty="0" err="1"/>
              <a:t>изза</a:t>
            </a:r>
            <a:r>
              <a:rPr lang="ru-RU" sz="1200" dirty="0"/>
              <a:t> его эффекта антагониста НДМА рецепторов, может вызывать системную гипертензию и повышенное потребление О2 мозгом</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t>Внезапное снижение ЧСС сопровождающее тяжелой гипертензией может быть признаком сильно повышенного ВЧД</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t>ГКС - не эффективны на ВЧД, могут </a:t>
            </a:r>
            <a:r>
              <a:rPr lang="ru-RU" sz="1200" dirty="0" err="1"/>
              <a:t>сист</a:t>
            </a:r>
            <a:r>
              <a:rPr lang="ru-RU" sz="1200" dirty="0"/>
              <a:t> АД повышать</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t>Пациенты с травмой головы выделяют катехоламины, цитокины и кортизол которые усиливают глюконеогенез и вызывают гипергликемию ( она стимул выработку глутамата высвобождает свободные радикалы и вызывает отек мозга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t>Поэтому при необходимости можно вводить инсулин </a:t>
            </a:r>
            <a:r>
              <a:rPr lang="ru-RU" sz="1200" dirty="0" err="1"/>
              <a:t>интраоперационно</a:t>
            </a:r>
            <a:endParaRPr lang="ru-RU"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err="1"/>
              <a:t>Гиперт</a:t>
            </a:r>
            <a:r>
              <a:rPr lang="ru-RU" sz="1200" dirty="0"/>
              <a:t> натрия 2-4 мл/кг</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dirty="0"/>
          </a:p>
          <a:p>
            <a:endParaRPr lang="ru-RU" dirty="0"/>
          </a:p>
          <a:p>
            <a:endParaRPr lang="ru-RU" dirty="0"/>
          </a:p>
          <a:p>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47</a:t>
            </a:fld>
            <a:endParaRPr lang="ru-RU"/>
          </a:p>
        </p:txBody>
      </p:sp>
    </p:spTree>
    <p:extLst>
      <p:ext uri="{BB962C8B-B14F-4D97-AF65-F5344CB8AC3E}">
        <p14:creationId xmlns:p14="http://schemas.microsoft.com/office/powerpoint/2010/main" val="18638719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i="0" dirty="0">
                <a:solidFill>
                  <a:srgbClr val="000000"/>
                </a:solidFill>
                <a:effectLst/>
                <a:latin typeface="ui-sans-serif"/>
              </a:rPr>
              <a:t>представляет собой процесс, при котором нестабильность дна желудка, наряду с задержкой опорожнения желудка и вздутием газа или жидкости, приводит к повороту желудка на 180–270° вокруг его брыжеечной сосудистой оси.</a:t>
            </a:r>
            <a:endParaRPr lang="en-US" sz="1200" b="0" i="0" dirty="0">
              <a:solidFill>
                <a:srgbClr val="000000"/>
              </a:solidFill>
              <a:effectLst/>
              <a:latin typeface="ui-sans-serif"/>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i="0" dirty="0">
                <a:solidFill>
                  <a:srgbClr val="000000"/>
                </a:solidFill>
                <a:effectLst/>
                <a:latin typeface="ui-sans-serif"/>
              </a:rPr>
              <a:t>в большинстве случаев при неправильном положении расширенный, повернутый желудок сжимает каудальную полую вену и уменьшает венозный возврат в правые отделы сердца, что в конечном итоге влияет на </a:t>
            </a:r>
            <a:r>
              <a:rPr lang="ru-RU" sz="1200" b="0" i="0" dirty="0" err="1">
                <a:solidFill>
                  <a:srgbClr val="000000"/>
                </a:solidFill>
                <a:effectLst/>
                <a:latin typeface="ui-sans-serif"/>
              </a:rPr>
              <a:t>преднагрузку</a:t>
            </a:r>
            <a:r>
              <a:rPr lang="ru-RU" sz="1200" b="0" i="0" dirty="0">
                <a:solidFill>
                  <a:srgbClr val="000000"/>
                </a:solidFill>
                <a:effectLst/>
                <a:latin typeface="ui-sans-serif"/>
              </a:rPr>
              <a:t> и </a:t>
            </a:r>
            <a:r>
              <a:rPr lang="en-US" sz="1200" b="0" i="0" dirty="0">
                <a:solidFill>
                  <a:srgbClr val="000000"/>
                </a:solidFill>
                <a:effectLst/>
                <a:latin typeface="ui-sans-serif"/>
              </a:rPr>
              <a:t>C</a:t>
            </a:r>
            <a:r>
              <a:rPr lang="ru-RU" sz="1200" b="0" i="0" dirty="0">
                <a:solidFill>
                  <a:srgbClr val="000000"/>
                </a:solidFill>
                <a:effectLst/>
                <a:latin typeface="ui-sans-serif"/>
              </a:rPr>
              <a:t>В . Отсутствие перфузии желудка, наряду со снижением сердечного выброса, быстро приводит к клиническим признакам, связанным с дистрибутивным и кардиогенным шоком. Для повышения шансов на успешный исход необходимы быстрое распознавание и раннее вмешательство.</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effectLst/>
                <a:latin typeface="Times New Roman" panose="02020603050405020304" pitchFamily="18" charset="0"/>
                <a:ea typeface="Times New Roman" panose="02020603050405020304" pitchFamily="18" charset="0"/>
                <a:cs typeface="Times New Roman" panose="02020603050405020304" pitchFamily="18" charset="0"/>
              </a:rPr>
              <a:t>Заболевание требующее скорейшего </a:t>
            </a:r>
            <a:r>
              <a:rPr lang="ru-RU" sz="1000" dirty="0" err="1">
                <a:effectLst/>
                <a:latin typeface="Times New Roman" panose="02020603050405020304" pitchFamily="18" charset="0"/>
                <a:ea typeface="Times New Roman" panose="02020603050405020304" pitchFamily="18" charset="0"/>
                <a:cs typeface="Times New Roman" panose="02020603050405020304" pitchFamily="18" charset="0"/>
              </a:rPr>
              <a:t>хирургич</a:t>
            </a:r>
            <a:r>
              <a:rPr lang="ru-RU" sz="1000" dirty="0">
                <a:effectLst/>
                <a:latin typeface="Times New Roman" panose="02020603050405020304" pitchFamily="18" charset="0"/>
                <a:ea typeface="Times New Roman" panose="02020603050405020304" pitchFamily="18" charset="0"/>
                <a:cs typeface="Times New Roman" panose="02020603050405020304" pitchFamily="18" charset="0"/>
              </a:rPr>
              <a:t> вмешательства</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Алкалоз или ацидоз</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err="1">
                <a:effectLst/>
                <a:latin typeface="Times New Roman" panose="02020603050405020304" pitchFamily="18" charset="0"/>
                <a:ea typeface="Calibri" panose="020F0502020204030204" pitchFamily="34" charset="0"/>
                <a:cs typeface="Times New Roman" panose="02020603050405020304" pitchFamily="18" charset="0"/>
              </a:rPr>
              <a:t>Лактат</a:t>
            </a: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 связан с наличием некроза и прогнозом выживаемости. И его снижение на 40-50 % от исходного уровня или более чем на 4 ммоль/л на фоне терапии – </a:t>
            </a:r>
            <a:r>
              <a:rPr lang="ru-RU" sz="1000" dirty="0" err="1">
                <a:effectLst/>
                <a:latin typeface="Times New Roman" panose="02020603050405020304" pitchFamily="18" charset="0"/>
                <a:ea typeface="Calibri" panose="020F0502020204030204" pitchFamily="34" charset="0"/>
                <a:cs typeface="Times New Roman" panose="02020603050405020304" pitchFamily="18" charset="0"/>
              </a:rPr>
              <a:t>хорошиц</a:t>
            </a: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прогноз</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Увеличение времени свертываемости (</a:t>
            </a:r>
            <a:r>
              <a:rPr lang="ru-RU" sz="1000" dirty="0" err="1">
                <a:effectLst/>
                <a:latin typeface="Times New Roman" panose="02020603050405020304" pitchFamily="18" charset="0"/>
                <a:ea typeface="Calibri" panose="020F0502020204030204" pitchFamily="34" charset="0"/>
                <a:cs typeface="Times New Roman" panose="02020603050405020304" pitchFamily="18" charset="0"/>
              </a:rPr>
              <a:t>повышн</a:t>
            </a: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Д </a:t>
            </a:r>
            <a:r>
              <a:rPr lang="ru-RU" sz="1000" dirty="0" err="1">
                <a:effectLst/>
                <a:latin typeface="Times New Roman" panose="02020603050405020304" pitchFamily="18" charset="0"/>
                <a:ea typeface="Calibri" panose="020F0502020204030204" pitchFamily="34" charset="0"/>
                <a:cs typeface="Times New Roman" panose="02020603050405020304" pitchFamily="18" charset="0"/>
              </a:rPr>
              <a:t>димер</a:t>
            </a: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и более низкая концентрация фибриногена)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i="0" dirty="0">
                <a:solidFill>
                  <a:srgbClr val="000000"/>
                </a:solidFill>
                <a:effectLst/>
                <a:latin typeface="ui-sans-serif"/>
              </a:rPr>
              <a:t>Для уменьшения дилатации желудка и улучшения </a:t>
            </a:r>
            <a:r>
              <a:rPr lang="ru-RU" sz="1200" b="0" i="0" dirty="0" err="1">
                <a:solidFill>
                  <a:srgbClr val="000000"/>
                </a:solidFill>
                <a:effectLst/>
                <a:latin typeface="ui-sans-serif"/>
              </a:rPr>
              <a:t>преднагрузки</a:t>
            </a:r>
            <a:r>
              <a:rPr lang="ru-RU" sz="1200" b="0" i="0" dirty="0">
                <a:solidFill>
                  <a:srgbClr val="000000"/>
                </a:solidFill>
                <a:effectLst/>
                <a:latin typeface="ui-sans-serif"/>
              </a:rPr>
              <a:t> на сердце следует выполнить декомпрессию желудка путем </a:t>
            </a:r>
            <a:r>
              <a:rPr lang="ru-RU" sz="1200" b="0" i="0" dirty="0" err="1">
                <a:solidFill>
                  <a:srgbClr val="000000"/>
                </a:solidFill>
                <a:effectLst/>
                <a:latin typeface="ui-sans-serif"/>
              </a:rPr>
              <a:t>троакаризации</a:t>
            </a:r>
            <a:r>
              <a:rPr lang="ru-RU" sz="1200" b="0" i="0" dirty="0">
                <a:solidFill>
                  <a:srgbClr val="000000"/>
                </a:solidFill>
                <a:effectLst/>
                <a:latin typeface="ui-sans-serif"/>
              </a:rPr>
              <a:t> или установки </a:t>
            </a:r>
            <a:r>
              <a:rPr lang="ru-RU" sz="1200" b="0" i="0" dirty="0" err="1">
                <a:solidFill>
                  <a:srgbClr val="000000"/>
                </a:solidFill>
                <a:effectLst/>
                <a:latin typeface="ui-sans-serif"/>
              </a:rPr>
              <a:t>орогастрального</a:t>
            </a:r>
            <a:r>
              <a:rPr lang="ru-RU" sz="1200" b="0" i="0" dirty="0">
                <a:solidFill>
                  <a:srgbClr val="000000"/>
                </a:solidFill>
                <a:effectLst/>
                <a:latin typeface="ui-sans-serif"/>
              </a:rPr>
              <a:t> зонда</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b="0" i="0" dirty="0">
              <a:solidFill>
                <a:srgbClr val="000000"/>
              </a:solidFill>
              <a:effectLst/>
              <a:latin typeface="ui-sans-serif"/>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i="0" dirty="0">
                <a:solidFill>
                  <a:srgbClr val="000000"/>
                </a:solidFill>
                <a:effectLst/>
                <a:latin typeface="ui-sans-serif"/>
              </a:rPr>
              <a:t>Выбор препарата для индукционной анестезии следует выбирать в зависимости от степени нестабильности пациента. У стабильных пациентов с функциональными резервами норадреналина надпочечников можно выбрать кетамин (0,5 мг/кг внутривенно) и </a:t>
            </a:r>
            <a:r>
              <a:rPr lang="ru-RU" sz="1200" b="0" i="0" dirty="0" err="1">
                <a:solidFill>
                  <a:srgbClr val="000000"/>
                </a:solidFill>
                <a:effectLst/>
                <a:latin typeface="ui-sans-serif"/>
              </a:rPr>
              <a:t>мидазолам</a:t>
            </a:r>
            <a:r>
              <a:rPr lang="ru-RU" sz="1200" b="0" i="0" dirty="0">
                <a:solidFill>
                  <a:srgbClr val="000000"/>
                </a:solidFill>
                <a:effectLst/>
                <a:latin typeface="ui-sans-serif"/>
              </a:rPr>
              <a:t>/диазепам (0,1-0,2 мг/кг внутривенно), поскольку кетамин приводит к высвобождению норадреналина надпочечниками и увеличению сердечного выброса. . Пропофол (4–7 мг/кг внутривенно) с бензодиазепинами (</a:t>
            </a:r>
            <a:r>
              <a:rPr lang="ru-RU" sz="1200" b="0" i="0" dirty="0" err="1">
                <a:solidFill>
                  <a:srgbClr val="000000"/>
                </a:solidFill>
                <a:effectLst/>
                <a:latin typeface="ui-sans-serif"/>
              </a:rPr>
              <a:t>мидазолам</a:t>
            </a:r>
            <a:r>
              <a:rPr lang="ru-RU" sz="1200" b="0" i="0" dirty="0">
                <a:solidFill>
                  <a:srgbClr val="000000"/>
                </a:solidFill>
                <a:effectLst/>
                <a:latin typeface="ui-sans-serif"/>
              </a:rPr>
              <a:t>/диазепам) или без них можно использовать во время одновременной </a:t>
            </a:r>
            <a:r>
              <a:rPr lang="ru-RU" sz="1200" b="0" i="0" dirty="0" err="1">
                <a:solidFill>
                  <a:srgbClr val="000000"/>
                </a:solidFill>
                <a:effectLst/>
                <a:latin typeface="ui-sans-serif"/>
              </a:rPr>
              <a:t>преоксигенации</a:t>
            </a:r>
            <a:r>
              <a:rPr lang="ru-RU" sz="1200" b="0" i="0" dirty="0">
                <a:solidFill>
                  <a:srgbClr val="000000"/>
                </a:solidFill>
                <a:effectLst/>
                <a:latin typeface="ui-sans-serif"/>
              </a:rPr>
              <a:t> и внутривенного </a:t>
            </a:r>
            <a:r>
              <a:rPr lang="ru-RU" sz="1200" b="0" i="0" dirty="0" err="1">
                <a:solidFill>
                  <a:srgbClr val="000000"/>
                </a:solidFill>
                <a:effectLst/>
                <a:latin typeface="ui-sans-serif"/>
              </a:rPr>
              <a:t>болюсного</a:t>
            </a:r>
            <a:r>
              <a:rPr lang="ru-RU" sz="1200" b="0" i="0" dirty="0">
                <a:solidFill>
                  <a:srgbClr val="000000"/>
                </a:solidFill>
                <a:effectLst/>
                <a:latin typeface="ui-sans-serif"/>
              </a:rPr>
              <a:t> введения </a:t>
            </a:r>
            <a:r>
              <a:rPr lang="ru-RU" sz="1200" b="0" i="0" dirty="0" err="1">
                <a:solidFill>
                  <a:srgbClr val="000000"/>
                </a:solidFill>
                <a:effectLst/>
                <a:latin typeface="ui-sans-serif"/>
              </a:rPr>
              <a:t>кристаллоидной</a:t>
            </a:r>
            <a:r>
              <a:rPr lang="ru-RU" sz="1200" b="0" i="0" dirty="0">
                <a:solidFill>
                  <a:srgbClr val="000000"/>
                </a:solidFill>
                <a:effectLst/>
                <a:latin typeface="ui-sans-serif"/>
              </a:rPr>
              <a:t> жидкости для предотвращения гипотонии, вызванной вазодилататорами. У наименее стабильных пациентов можно применять комбинацию фентанила (5–10 мкг/кг внутривенно) с бензодиазепинами (</a:t>
            </a:r>
            <a:r>
              <a:rPr lang="ru-RU" sz="1200" b="0" i="0" dirty="0" err="1">
                <a:solidFill>
                  <a:srgbClr val="000000"/>
                </a:solidFill>
                <a:effectLst/>
                <a:latin typeface="ui-sans-serif"/>
              </a:rPr>
              <a:t>мидазолам</a:t>
            </a:r>
            <a:r>
              <a:rPr lang="ru-RU" sz="1200" b="0" i="0" dirty="0">
                <a:solidFill>
                  <a:srgbClr val="000000"/>
                </a:solidFill>
                <a:effectLst/>
                <a:latin typeface="ui-sans-serif"/>
              </a:rPr>
              <a:t>/диазепам) или </a:t>
            </a:r>
            <a:r>
              <a:rPr lang="ru-RU" sz="1200" b="0" i="0" dirty="0" err="1">
                <a:solidFill>
                  <a:srgbClr val="000000"/>
                </a:solidFill>
                <a:effectLst/>
                <a:latin typeface="ui-sans-serif"/>
              </a:rPr>
              <a:t>этомидата</a:t>
            </a:r>
            <a:r>
              <a:rPr lang="ru-RU" sz="1200" b="0" i="0" dirty="0">
                <a:solidFill>
                  <a:srgbClr val="000000"/>
                </a:solidFill>
                <a:effectLst/>
                <a:latin typeface="ui-sans-serif"/>
              </a:rPr>
              <a:t> (0,2–4 мг/кг внутривенно) с бензодиазепинами.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b="0" i="0" dirty="0">
              <a:solidFill>
                <a:srgbClr val="000000"/>
              </a:solidFill>
              <a:effectLst/>
              <a:latin typeface="ui-sans-serif"/>
              <a:ea typeface="Calibri" panose="020F0502020204030204" pitchFamily="34" charset="0"/>
              <a:cs typeface="Times New Roman" panose="02020603050405020304" pitchFamily="18" charset="0"/>
            </a:endParaRPr>
          </a:p>
          <a:p>
            <a:pPr algn="l"/>
            <a:r>
              <a:rPr lang="ru-RU" sz="1200" b="0" i="0" dirty="0">
                <a:solidFill>
                  <a:srgbClr val="000000"/>
                </a:solidFill>
                <a:effectLst/>
                <a:latin typeface="ui-sans-serif"/>
              </a:rPr>
              <a:t>Часто наблюдаются предоперационные, </a:t>
            </a:r>
            <a:r>
              <a:rPr lang="ru-RU" sz="1200" b="0" i="0" dirty="0" err="1">
                <a:solidFill>
                  <a:srgbClr val="000000"/>
                </a:solidFill>
                <a:effectLst/>
                <a:latin typeface="ui-sans-serif"/>
              </a:rPr>
              <a:t>интраоперационные</a:t>
            </a:r>
            <a:r>
              <a:rPr lang="ru-RU" sz="1200" b="0" i="0" dirty="0">
                <a:solidFill>
                  <a:srgbClr val="000000"/>
                </a:solidFill>
                <a:effectLst/>
                <a:latin typeface="ui-sans-serif"/>
              </a:rPr>
              <a:t> и послеоперационные нарушения сердечного ритма. Синусовая тахикардия может быть связана с относительной гиповолемией из-за отсутствия сердечной </a:t>
            </a:r>
            <a:r>
              <a:rPr lang="ru-RU" sz="1200" b="0" i="0" dirty="0" err="1">
                <a:solidFill>
                  <a:srgbClr val="000000"/>
                </a:solidFill>
                <a:effectLst/>
                <a:latin typeface="ui-sans-serif"/>
              </a:rPr>
              <a:t>преднагрузки</a:t>
            </a:r>
            <a:r>
              <a:rPr lang="ru-RU" sz="1200" b="0" i="0" dirty="0">
                <a:solidFill>
                  <a:srgbClr val="000000"/>
                </a:solidFill>
                <a:effectLst/>
                <a:latin typeface="ui-sans-serif"/>
              </a:rPr>
              <a:t>, кровопотери, дискомфорта или расширения сосудов из-за газовой анестезии или воспалительных цитокинов и </a:t>
            </a:r>
            <a:r>
              <a:rPr lang="ru-RU" sz="1200" b="0" i="0" dirty="0" err="1">
                <a:solidFill>
                  <a:srgbClr val="000000"/>
                </a:solidFill>
                <a:effectLst/>
                <a:latin typeface="ui-sans-serif"/>
              </a:rPr>
              <a:t>реперфузионного</a:t>
            </a:r>
            <a:r>
              <a:rPr lang="ru-RU" sz="1200" b="0" i="0" dirty="0">
                <a:solidFill>
                  <a:srgbClr val="000000"/>
                </a:solidFill>
                <a:effectLst/>
                <a:latin typeface="ui-sans-serif"/>
              </a:rPr>
              <a:t> повреждения. Лечение синусовой тахикардии состоит из внутривенных болюсов кристаллоидов и коллоидов, препаратов крови, когда это необходимо для устранения кровопотери и анемии, а также обеспечения адекватной анальгезии и анестезии во время операции. Показано, что даже при отсутствии желудочковых аритмий в предоперационном периоде раннее превентивное вмешательство лидокаином (2 мг/кг внутривенно с последующей инфузией с постоянной скоростью 50 мкг/кг/мин) снижает частоту послеоперационных желудочковых аритмий, острой почечной недостаточности. травмы и время госпитализации. </a:t>
            </a:r>
            <a:r>
              <a:rPr lang="ru-RU" sz="1200" b="0" i="0" baseline="30000" dirty="0">
                <a:solidFill>
                  <a:srgbClr val="000000"/>
                </a:solidFill>
                <a:effectLst/>
                <a:latin typeface="ui-sans-serif"/>
              </a:rPr>
              <a:t>21</a:t>
            </a:r>
            <a:endParaRPr lang="ru-RU" sz="1200" b="0" i="0" dirty="0">
              <a:solidFill>
                <a:srgbClr val="000000"/>
              </a:solidFill>
              <a:effectLst/>
              <a:latin typeface="ui-sans-serif"/>
            </a:endParaRPr>
          </a:p>
          <a:p>
            <a:pPr algn="l"/>
            <a:r>
              <a:rPr lang="ru-RU" sz="1200" b="0" i="0" dirty="0">
                <a:solidFill>
                  <a:srgbClr val="000000"/>
                </a:solidFill>
                <a:effectLst/>
                <a:latin typeface="ui-sans-serif"/>
              </a:rPr>
              <a:t>Желудочковые аритмии в виде </a:t>
            </a:r>
            <a:r>
              <a:rPr lang="ru-RU" sz="1200" b="0" i="0" dirty="0" err="1">
                <a:solidFill>
                  <a:srgbClr val="000000"/>
                </a:solidFill>
                <a:effectLst/>
                <a:latin typeface="ui-sans-serif"/>
              </a:rPr>
              <a:t>унифокальной</a:t>
            </a:r>
            <a:r>
              <a:rPr lang="ru-RU" sz="1200" b="0" i="0" dirty="0">
                <a:solidFill>
                  <a:srgbClr val="000000"/>
                </a:solidFill>
                <a:effectLst/>
                <a:latin typeface="ui-sans-serif"/>
              </a:rPr>
              <a:t> или мультифокальной желудочковой экстрасистолии (ЖПС), желудочковой тахикардии и </a:t>
            </a:r>
            <a:r>
              <a:rPr lang="en" sz="1200" b="0" i="0" dirty="0">
                <a:solidFill>
                  <a:srgbClr val="000000"/>
                </a:solidFill>
                <a:effectLst/>
                <a:latin typeface="ui-sans-serif"/>
              </a:rPr>
              <a:t>R-on-T </a:t>
            </a:r>
            <a:r>
              <a:rPr lang="ru-RU" sz="1200" b="0" i="0" dirty="0">
                <a:solidFill>
                  <a:srgbClr val="000000"/>
                </a:solidFill>
                <a:effectLst/>
                <a:latin typeface="ui-sans-serif"/>
              </a:rPr>
              <a:t>встречаются часто и должны устраняться всякий раз, когда они возникают во время анестезии. В послеоперационном периоде следует продолжать прием лидокаина из-за его антиаритмических свойств, а также для обеспечения анальгезии и лечения </a:t>
            </a:r>
            <a:r>
              <a:rPr lang="ru-RU" sz="1200" b="0" i="0" dirty="0" err="1">
                <a:solidFill>
                  <a:srgbClr val="000000"/>
                </a:solidFill>
                <a:effectLst/>
                <a:latin typeface="ui-sans-serif"/>
              </a:rPr>
              <a:t>реперфузионного</a:t>
            </a:r>
            <a:r>
              <a:rPr lang="ru-RU" sz="1200" b="0" i="0" dirty="0">
                <a:solidFill>
                  <a:srgbClr val="000000"/>
                </a:solidFill>
                <a:effectLst/>
                <a:latin typeface="ui-sans-serif"/>
              </a:rPr>
              <a:t> повреждения.</a:t>
            </a:r>
          </a:p>
          <a:p>
            <a:pPr algn="l"/>
            <a:endParaRPr lang="ru-RU" sz="1200" b="0" i="0" dirty="0">
              <a:solidFill>
                <a:srgbClr val="000000"/>
              </a:solidFill>
              <a:effectLst/>
              <a:latin typeface="ui-sans-serif"/>
            </a:endParaRPr>
          </a:p>
          <a:p>
            <a:pPr algn="l"/>
            <a:r>
              <a:rPr lang="ru-RU" sz="1800" b="0" i="0" dirty="0">
                <a:solidFill>
                  <a:srgbClr val="000000"/>
                </a:solidFill>
                <a:effectLst/>
                <a:latin typeface="ui-sans-serif"/>
              </a:rPr>
              <a:t>Послеоперационный уход включает обеспечение адекватной анальгезии, постоянное поддержание баланса жидкости, лечение сердечных аритмий и мониторинг послеоперационных осложнений, таких как кишечная непроходимость, желудочно-кишечный рефлюкс и непереносимость питания, а также диссеминированное внутрисосудистое свертывание крови. </a:t>
            </a:r>
            <a:r>
              <a:rPr lang="ru-RU" sz="1800" b="0" i="0" baseline="30000" dirty="0">
                <a:solidFill>
                  <a:srgbClr val="000000"/>
                </a:solidFill>
                <a:effectLst/>
                <a:latin typeface="ui-sans-serif"/>
              </a:rPr>
              <a:t>27</a:t>
            </a:r>
            <a:r>
              <a:rPr lang="ru-RU" sz="1800" b="0" i="0" dirty="0">
                <a:solidFill>
                  <a:srgbClr val="000000"/>
                </a:solidFill>
                <a:effectLst/>
                <a:latin typeface="ui-sans-serif"/>
              </a:rPr>
              <a:t>Стандартная аналгезия состоит из введения чистого мю-опиоида (метадона, фентанила, </a:t>
            </a:r>
            <a:r>
              <a:rPr lang="ru-RU" sz="1800" b="0" i="0" dirty="0" err="1">
                <a:solidFill>
                  <a:srgbClr val="000000"/>
                </a:solidFill>
                <a:effectLst/>
                <a:latin typeface="ui-sans-serif"/>
              </a:rPr>
              <a:t>гидроморфона</a:t>
            </a:r>
            <a:r>
              <a:rPr lang="ru-RU" sz="1800" b="0" i="0" dirty="0">
                <a:solidFill>
                  <a:srgbClr val="000000"/>
                </a:solidFill>
                <a:effectLst/>
                <a:latin typeface="ui-sans-serif"/>
              </a:rPr>
              <a:t>) или частичного мю-агониста бупренорфина. Затем их можно заменить на </a:t>
            </a:r>
            <a:r>
              <a:rPr lang="ru-RU" sz="1800" b="0" i="0" dirty="0" err="1">
                <a:solidFill>
                  <a:srgbClr val="000000"/>
                </a:solidFill>
                <a:effectLst/>
                <a:latin typeface="ui-sans-serif"/>
              </a:rPr>
              <a:t>габапентин</a:t>
            </a:r>
            <a:r>
              <a:rPr lang="ru-RU" sz="1800" b="0" i="0" dirty="0">
                <a:solidFill>
                  <a:srgbClr val="000000"/>
                </a:solidFill>
                <a:effectLst/>
                <a:latin typeface="ui-sans-serif"/>
              </a:rPr>
              <a:t> (1,25–4 мг/кг перорально три раза в день), если возможен пероральный прием. Поскольку опиоидные препараты могут способствовать развитию послеоперационной кишечной непроходимости, предпочтительным является ранний переход на другие анальгетики, такие как </a:t>
            </a:r>
            <a:r>
              <a:rPr lang="ru-RU" sz="1800" b="0" i="0" dirty="0" err="1">
                <a:solidFill>
                  <a:srgbClr val="000000"/>
                </a:solidFill>
                <a:effectLst/>
                <a:latin typeface="ui-sans-serif"/>
              </a:rPr>
              <a:t>габапентин</a:t>
            </a:r>
            <a:r>
              <a:rPr lang="ru-RU" sz="1800" b="0" i="0" dirty="0">
                <a:solidFill>
                  <a:srgbClr val="000000"/>
                </a:solidFill>
                <a:effectLst/>
                <a:latin typeface="ui-sans-serif"/>
              </a:rPr>
              <a:t>. Для поддержания гидратации и перфузии следует вводить внутривенные кристаллоиды с или без инфузии метоклопрамида с постоянной скоростью (1–2 мг/кг/день). </a:t>
            </a:r>
            <a:r>
              <a:rPr lang="ru-RU" sz="1800" b="0" i="0" dirty="0" err="1">
                <a:solidFill>
                  <a:srgbClr val="000000"/>
                </a:solidFill>
                <a:effectLst/>
                <a:latin typeface="ui-sans-serif"/>
              </a:rPr>
              <a:t>Гастропротекторная</a:t>
            </a:r>
            <a:r>
              <a:rPr lang="ru-RU" sz="1800" b="0" i="0" dirty="0">
                <a:solidFill>
                  <a:srgbClr val="000000"/>
                </a:solidFill>
                <a:effectLst/>
                <a:latin typeface="ui-sans-serif"/>
              </a:rPr>
              <a:t> терапия в виде противорвотных средств (</a:t>
            </a:r>
            <a:r>
              <a:rPr lang="ru-RU" sz="1800" b="0" i="0" dirty="0" err="1">
                <a:solidFill>
                  <a:srgbClr val="000000"/>
                </a:solidFill>
                <a:effectLst/>
                <a:latin typeface="ui-sans-serif"/>
              </a:rPr>
              <a:t>маропитант</a:t>
            </a:r>
            <a:r>
              <a:rPr lang="ru-RU" sz="1800" b="0" i="0" dirty="0">
                <a:solidFill>
                  <a:srgbClr val="000000"/>
                </a:solidFill>
                <a:effectLst/>
                <a:latin typeface="ui-sans-serif"/>
              </a:rPr>
              <a:t> 1 мг/кг п/к, внутривенно или 2 мг/кг перорально 4 раза в день, </a:t>
            </a:r>
            <a:r>
              <a:rPr lang="ru-RU" sz="1800" b="0" i="0" dirty="0" err="1">
                <a:solidFill>
                  <a:srgbClr val="000000"/>
                </a:solidFill>
                <a:effectLst/>
                <a:latin typeface="ui-sans-serif"/>
              </a:rPr>
              <a:t>ондансетрон</a:t>
            </a:r>
            <a:r>
              <a:rPr lang="ru-RU" sz="1800" b="0" i="0" dirty="0">
                <a:solidFill>
                  <a:srgbClr val="000000"/>
                </a:solidFill>
                <a:effectLst/>
                <a:latin typeface="ui-sans-serif"/>
              </a:rPr>
              <a:t> 0,1–1 мг/кг внутривенно, перорально 2–3 раза) или снижения кислотности (фамотидин 0,5–1 мг/кг внутривенно, перорально 2 раза в день; можно назначать </a:t>
            </a:r>
            <a:r>
              <a:rPr lang="ru-RU" sz="1800" b="0" i="0" dirty="0" err="1">
                <a:solidFill>
                  <a:srgbClr val="000000"/>
                </a:solidFill>
                <a:effectLst/>
                <a:latin typeface="ui-sans-serif"/>
              </a:rPr>
              <a:t>пантопразол</a:t>
            </a:r>
            <a:r>
              <a:rPr lang="ru-RU" sz="1800" b="0" i="0" dirty="0">
                <a:solidFill>
                  <a:srgbClr val="000000"/>
                </a:solidFill>
                <a:effectLst/>
                <a:latin typeface="ui-sans-serif"/>
              </a:rPr>
              <a:t> 1 мг/кг внутривенно или </a:t>
            </a:r>
            <a:r>
              <a:rPr lang="ru-RU" sz="1800" b="0" i="0" dirty="0" err="1">
                <a:solidFill>
                  <a:srgbClr val="000000"/>
                </a:solidFill>
                <a:effectLst/>
                <a:latin typeface="ui-sans-serif"/>
              </a:rPr>
              <a:t>омепразол</a:t>
            </a:r>
            <a:r>
              <a:rPr lang="ru-RU" sz="1800" b="0" i="0" dirty="0">
                <a:solidFill>
                  <a:srgbClr val="000000"/>
                </a:solidFill>
                <a:effectLst/>
                <a:latin typeface="ui-sans-serif"/>
              </a:rPr>
              <a:t> 1 мг/кг перорально 2 раза в день. </a:t>
            </a:r>
            <a:r>
              <a:rPr lang="ru-RU" sz="1800" b="0" i="0" dirty="0" err="1">
                <a:solidFill>
                  <a:srgbClr val="000000"/>
                </a:solidFill>
                <a:effectLst/>
                <a:latin typeface="ui-sans-serif"/>
              </a:rPr>
              <a:t>Сукральфат</a:t>
            </a:r>
            <a:r>
              <a:rPr lang="ru-RU" sz="1800" b="0" i="0" dirty="0">
                <a:solidFill>
                  <a:srgbClr val="000000"/>
                </a:solidFill>
                <a:effectLst/>
                <a:latin typeface="ui-sans-serif"/>
              </a:rPr>
              <a:t> (0. 5-1 г на собаку перорально 3-4 раза в день) и </a:t>
            </a:r>
            <a:r>
              <a:rPr lang="ru-RU" sz="1800" b="0" i="0" dirty="0" err="1">
                <a:solidFill>
                  <a:srgbClr val="000000"/>
                </a:solidFill>
                <a:effectLst/>
                <a:latin typeface="ui-sans-serif"/>
              </a:rPr>
              <a:t>цизаприд</a:t>
            </a:r>
            <a:r>
              <a:rPr lang="ru-RU" sz="1800" b="0" i="0" dirty="0">
                <a:solidFill>
                  <a:srgbClr val="000000"/>
                </a:solidFill>
                <a:effectLst/>
                <a:latin typeface="ui-sans-serif"/>
              </a:rPr>
              <a:t> (0,1-0,5 мг/кг перорально 3-3 раза) можно назначать в случае послеоперационной </a:t>
            </a:r>
            <a:r>
              <a:rPr lang="ru-RU" sz="1800" b="0" i="0" dirty="0" err="1">
                <a:solidFill>
                  <a:srgbClr val="000000"/>
                </a:solidFill>
                <a:effectLst/>
                <a:latin typeface="ui-sans-serif"/>
              </a:rPr>
              <a:t>регургитации</a:t>
            </a:r>
            <a:r>
              <a:rPr lang="ru-RU" sz="1800" b="0" i="0" dirty="0">
                <a:solidFill>
                  <a:srgbClr val="000000"/>
                </a:solidFill>
                <a:effectLst/>
                <a:latin typeface="ui-sans-serif"/>
              </a:rPr>
              <a:t>. Особое внимание необходимо уделять кислотно-щелочному и электролитному статусу животного, поскольку </a:t>
            </a:r>
            <a:r>
              <a:rPr lang="ru-RU" sz="1800" b="0" i="0" dirty="0" err="1">
                <a:solidFill>
                  <a:srgbClr val="000000"/>
                </a:solidFill>
                <a:effectLst/>
                <a:latin typeface="ui-sans-serif"/>
              </a:rPr>
              <a:t>гипокалиемия</a:t>
            </a:r>
            <a:r>
              <a:rPr lang="ru-RU" sz="1800" b="0" i="0" dirty="0">
                <a:solidFill>
                  <a:srgbClr val="000000"/>
                </a:solidFill>
                <a:effectLst/>
                <a:latin typeface="ui-sans-serif"/>
              </a:rPr>
              <a:t> может предрасполагать пациента к сердечным аритмиям. Необходимо проводить постоянный мониторинг ЭКГ в течение как минимум 24 часов после операции. Если желудочковая тахикардия превышает 160 ударов в минуту, имеются мультифокальные </a:t>
            </a:r>
            <a:r>
              <a:rPr lang="en" sz="1800" b="0" i="0" dirty="0">
                <a:solidFill>
                  <a:srgbClr val="000000"/>
                </a:solidFill>
                <a:effectLst/>
                <a:latin typeface="ui-sans-serif"/>
              </a:rPr>
              <a:t>VPC </a:t>
            </a:r>
            <a:r>
              <a:rPr lang="ru-RU" sz="1800" b="0" i="0" dirty="0">
                <a:solidFill>
                  <a:srgbClr val="000000"/>
                </a:solidFill>
                <a:effectLst/>
                <a:latin typeface="ui-sans-serif"/>
              </a:rPr>
              <a:t>или комплексы </a:t>
            </a:r>
            <a:r>
              <a:rPr lang="en" sz="1800" b="0" i="0" dirty="0">
                <a:solidFill>
                  <a:srgbClr val="000000"/>
                </a:solidFill>
                <a:effectLst/>
                <a:latin typeface="ui-sans-serif"/>
              </a:rPr>
              <a:t>R-on-T </a:t>
            </a:r>
            <a:r>
              <a:rPr lang="ru-RU" sz="1800" b="0" i="0" dirty="0">
                <a:solidFill>
                  <a:srgbClr val="000000"/>
                </a:solidFill>
                <a:effectLst/>
                <a:latin typeface="ui-sans-serif"/>
              </a:rPr>
              <a:t>или если аритмия вызывает гипотонию, следует ввести лидокаин, как описано ранее. Если желудочковые аритмии продолжаются после перевода пациента на пероральный прием препаратов, </a:t>
            </a:r>
            <a:r>
              <a:rPr lang="ru-RU" sz="1800" b="0" i="0" dirty="0" err="1">
                <a:solidFill>
                  <a:srgbClr val="000000"/>
                </a:solidFill>
                <a:effectLst/>
                <a:latin typeface="ui-sans-serif"/>
              </a:rPr>
              <a:t>соталол</a:t>
            </a:r>
            <a:r>
              <a:rPr lang="ru-RU" sz="1800" b="0" i="0" dirty="0">
                <a:solidFill>
                  <a:srgbClr val="000000"/>
                </a:solidFill>
                <a:effectLst/>
                <a:latin typeface="ui-sans-serif"/>
              </a:rPr>
              <a:t> (1–2 мг/кг перорально 2 раза в день) можно назначать во время выписки и продолжать в течение 2 недель до момента снятия скобок/швов. В наиболее сложных случаях, связанных с частичной </a:t>
            </a:r>
            <a:r>
              <a:rPr lang="ru-RU" sz="1800" b="0" i="0" dirty="0" err="1">
                <a:solidFill>
                  <a:srgbClr val="000000"/>
                </a:solidFill>
                <a:effectLst/>
                <a:latin typeface="ui-sans-serif"/>
              </a:rPr>
              <a:t>гастрэктомией</a:t>
            </a:r>
            <a:r>
              <a:rPr lang="ru-RU" sz="1800" b="0" i="0" dirty="0">
                <a:solidFill>
                  <a:srgbClr val="000000"/>
                </a:solidFill>
                <a:effectLst/>
                <a:latin typeface="ui-sans-serif"/>
              </a:rPr>
              <a:t>, пациентам следует проводить анализы на коагуляцию и ежедневно проводить оценку тромбоцитов в мазке крови для выявления синдрома диссеминированного внутрисосудистого свертывания крови (ДВС-синдром). При подозрении на ДВС-синдром и увеличении времени свертывания крови следует рассмотреть возможность введения свежезамороженной плазмы (5–20 мл/кг).</a:t>
            </a:r>
          </a:p>
          <a:p>
            <a:pPr algn="l"/>
            <a:r>
              <a:rPr lang="ru-RU" sz="1800" b="1" i="0" dirty="0">
                <a:solidFill>
                  <a:srgbClr val="000000"/>
                </a:solidFill>
                <a:effectLst/>
                <a:latin typeface="ui-sans-serif"/>
              </a:rPr>
              <a:t>Прогноз</a:t>
            </a:r>
          </a:p>
          <a:p>
            <a:pPr algn="l"/>
            <a:r>
              <a:rPr lang="ru-RU" sz="1800" b="0" i="0" dirty="0">
                <a:solidFill>
                  <a:srgbClr val="000000"/>
                </a:solidFill>
                <a:effectLst/>
                <a:latin typeface="ui-sans-serif"/>
              </a:rPr>
              <a:t>В большинстве исследований общая выживаемость пациентов с ГРВ колеблется от 70% до 80% после хирургической коррекции. Отрицательные прогностические показатели включают стойкое повышение уровня </a:t>
            </a:r>
            <a:r>
              <a:rPr lang="ru-RU" sz="1800" b="0" i="0" dirty="0" err="1">
                <a:solidFill>
                  <a:srgbClr val="000000"/>
                </a:solidFill>
                <a:effectLst/>
                <a:latin typeface="ui-sans-serif"/>
              </a:rPr>
              <a:t>лактата</a:t>
            </a:r>
            <a:r>
              <a:rPr lang="ru-RU" sz="1800" b="0" i="0" dirty="0">
                <a:solidFill>
                  <a:srgbClr val="000000"/>
                </a:solidFill>
                <a:effectLst/>
                <a:latin typeface="ui-sans-serif"/>
              </a:rPr>
              <a:t>, которое не снижается как минимум на 40% от исходного уровня после лечения, необходимость введения лидокаина </a:t>
            </a:r>
            <a:r>
              <a:rPr lang="ru-RU" sz="1800" b="0" i="0" baseline="30000" dirty="0">
                <a:solidFill>
                  <a:srgbClr val="000000"/>
                </a:solidFill>
                <a:effectLst/>
                <a:latin typeface="ui-sans-serif"/>
              </a:rPr>
              <a:t>28,29</a:t>
            </a:r>
            <a:r>
              <a:rPr lang="ru-RU" sz="1800" b="0" i="0" dirty="0">
                <a:solidFill>
                  <a:srgbClr val="000000"/>
                </a:solidFill>
                <a:effectLst/>
                <a:latin typeface="ui-sans-serif"/>
              </a:rPr>
              <a:t> и необходимость частичной </a:t>
            </a:r>
            <a:r>
              <a:rPr lang="ru-RU" sz="1800" b="0" i="0" dirty="0" err="1">
                <a:solidFill>
                  <a:srgbClr val="000000"/>
                </a:solidFill>
                <a:effectLst/>
                <a:latin typeface="ui-sans-serif"/>
              </a:rPr>
              <a:t>гастрэктомии</a:t>
            </a:r>
            <a:r>
              <a:rPr lang="ru-RU" sz="1800" b="0" i="0" dirty="0">
                <a:solidFill>
                  <a:srgbClr val="000000"/>
                </a:solidFill>
                <a:effectLst/>
                <a:latin typeface="ui-sans-serif"/>
              </a:rPr>
              <a:t> с одновременной спленэктомией или без нее. </a:t>
            </a:r>
            <a:r>
              <a:rPr lang="ru-RU" sz="1800" b="0" i="0" baseline="30000" dirty="0">
                <a:solidFill>
                  <a:srgbClr val="000000"/>
                </a:solidFill>
                <a:effectLst/>
                <a:latin typeface="ui-sans-serif"/>
              </a:rPr>
              <a:t>22</a:t>
            </a:r>
            <a:endParaRPr lang="ru-RU" sz="1800" b="0" i="0" dirty="0">
              <a:solidFill>
                <a:srgbClr val="000000"/>
              </a:solidFill>
              <a:effectLst/>
              <a:latin typeface="ui-sans-serif"/>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48</a:t>
            </a:fld>
            <a:endParaRPr lang="ru-RU"/>
          </a:p>
        </p:txBody>
      </p:sp>
    </p:spTree>
    <p:extLst>
      <p:ext uri="{BB962C8B-B14F-4D97-AF65-F5344CB8AC3E}">
        <p14:creationId xmlns:p14="http://schemas.microsoft.com/office/powerpoint/2010/main" val="22649461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err="1">
                <a:solidFill>
                  <a:srgbClr val="3B3A3A"/>
                </a:solidFill>
                <a:effectLst/>
                <a:latin typeface="helvetica-w01-light"/>
              </a:rPr>
              <a:t>Пиометра</a:t>
            </a:r>
            <a:r>
              <a:rPr lang="ru-RU" b="0" i="0" dirty="0">
                <a:solidFill>
                  <a:srgbClr val="3B3A3A"/>
                </a:solidFill>
                <a:effectLst/>
                <a:latin typeface="helvetica-w01-light"/>
              </a:rPr>
              <a:t> — одна из тех операций, которые часто проводятся в экстренном порядке, когда наличие заранее определенного плана может оказать реальную помощь</a:t>
            </a:r>
          </a:p>
          <a:p>
            <a:r>
              <a:rPr lang="ru-RU" b="0" i="0" dirty="0">
                <a:solidFill>
                  <a:srgbClr val="29293A"/>
                </a:solidFill>
                <a:effectLst/>
                <a:latin typeface="Lato" panose="020F0502020204030203" pitchFamily="34" charset="0"/>
              </a:rPr>
              <a:t>ожирение пациентки, что могло привести к давлению со стороны массы тела, а также набухшая матка, оказывающая давление на диафрагму в положении лежа на спине, что затрудняет нормальное дыхание</a:t>
            </a:r>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49</a:t>
            </a:fld>
            <a:endParaRPr lang="ru-RU"/>
          </a:p>
        </p:txBody>
      </p:sp>
    </p:spTree>
    <p:extLst>
      <p:ext uri="{BB962C8B-B14F-4D97-AF65-F5344CB8AC3E}">
        <p14:creationId xmlns:p14="http://schemas.microsoft.com/office/powerpoint/2010/main" val="16094045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i="0" dirty="0">
                <a:solidFill>
                  <a:srgbClr val="333333"/>
                </a:solidFill>
                <a:effectLst/>
                <a:latin typeface="Roboto" panose="02000000000000000000" pitchFamily="2" charset="0"/>
              </a:rPr>
              <a:t>Отсутствие предварительной анальгезии и </a:t>
            </a:r>
            <a:r>
              <a:rPr lang="ru-RU" b="1" i="0" dirty="0" err="1">
                <a:solidFill>
                  <a:srgbClr val="333333"/>
                </a:solidFill>
                <a:effectLst/>
                <a:latin typeface="Roboto" panose="02000000000000000000" pitchFamily="2" charset="0"/>
              </a:rPr>
              <a:t>седации</a:t>
            </a:r>
            <a:r>
              <a:rPr lang="ru-RU" b="1" i="0" dirty="0">
                <a:solidFill>
                  <a:srgbClr val="333333"/>
                </a:solidFill>
                <a:effectLst/>
                <a:latin typeface="Roboto" panose="02000000000000000000" pitchFamily="2" charset="0"/>
              </a:rPr>
              <a:t> может увеличить стресс и боль у будущей матери, что приводит к высвобождению катехоламинов, сосудистому сужению матки и последующей необходимости в более высоких концентрациях ингаляционных анестетиков</a:t>
            </a:r>
            <a:endParaRPr lang="ru-RU" dirty="0"/>
          </a:p>
          <a:p>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b="0" i="0" dirty="0">
                <a:solidFill>
                  <a:srgbClr val="333333"/>
                </a:solidFill>
                <a:effectLst/>
                <a:latin typeface="Roboto" panose="02000000000000000000" pitchFamily="2" charset="0"/>
              </a:rPr>
              <a:t>Необходимо учитывать, что гормональные изменения делают будущую мать особенно восприимчивой к анестетикам. Поэтому анестезия при кесаревом сечении требует осторожного подхода к введению, с использованием более консервативных доз, чем у небеременных пациенток</a:t>
            </a:r>
          </a:p>
          <a:p>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50</a:t>
            </a:fld>
            <a:endParaRPr lang="ru-RU"/>
          </a:p>
        </p:txBody>
      </p:sp>
    </p:spTree>
    <p:extLst>
      <p:ext uri="{BB962C8B-B14F-4D97-AF65-F5344CB8AC3E}">
        <p14:creationId xmlns:p14="http://schemas.microsoft.com/office/powerpoint/2010/main" val="29072397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333333"/>
                </a:solidFill>
                <a:effectLst/>
                <a:latin typeface="Roboto" panose="02000000000000000000" pitchFamily="2" charset="0"/>
              </a:rPr>
              <a:t>Анестезия при кесаревом сечении в ветеринарной практике сложна, потому что анестезиолог должен учитывать уникальную физиологию не только самой матери, но и плода(-</a:t>
            </a:r>
            <a:r>
              <a:rPr lang="ru-RU" b="0" i="0" dirty="0" err="1">
                <a:solidFill>
                  <a:srgbClr val="333333"/>
                </a:solidFill>
                <a:effectLst/>
                <a:latin typeface="Roboto" panose="02000000000000000000" pitchFamily="2" charset="0"/>
              </a:rPr>
              <a:t>ов</a:t>
            </a:r>
            <a:r>
              <a:rPr lang="ru-RU" b="0" i="0" dirty="0">
                <a:solidFill>
                  <a:srgbClr val="333333"/>
                </a:solidFill>
                <a:effectLst/>
                <a:latin typeface="Roboto" panose="02000000000000000000" pitchFamily="2" charset="0"/>
              </a:rPr>
              <a:t>) тоже.</a:t>
            </a:r>
            <a:endParaRPr lang="ru-RU" dirty="0"/>
          </a:p>
          <a:p>
            <a:r>
              <a:rPr lang="ru-RU" dirty="0"/>
              <a:t>Существует 2 типа пациентов – стабильный </a:t>
            </a:r>
            <a:r>
              <a:rPr lang="ru-RU" dirty="0" err="1"/>
              <a:t>планово</a:t>
            </a:r>
            <a:r>
              <a:rPr lang="ru-RU" dirty="0"/>
              <a:t> или с дистонией экстренно</a:t>
            </a:r>
          </a:p>
          <a:p>
            <a:r>
              <a:rPr lang="ru-RU" dirty="0"/>
              <a:t>Может быть гиповолемия, истощение, </a:t>
            </a:r>
            <a:r>
              <a:rPr lang="ru-RU" dirty="0" err="1"/>
              <a:t>гипо</a:t>
            </a:r>
            <a:r>
              <a:rPr lang="ru-RU" dirty="0"/>
              <a:t> или гипертермия, ацидоз и т д сопутствующие осложнения</a:t>
            </a:r>
          </a:p>
          <a:p>
            <a:endParaRPr lang="ru-RU" b="0" i="0" dirty="0">
              <a:solidFill>
                <a:srgbClr val="333333"/>
              </a:solidFill>
              <a:effectLst/>
              <a:latin typeface="Roboto" panose="02000000000000000000" pitchFamily="2" charset="0"/>
            </a:endParaRPr>
          </a:p>
          <a:p>
            <a:r>
              <a:rPr lang="ru-RU" b="0" i="0" dirty="0">
                <a:solidFill>
                  <a:srgbClr val="333333"/>
                </a:solidFill>
                <a:effectLst/>
                <a:latin typeface="Roboto" panose="02000000000000000000" pitchFamily="2" charset="0"/>
              </a:rPr>
              <a:t>Перед и во время кесарева сечения важно сохранить артериальное давление у матери, так как кровоток через плаценту не регулируется и напрямую зависит от системного артериального давления. Избыточная боль и стресс могут вызвать </a:t>
            </a:r>
            <a:r>
              <a:rPr lang="ru-RU" b="0" i="0" dirty="0" err="1">
                <a:solidFill>
                  <a:srgbClr val="333333"/>
                </a:solidFill>
                <a:effectLst/>
                <a:latin typeface="Roboto" panose="02000000000000000000" pitchFamily="2" charset="0"/>
              </a:rPr>
              <a:t>вазоконстрикцию</a:t>
            </a:r>
            <a:r>
              <a:rPr lang="ru-RU" b="0" i="0" dirty="0">
                <a:solidFill>
                  <a:srgbClr val="333333"/>
                </a:solidFill>
                <a:effectLst/>
                <a:latin typeface="Roboto" panose="02000000000000000000" pitchFamily="2" charset="0"/>
              </a:rPr>
              <a:t> матки, что уменьшит кровоток через плаценту. При анестезии необходимо учитывать этот момент (</a:t>
            </a:r>
            <a:r>
              <a:rPr lang="en" b="0" i="0" dirty="0">
                <a:solidFill>
                  <a:srgbClr val="333333"/>
                </a:solidFill>
                <a:effectLst/>
                <a:latin typeface="Roboto" panose="02000000000000000000" pitchFamily="2" charset="0"/>
              </a:rPr>
              <a:t>Self, 2019). </a:t>
            </a:r>
            <a:r>
              <a:rPr lang="ru-RU" b="0" i="0" dirty="0">
                <a:solidFill>
                  <a:srgbClr val="333333"/>
                </a:solidFill>
                <a:effectLst/>
                <a:latin typeface="Roboto" panose="02000000000000000000" pitchFamily="2" charset="0"/>
              </a:rPr>
              <a:t>Независимо от используемого анестетика, целью должно быть использование наименьшей возможной дозы для достижения желаемого эффекта.</a:t>
            </a:r>
          </a:p>
          <a:p>
            <a:endParaRPr lang="ru-RU" b="0" i="0" dirty="0">
              <a:solidFill>
                <a:srgbClr val="333333"/>
              </a:solidFill>
              <a:effectLst/>
              <a:latin typeface="Roboto" panose="02000000000000000000" pitchFamily="2" charset="0"/>
            </a:endParaRPr>
          </a:p>
          <a:p>
            <a:endParaRPr lang="ru-RU" dirty="0"/>
          </a:p>
          <a:p>
            <a:pPr algn="l"/>
            <a:r>
              <a:rPr lang="ru-RU" b="0" i="0" dirty="0">
                <a:solidFill>
                  <a:srgbClr val="333333"/>
                </a:solidFill>
                <a:effectLst/>
                <a:latin typeface="Roboto" panose="02000000000000000000" pitchFamily="2" charset="0"/>
              </a:rPr>
              <a:t>Пациентки, ожидающие кесарево сечение, имеют высокий риск </a:t>
            </a:r>
            <a:r>
              <a:rPr lang="ru-RU" b="0" i="0" dirty="0" err="1">
                <a:solidFill>
                  <a:srgbClr val="333333"/>
                </a:solidFill>
                <a:effectLst/>
                <a:latin typeface="Roboto" panose="02000000000000000000" pitchFamily="2" charset="0"/>
              </a:rPr>
              <a:t>регургитации</a:t>
            </a:r>
            <a:r>
              <a:rPr lang="ru-RU" b="0" i="0" dirty="0">
                <a:solidFill>
                  <a:srgbClr val="333333"/>
                </a:solidFill>
                <a:effectLst/>
                <a:latin typeface="Roboto" panose="02000000000000000000" pitchFamily="2" charset="0"/>
              </a:rPr>
              <a:t> и аспирации (известной как «синдром </a:t>
            </a:r>
            <a:r>
              <a:rPr lang="ru-RU" b="0" i="0" dirty="0" err="1">
                <a:solidFill>
                  <a:srgbClr val="333333"/>
                </a:solidFill>
                <a:effectLst/>
                <a:latin typeface="Roboto" panose="02000000000000000000" pitchFamily="2" charset="0"/>
              </a:rPr>
              <a:t>Мандельсона</a:t>
            </a:r>
            <a:r>
              <a:rPr lang="ru-RU" b="0" i="0" dirty="0">
                <a:solidFill>
                  <a:srgbClr val="333333"/>
                </a:solidFill>
                <a:effectLst/>
                <a:latin typeface="Roboto" panose="02000000000000000000" pitchFamily="2" charset="0"/>
              </a:rPr>
              <a:t>») из-за давления беременной матки на желудок и нижний пищеводный сфинктер. Этот риск увеличивается из-за большого количества</a:t>
            </a:r>
          </a:p>
          <a:p>
            <a:pPr algn="l"/>
            <a:r>
              <a:rPr lang="ru-RU" b="0" i="0" dirty="0">
                <a:solidFill>
                  <a:srgbClr val="333333"/>
                </a:solidFill>
                <a:effectLst/>
                <a:latin typeface="Roboto" panose="02000000000000000000" pitchFamily="2" charset="0"/>
              </a:rPr>
              <a:t>брахицефалических пород собак, склонных к </a:t>
            </a:r>
            <a:r>
              <a:rPr lang="ru-RU" b="0" i="0" dirty="0" err="1">
                <a:solidFill>
                  <a:srgbClr val="333333"/>
                </a:solidFill>
                <a:effectLst/>
                <a:latin typeface="Roboto" panose="02000000000000000000" pitchFamily="2" charset="0"/>
              </a:rPr>
              <a:t>регургитации</a:t>
            </a:r>
            <a:r>
              <a:rPr lang="ru-RU" b="0" i="0" dirty="0">
                <a:solidFill>
                  <a:srgbClr val="333333"/>
                </a:solidFill>
                <a:effectLst/>
                <a:latin typeface="Roboto" panose="02000000000000000000" pitchFamily="2" charset="0"/>
              </a:rPr>
              <a:t> и требующих кесарева сечения (</a:t>
            </a:r>
            <a:r>
              <a:rPr lang="en" b="0" i="0" dirty="0">
                <a:solidFill>
                  <a:srgbClr val="333333"/>
                </a:solidFill>
                <a:effectLst/>
                <a:latin typeface="Roboto" panose="02000000000000000000" pitchFamily="2" charset="0"/>
              </a:rPr>
              <a:t>Evans and Adams, 2010). </a:t>
            </a:r>
            <a:r>
              <a:rPr lang="ru-RU" b="0" i="0" dirty="0" err="1">
                <a:solidFill>
                  <a:srgbClr val="333333"/>
                </a:solidFill>
                <a:effectLst/>
                <a:latin typeface="Roboto" panose="02000000000000000000" pitchFamily="2" charset="0"/>
              </a:rPr>
              <a:t>Маропитант</a:t>
            </a:r>
            <a:r>
              <a:rPr lang="ru-RU" b="0" i="0" dirty="0">
                <a:solidFill>
                  <a:srgbClr val="333333"/>
                </a:solidFill>
                <a:effectLst/>
                <a:latin typeface="Roboto" panose="02000000000000000000" pitchFamily="2" charset="0"/>
              </a:rPr>
              <a:t>, двойное средство от тошноты и </a:t>
            </a:r>
            <a:r>
              <a:rPr lang="ru-RU" b="0" i="0" dirty="0" err="1">
                <a:solidFill>
                  <a:srgbClr val="333333"/>
                </a:solidFill>
                <a:effectLst/>
                <a:latin typeface="Roboto" panose="02000000000000000000" pitchFamily="2" charset="0"/>
              </a:rPr>
              <a:t>адьювантный</a:t>
            </a:r>
            <a:r>
              <a:rPr lang="ru-RU" b="0" i="0" dirty="0">
                <a:solidFill>
                  <a:srgbClr val="333333"/>
                </a:solidFill>
                <a:effectLst/>
                <a:latin typeface="Roboto" panose="02000000000000000000" pitchFamily="2" charset="0"/>
              </a:rPr>
              <a:t> анальгетик, может использоваться у не-беременных/не-</a:t>
            </a:r>
            <a:r>
              <a:rPr lang="ru-RU" b="0" i="0" dirty="0" err="1">
                <a:solidFill>
                  <a:srgbClr val="333333"/>
                </a:solidFill>
                <a:effectLst/>
                <a:latin typeface="Roboto" panose="02000000000000000000" pitchFamily="2" charset="0"/>
              </a:rPr>
              <a:t>лактирующих</a:t>
            </a:r>
            <a:r>
              <a:rPr lang="ru-RU" b="0" i="0" dirty="0">
                <a:solidFill>
                  <a:srgbClr val="333333"/>
                </a:solidFill>
                <a:effectLst/>
                <a:latin typeface="Roboto" panose="02000000000000000000" pitchFamily="2" charset="0"/>
              </a:rPr>
              <a:t> животных, но он был связан с гипоплазией костного мозга у новорожденных и детей до 11 недель, поэтому автор не рекомендует его использование без лицензии (</a:t>
            </a:r>
            <a:r>
              <a:rPr lang="en" b="0" i="0" dirty="0" err="1">
                <a:solidFill>
                  <a:srgbClr val="333333"/>
                </a:solidFill>
                <a:effectLst/>
                <a:latin typeface="Roboto" panose="02000000000000000000" pitchFamily="2" charset="0"/>
              </a:rPr>
              <a:t>Boscan</a:t>
            </a:r>
            <a:r>
              <a:rPr lang="en" b="0" i="0" dirty="0">
                <a:solidFill>
                  <a:srgbClr val="333333"/>
                </a:solidFill>
                <a:effectLst/>
                <a:latin typeface="Roboto" panose="02000000000000000000" pitchFamily="2" charset="0"/>
              </a:rPr>
              <a:t> et al., 2011; Hay Kraus, 2017). </a:t>
            </a:r>
            <a:r>
              <a:rPr lang="ru-RU" b="0" i="0" dirty="0">
                <a:solidFill>
                  <a:srgbClr val="333333"/>
                </a:solidFill>
                <a:effectLst/>
                <a:latin typeface="Roboto" panose="02000000000000000000" pitchFamily="2" charset="0"/>
              </a:rPr>
              <a:t>Метоклопрамид может помочь избежать синдрома </a:t>
            </a:r>
            <a:r>
              <a:rPr lang="ru-RU" b="0" i="0" dirty="0" err="1">
                <a:solidFill>
                  <a:srgbClr val="333333"/>
                </a:solidFill>
                <a:effectLst/>
                <a:latin typeface="Roboto" panose="02000000000000000000" pitchFamily="2" charset="0"/>
              </a:rPr>
              <a:t>Мандельсона</a:t>
            </a:r>
            <a:r>
              <a:rPr lang="ru-RU" b="0" i="0" dirty="0">
                <a:solidFill>
                  <a:srgbClr val="333333"/>
                </a:solidFill>
                <a:effectLst/>
                <a:latin typeface="Roboto" panose="02000000000000000000" pitchFamily="2" charset="0"/>
              </a:rPr>
              <a:t> и имеет дополнительное преимущество в стимуляции пролактина и производства молока в послеоперационном периоде</a:t>
            </a:r>
          </a:p>
          <a:p>
            <a:endParaRPr lang="ru-RU" dirty="0"/>
          </a:p>
          <a:p>
            <a:pPr algn="l"/>
            <a:r>
              <a:rPr lang="ru-RU" b="0" i="0" dirty="0">
                <a:solidFill>
                  <a:srgbClr val="333333"/>
                </a:solidFill>
                <a:effectLst/>
                <a:latin typeface="Roboto" panose="02000000000000000000" pitchFamily="2" charset="0"/>
              </a:rPr>
              <a:t>Рекомендуется предварительное насыщение кислородом в течение пяти минут перед индукцией, чтобы восполнить запасы кислорода перед операцией (</a:t>
            </a:r>
            <a:r>
              <a:rPr lang="en" b="0" i="0" dirty="0">
                <a:solidFill>
                  <a:srgbClr val="333333"/>
                </a:solidFill>
                <a:effectLst/>
                <a:latin typeface="Roboto" panose="02000000000000000000" pitchFamily="2" charset="0"/>
              </a:rPr>
              <a:t>McNally et al., 2009). </a:t>
            </a:r>
            <a:r>
              <a:rPr lang="ru-RU" b="0" i="0" dirty="0">
                <a:solidFill>
                  <a:srgbClr val="333333"/>
                </a:solidFill>
                <a:effectLst/>
                <a:latin typeface="Roboto" panose="02000000000000000000" pitchFamily="2" charset="0"/>
              </a:rPr>
              <a:t>Потребление кислорода увеличивается на 20 процентов при родах из-за воздействия беременности и потребности потомства (</a:t>
            </a:r>
            <a:r>
              <a:rPr lang="en" b="0" i="0" dirty="0">
                <a:solidFill>
                  <a:srgbClr val="333333"/>
                </a:solidFill>
                <a:effectLst/>
                <a:latin typeface="Roboto" panose="02000000000000000000" pitchFamily="2" charset="0"/>
              </a:rPr>
              <a:t>Robertson, 2016). </a:t>
            </a:r>
            <a:r>
              <a:rPr lang="ru-RU" b="0" i="0" dirty="0">
                <a:solidFill>
                  <a:srgbClr val="333333"/>
                </a:solidFill>
                <a:effectLst/>
                <a:latin typeface="Roboto" panose="02000000000000000000" pitchFamily="2" charset="0"/>
              </a:rPr>
              <a:t>Большое потомство также мешает расширению грудной клетки и вызывает ателектаз лёгких, что уменьшает</a:t>
            </a:r>
          </a:p>
          <a:p>
            <a:pPr algn="l"/>
            <a:r>
              <a:rPr lang="ru-RU" b="0" i="0" dirty="0">
                <a:solidFill>
                  <a:srgbClr val="333333"/>
                </a:solidFill>
                <a:effectLst/>
                <a:latin typeface="Roboto" panose="02000000000000000000" pitchFamily="2" charset="0"/>
              </a:rPr>
              <a:t>функциональную ёмкость лёгких на 20 процентов (</a:t>
            </a:r>
            <a:r>
              <a:rPr lang="en" b="0" i="0" dirty="0" err="1">
                <a:solidFill>
                  <a:srgbClr val="333333"/>
                </a:solidFill>
                <a:effectLst/>
                <a:latin typeface="Roboto" panose="02000000000000000000" pitchFamily="2" charset="0"/>
              </a:rPr>
              <a:t>Kushnir</a:t>
            </a:r>
            <a:r>
              <a:rPr lang="en" b="0" i="0" dirty="0">
                <a:solidFill>
                  <a:srgbClr val="333333"/>
                </a:solidFill>
                <a:effectLst/>
                <a:latin typeface="Roboto" panose="02000000000000000000" pitchFamily="2" charset="0"/>
              </a:rPr>
              <a:t> and Epstein, 2012). </a:t>
            </a:r>
            <a:r>
              <a:rPr lang="ru-RU" b="0" i="0" dirty="0">
                <a:solidFill>
                  <a:srgbClr val="333333"/>
                </a:solidFill>
                <a:effectLst/>
                <a:latin typeface="Roboto" panose="02000000000000000000" pitchFamily="2" charset="0"/>
              </a:rPr>
              <a:t>Это делает мать более подверженной </a:t>
            </a:r>
            <a:r>
              <a:rPr lang="ru-RU" b="0" i="0" dirty="0" err="1">
                <a:solidFill>
                  <a:srgbClr val="333333"/>
                </a:solidFill>
                <a:effectLst/>
                <a:latin typeface="Roboto" panose="02000000000000000000" pitchFamily="2" charset="0"/>
              </a:rPr>
              <a:t>десатурации</a:t>
            </a:r>
            <a:r>
              <a:rPr lang="ru-RU" b="0" i="0" dirty="0">
                <a:solidFill>
                  <a:srgbClr val="333333"/>
                </a:solidFill>
                <a:effectLst/>
                <a:latin typeface="Roboto" panose="02000000000000000000" pitchFamily="2" charset="0"/>
              </a:rPr>
              <a:t> и гипоксии, что непосредственно влияет на потомство.</a:t>
            </a:r>
          </a:p>
          <a:p>
            <a:r>
              <a:rPr lang="ru-RU" b="0" i="0" dirty="0">
                <a:solidFill>
                  <a:srgbClr val="333333"/>
                </a:solidFill>
                <a:effectLst/>
                <a:latin typeface="Roboto" panose="02000000000000000000" pitchFamily="2" charset="0"/>
              </a:rPr>
              <a:t>Часто требуется внутривенная инфузия после продолжительных периодов </a:t>
            </a:r>
            <a:r>
              <a:rPr lang="ru-RU" b="0" i="0" dirty="0" err="1">
                <a:solidFill>
                  <a:srgbClr val="333333"/>
                </a:solidFill>
                <a:effectLst/>
                <a:latin typeface="Roboto" panose="02000000000000000000" pitchFamily="2" charset="0"/>
              </a:rPr>
              <a:t>дистоции</a:t>
            </a:r>
            <a:r>
              <a:rPr lang="ru-RU" b="0" i="0" dirty="0">
                <a:solidFill>
                  <a:srgbClr val="333333"/>
                </a:solidFill>
                <a:effectLst/>
                <a:latin typeface="Roboto" panose="02000000000000000000" pitchFamily="2" charset="0"/>
              </a:rPr>
              <a:t>, так как мать чувствительна к шоку из-за ослабленных компенсаторных механизмов, например увеличенный сердечный выброс. Если самка </a:t>
            </a:r>
            <a:r>
              <a:rPr lang="ru-RU" b="0" i="0" dirty="0" err="1">
                <a:solidFill>
                  <a:srgbClr val="333333"/>
                </a:solidFill>
                <a:effectLst/>
                <a:latin typeface="Roboto" panose="02000000000000000000" pitchFamily="2" charset="0"/>
              </a:rPr>
              <a:t>гиповолемичная</a:t>
            </a:r>
            <a:r>
              <a:rPr lang="ru-RU" b="0" i="0" dirty="0">
                <a:solidFill>
                  <a:srgbClr val="333333"/>
                </a:solidFill>
                <a:effectLst/>
                <a:latin typeface="Roboto" panose="02000000000000000000" pitchFamily="2" charset="0"/>
              </a:rPr>
              <a:t>, могут потребоваться внутривенные болюсы, и скорость </a:t>
            </a:r>
            <a:r>
              <a:rPr lang="ru-RU" b="0" i="0" dirty="0" err="1">
                <a:solidFill>
                  <a:srgbClr val="333333"/>
                </a:solidFill>
                <a:effectLst/>
                <a:latin typeface="Roboto" panose="02000000000000000000" pitchFamily="2" charset="0"/>
              </a:rPr>
              <a:t>интраоперационной</a:t>
            </a:r>
            <a:r>
              <a:rPr lang="ru-RU" b="0" i="0" dirty="0">
                <a:solidFill>
                  <a:srgbClr val="333333"/>
                </a:solidFill>
                <a:effectLst/>
                <a:latin typeface="Roboto" panose="02000000000000000000" pitchFamily="2" charset="0"/>
              </a:rPr>
              <a:t> внутривенной инфузии 5-10 мл/кг/час является оптимальной.</a:t>
            </a:r>
            <a:endParaRPr lang="ru-RU" dirty="0"/>
          </a:p>
          <a:p>
            <a:endParaRPr lang="ru-RU" dirty="0"/>
          </a:p>
          <a:p>
            <a:r>
              <a:rPr lang="ru-RU" dirty="0">
                <a:effectLst/>
              </a:rPr>
              <a:t>Регионарная анестезия может быть отличным способом контроля боли для пациенток при кесаревом сечении, и имеет минимальное системное воздействие на мать или потомство.</a:t>
            </a:r>
          </a:p>
          <a:p>
            <a:br>
              <a:rPr lang="ru-RU" dirty="0"/>
            </a:br>
            <a:endParaRPr lang="ru-RU" dirty="0"/>
          </a:p>
          <a:p>
            <a:endParaRPr lang="ru-RU" dirty="0"/>
          </a:p>
          <a:p>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51</a:t>
            </a:fld>
            <a:endParaRPr lang="ru-RU"/>
          </a:p>
        </p:txBody>
      </p:sp>
    </p:spTree>
    <p:extLst>
      <p:ext uri="{BB962C8B-B14F-4D97-AF65-F5344CB8AC3E}">
        <p14:creationId xmlns:p14="http://schemas.microsoft.com/office/powerpoint/2010/main" val="22534008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Светлая сторона силы</a:t>
            </a:r>
          </a:p>
        </p:txBody>
      </p:sp>
      <p:sp>
        <p:nvSpPr>
          <p:cNvPr id="4" name="Номер слайда 3"/>
          <p:cNvSpPr>
            <a:spLocks noGrp="1"/>
          </p:cNvSpPr>
          <p:nvPr>
            <p:ph type="sldNum" sz="quarter" idx="5"/>
          </p:nvPr>
        </p:nvSpPr>
        <p:spPr/>
        <p:txBody>
          <a:bodyPr/>
          <a:lstStyle/>
          <a:p>
            <a:fld id="{7503832E-2CCB-CB45-AF2D-71BDA57A6FB6}" type="slidenum">
              <a:rPr lang="ru-RU" smtClean="0"/>
              <a:t>54</a:t>
            </a:fld>
            <a:endParaRPr lang="ru-RU"/>
          </a:p>
        </p:txBody>
      </p:sp>
    </p:spTree>
    <p:extLst>
      <p:ext uri="{BB962C8B-B14F-4D97-AF65-F5344CB8AC3E}">
        <p14:creationId xmlns:p14="http://schemas.microsoft.com/office/powerpoint/2010/main" val="3844370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В гуманитарной медицине </a:t>
            </a:r>
            <a:r>
              <a:rPr lang="en-US" dirty="0">
                <a:solidFill>
                  <a:srgbClr val="FF0000"/>
                </a:solidFill>
              </a:rPr>
              <a:t>ISS (injury Severity Score)</a:t>
            </a:r>
            <a:endParaRPr lang="ru-RU" dirty="0"/>
          </a:p>
          <a:p>
            <a:endParaRPr lang="ru-RU" b="0" i="0" dirty="0">
              <a:solidFill>
                <a:srgbClr val="000000"/>
              </a:solidFill>
              <a:effectLst/>
              <a:latin typeface="-apple-system"/>
            </a:endParaRPr>
          </a:p>
          <a:p>
            <a:r>
              <a:rPr lang="ru-RU" b="0" i="0" dirty="0">
                <a:solidFill>
                  <a:srgbClr val="000000"/>
                </a:solidFill>
                <a:effectLst/>
                <a:latin typeface="-apple-system"/>
              </a:rPr>
              <a:t>Шкала придумана в 1994 году для оценки состояния пациента после травмы. АТТ позволяет на уровне приёмного отделения понять, насколько тяжёлое состояние пациента.</a:t>
            </a:r>
            <a:br>
              <a:rPr lang="ru-RU" dirty="0"/>
            </a:br>
            <a:r>
              <a:rPr lang="ru-RU" b="0" i="0" dirty="0">
                <a:solidFill>
                  <a:srgbClr val="000000"/>
                </a:solidFill>
                <a:effectLst/>
                <a:latin typeface="-apple-system"/>
              </a:rPr>
              <a:t>Оцениваемые параметры шкалы АТТ: перфузия, ЧСС, частота и качество дыхания, неврологический статус, состояние кожных покровов, мышц, глаз и состояние опорно-двигательного аппарата. Состояние этих органов и систем оценивается баллами. Далее эти баллы суммируются и выставляется оценка, которая напрямую коррелирует с прогнозом выживаемости.</a:t>
            </a:r>
            <a:endParaRPr lang="ru-RU" dirty="0"/>
          </a:p>
          <a:p>
            <a:endParaRPr lang="ru-RU" dirty="0"/>
          </a:p>
          <a:p>
            <a:endParaRPr lang="ru-RU" dirty="0"/>
          </a:p>
          <a:p>
            <a:endParaRPr lang="ru-RU" dirty="0"/>
          </a:p>
          <a:p>
            <a:endParaRPr lang="ru-RU" dirty="0"/>
          </a:p>
          <a:p>
            <a:r>
              <a:rPr lang="ru-RU" dirty="0"/>
              <a:t>Согласно этой шкале перед нами представлена оценка наиболее часто повреждающихся зон тела</a:t>
            </a:r>
          </a:p>
          <a:p>
            <a:r>
              <a:rPr lang="ru-RU" dirty="0"/>
              <a:t>В каждой области определяется характер повреждения от 0 до 6 баллов (0 – это отсутствие повреждения). В трех, наиболее поврежденных областях, выставляются оценки тяжести травмы. Квадраты этих оценок складываются, получившаяся сумма баллов является оценкой тяжести травмы по шкале </a:t>
            </a:r>
            <a:r>
              <a:rPr lang="en" dirty="0"/>
              <a:t>ISS. </a:t>
            </a:r>
            <a:r>
              <a:rPr lang="ru-RU" dirty="0"/>
              <a:t>Подробные расшифровки данной классификации можно найти в книгах Л.Н. Анкина «</a:t>
            </a:r>
            <a:r>
              <a:rPr lang="ru-RU" dirty="0" err="1"/>
              <a:t>Политравма</a:t>
            </a:r>
            <a:r>
              <a:rPr lang="ru-RU" dirty="0"/>
              <a:t> (организационные, тактические и методические проблемы» 2004 года, и Л.Н. Анкин, Н.Л. Анкин «Травматология (Европейские стандарты)» 2005 года.  Некоторые источники выделяют 6 областей поражения, разделяя голову/шею (пункт 2) и лицо (пункт 6).  Повреждение, при котором </a:t>
            </a:r>
            <a:r>
              <a:rPr lang="en" dirty="0"/>
              <a:t>ISS </a:t>
            </a:r>
            <a:r>
              <a:rPr lang="ru-RU" dirty="0"/>
              <a:t>составляет не менее 17-18 баллов, расценивается как </a:t>
            </a:r>
            <a:r>
              <a:rPr lang="ru-RU" dirty="0" err="1"/>
              <a:t>политравма</a:t>
            </a:r>
            <a:r>
              <a:rPr lang="ru-RU" dirty="0"/>
              <a:t>.  По данным Н.Л. Анкина, при </a:t>
            </a:r>
            <a:r>
              <a:rPr lang="en" dirty="0"/>
              <a:t>ISS </a:t>
            </a:r>
            <a:r>
              <a:rPr lang="ru-RU" dirty="0"/>
              <a:t>менее 25 баллов целесообразен остеосинтез интрамедуллярным стержнем, 25- 40 баллов – только малоинвазивный накостный остеосинтез пластиной, при </a:t>
            </a:r>
            <a:r>
              <a:rPr lang="en" dirty="0"/>
              <a:t>ISS </a:t>
            </a:r>
            <a:r>
              <a:rPr lang="ru-RU" dirty="0"/>
              <a:t>больше 40 баллов – аппарат </a:t>
            </a:r>
            <a:r>
              <a:rPr lang="ru-RU" dirty="0" err="1"/>
              <a:t>внеочаговой</a:t>
            </a:r>
            <a:r>
              <a:rPr lang="ru-RU" dirty="0"/>
              <a:t> фиксации.</a:t>
            </a:r>
          </a:p>
          <a:p>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6</a:t>
            </a:fld>
            <a:endParaRPr lang="ru-RU"/>
          </a:p>
        </p:txBody>
      </p:sp>
    </p:spTree>
    <p:extLst>
      <p:ext uri="{BB962C8B-B14F-4D97-AF65-F5344CB8AC3E}">
        <p14:creationId xmlns:p14="http://schemas.microsoft.com/office/powerpoint/2010/main" val="2922356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В гуманитарной медицине </a:t>
            </a:r>
            <a:r>
              <a:rPr lang="en-US" dirty="0">
                <a:solidFill>
                  <a:srgbClr val="FF0000"/>
                </a:solidFill>
              </a:rPr>
              <a:t>ISS (injury Severity Score)</a:t>
            </a:r>
            <a:endParaRPr lang="ru-RU" dirty="0"/>
          </a:p>
          <a:p>
            <a:endParaRPr lang="ru-RU" b="0" i="0" dirty="0">
              <a:solidFill>
                <a:srgbClr val="000000"/>
              </a:solidFill>
              <a:effectLst/>
              <a:latin typeface="-apple-system"/>
            </a:endParaRPr>
          </a:p>
          <a:p>
            <a:r>
              <a:rPr lang="ru-RU" b="0" i="0" dirty="0">
                <a:solidFill>
                  <a:srgbClr val="000000"/>
                </a:solidFill>
                <a:effectLst/>
                <a:latin typeface="-apple-system"/>
              </a:rPr>
              <a:t>Шкала придумана в 1994 году для оценки состояния пациента после травмы. АТТ позволяет на уровне приёмного отделения понять, насколько тяжёлое состояние пациента.</a:t>
            </a:r>
            <a:br>
              <a:rPr lang="ru-RU" dirty="0"/>
            </a:br>
            <a:r>
              <a:rPr lang="ru-RU" b="0" i="0" dirty="0">
                <a:solidFill>
                  <a:srgbClr val="000000"/>
                </a:solidFill>
                <a:effectLst/>
                <a:latin typeface="-apple-system"/>
              </a:rPr>
              <a:t>Оцениваемые параметры шкалы АТТ: перфузия, ЧСС, частота и качество дыхания, неврологический статус, состояние кожных покровов, мышц, глаз и состояние опорно-двигательного аппарата. Состояние этих органов и систем оценивается баллами. Далее эти баллы суммируются и выставляется оценка, которая напрямую коррелирует с прогнозом выживаемости.</a:t>
            </a:r>
            <a:endParaRPr lang="ru-RU" dirty="0"/>
          </a:p>
          <a:p>
            <a:endParaRPr lang="ru-RU" dirty="0"/>
          </a:p>
          <a:p>
            <a:endParaRPr lang="ru-RU" dirty="0"/>
          </a:p>
          <a:p>
            <a:endParaRPr lang="ru-RU" dirty="0"/>
          </a:p>
          <a:p>
            <a:endParaRPr lang="ru-RU" dirty="0"/>
          </a:p>
          <a:p>
            <a:r>
              <a:rPr lang="ru-RU" dirty="0"/>
              <a:t>Согласно этой шкале перед нами представлена оценка наиболее часто повреждающихся зон тела</a:t>
            </a:r>
          </a:p>
          <a:p>
            <a:r>
              <a:rPr lang="ru-RU" dirty="0"/>
              <a:t>В каждой области определяется характер повреждения от 0 до 6 баллов (0 – это отсутствие повреждения). В трех, наиболее поврежденных областях, выставляются оценки тяжести травмы. Квадраты этих оценок складываются, получившаяся сумма баллов является оценкой тяжести травмы по шкале </a:t>
            </a:r>
            <a:r>
              <a:rPr lang="en" dirty="0"/>
              <a:t>ISS. </a:t>
            </a:r>
            <a:r>
              <a:rPr lang="ru-RU" dirty="0"/>
              <a:t>Подробные расшифровки данной классификации можно найти в книгах Л.Н. Анкина «</a:t>
            </a:r>
            <a:r>
              <a:rPr lang="ru-RU" dirty="0" err="1"/>
              <a:t>Политравма</a:t>
            </a:r>
            <a:r>
              <a:rPr lang="ru-RU" dirty="0"/>
              <a:t> (организационные, тактические и методические проблемы» 2004 года, и Л.Н. Анкин, Н.Л. Анкин «Травматология (Европейские стандарты)» 2005 года.  Некоторые источники выделяют 6 областей поражения, разделяя голову/шею (пункт 2) и лицо (пункт 6).  Повреждение, при котором </a:t>
            </a:r>
            <a:r>
              <a:rPr lang="en" dirty="0"/>
              <a:t>ISS </a:t>
            </a:r>
            <a:r>
              <a:rPr lang="ru-RU" dirty="0"/>
              <a:t>составляет не менее 17-18 баллов, расценивается как </a:t>
            </a:r>
            <a:r>
              <a:rPr lang="ru-RU" dirty="0" err="1"/>
              <a:t>политравма</a:t>
            </a:r>
            <a:r>
              <a:rPr lang="ru-RU" dirty="0"/>
              <a:t>.  По данным Н.Л. Анкина, при </a:t>
            </a:r>
            <a:r>
              <a:rPr lang="en" dirty="0"/>
              <a:t>ISS </a:t>
            </a:r>
            <a:r>
              <a:rPr lang="ru-RU" dirty="0"/>
              <a:t>менее 25 баллов целесообразен остеосинтез интрамедуллярным стержнем, 25- 40 баллов – только малоинвазивный накостный остеосинтез пластиной, при </a:t>
            </a:r>
            <a:r>
              <a:rPr lang="en" dirty="0"/>
              <a:t>ISS </a:t>
            </a:r>
            <a:r>
              <a:rPr lang="ru-RU" dirty="0"/>
              <a:t>больше 40 баллов – аппарат </a:t>
            </a:r>
            <a:r>
              <a:rPr lang="ru-RU" dirty="0" err="1"/>
              <a:t>внеочаговой</a:t>
            </a:r>
            <a:r>
              <a:rPr lang="ru-RU" dirty="0"/>
              <a:t> фиксации.</a:t>
            </a:r>
          </a:p>
          <a:p>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7</a:t>
            </a:fld>
            <a:endParaRPr lang="ru-RU"/>
          </a:p>
        </p:txBody>
      </p:sp>
    </p:spTree>
    <p:extLst>
      <p:ext uri="{BB962C8B-B14F-4D97-AF65-F5344CB8AC3E}">
        <p14:creationId xmlns:p14="http://schemas.microsoft.com/office/powerpoint/2010/main" val="376237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Имеется целый ряд общих факторов, которые в качестве объективных критериев определяют риск анестезии и операции. Главные среди них следующие:</a:t>
            </a:r>
          </a:p>
          <a:p>
            <a:pPr algn="just"/>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ИСХОДНОЕ СОСТОЯНИЕ БОЛЬНОГО (по основному заболеванию, по сопутствующей патологии, по возрасту)</a:t>
            </a:r>
          </a:p>
          <a:p>
            <a:pPr algn="just"/>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ХАРАКТЕР ПРЕДСТОЯЩЕЙ ОПЕРАЦИИ (объем и травматичность, длительность, экстренность)</a:t>
            </a:r>
          </a:p>
          <a:p>
            <a:pPr algn="just"/>
            <a:r>
              <a:rPr lang="ru-RU" sz="1800" dirty="0">
                <a:effectLst/>
                <a:latin typeface="Calibri" panose="020F0502020204030204" pitchFamily="34" charset="0"/>
                <a:ea typeface="Calibri" panose="020F0502020204030204" pitchFamily="34" charset="0"/>
                <a:cs typeface="Times New Roman" panose="02020603050405020304" pitchFamily="18" charset="0"/>
              </a:rPr>
              <a:t>ИСПОЛНЕНИЕ ОПЕРАЦИИ, АНЕСТЕЗИИ и ИТ (квалификация и состояние персонала, командная работа, материальные ресурсы)</a:t>
            </a:r>
          </a:p>
          <a:p>
            <a:pPr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Вряд ли можно перечислить все факторы, которые определяют риск пациента, подвергающегося анестезии и операции, однако представляется возможным и целесообразным сгруппировать факторы риска, определить степень его выраженности.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8</a:t>
            </a:fld>
            <a:endParaRPr lang="ru-RU"/>
          </a:p>
        </p:txBody>
      </p:sp>
    </p:spTree>
    <p:extLst>
      <p:ext uri="{BB962C8B-B14F-4D97-AF65-F5344CB8AC3E}">
        <p14:creationId xmlns:p14="http://schemas.microsoft.com/office/powerpoint/2010/main" val="2434998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Как мы обсудили ранее, В большинстве случаев анестезиолог впервые встречается с пациентом за несколько минут (в лучшем случае за несколько часов) до начала анестезии,</a:t>
            </a:r>
          </a:p>
          <a:p>
            <a:pPr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Заболевание или состояние, требующее экстренной операции и анестезии, развивается, как правило, внезапно, и организм больного не всегда бывает в состоянии к нему адаптироваться. В результате этого заболевание, являясь вначале по своей сути локальным, в итоге вовлекает в общий патологический процесс комплекс органов и систем, – становится общим. У больных возникают расстройства дыхания, гемодинамики, метаболизма, водно-электролитного баланса и КЩС которые  становятся доминирующими над основным заболеванием. </a:t>
            </a:r>
          </a:p>
          <a:p>
            <a:pPr algn="just"/>
            <a:endPar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Это пациенты как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првило</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 болевым синдромом</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возможно имеющие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сопутствующие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заболеванийя</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что значительно ухудшает состояние больного и в связи с этим усложняет задачу анестезиолога.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При существенных расстройствах метаболизма, вызванных основным заболеванием, меняется эффект ряда фармакологических средств, в том числе анестетических, которые в таких случаях должны использоваться с повышенной осторожностью. Это приобретает особое значение при лечении больных с патологией функции печени и почек. </a:t>
            </a:r>
          </a:p>
          <a:p>
            <a:pPr algn="just"/>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В большинстве случаев такие пациенты находятся в </a:t>
            </a:r>
            <a:r>
              <a:rPr lang="ru-RU"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гиперметаболическом</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состоянии.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Помимо перечисленных особенностей, существуют две важнейшие проблемы, специфичные только для экстренной анестезиологии – проблема шока и проблема полного желудка, которые в плановой работе анестезиолога, как правило, не встречаются. Так же, особенно у пациентов при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общирных</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кровопотерях стоит риск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коагулопатий</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7503832E-2CCB-CB45-AF2D-71BDA57A6FB6}" type="slidenum">
              <a:rPr lang="ru-RU" smtClean="0"/>
              <a:t>9</a:t>
            </a:fld>
            <a:endParaRPr lang="ru-RU"/>
          </a:p>
        </p:txBody>
      </p:sp>
    </p:spTree>
    <p:extLst>
      <p:ext uri="{BB962C8B-B14F-4D97-AF65-F5344CB8AC3E}">
        <p14:creationId xmlns:p14="http://schemas.microsoft.com/office/powerpoint/2010/main" val="871352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Однако несколько ключевых факторов способствуют положительному результату и</a:t>
            </a:r>
          </a:p>
          <a:p>
            <a:r>
              <a:rPr lang="ru-RU" dirty="0"/>
              <a:t>включают в себя:</a:t>
            </a:r>
          </a:p>
          <a:p>
            <a:r>
              <a:rPr lang="ru-RU" dirty="0"/>
              <a:t>1. Командный подход: врачи скорой помощи, хирурги и анестезиологи-реаниматологи и технические специалисты</a:t>
            </a:r>
          </a:p>
          <a:p>
            <a:r>
              <a:rPr lang="ru-RU" dirty="0"/>
              <a:t>работают вместе, как хорошо отлаженная бригада, где каждый знает свою работу и</a:t>
            </a:r>
          </a:p>
          <a:p>
            <a:r>
              <a:rPr lang="ru-RU" dirty="0"/>
              <a:t>общается</a:t>
            </a:r>
          </a:p>
          <a:p>
            <a:r>
              <a:rPr lang="ru-RU" dirty="0"/>
              <a:t>2. Использование контрольных списков</a:t>
            </a:r>
          </a:p>
          <a:p>
            <a:r>
              <a:rPr lang="ru-RU" dirty="0"/>
              <a:t>3. Быстрая и точная оценка состояния пациента и обсуждение предполагаемой</a:t>
            </a:r>
          </a:p>
          <a:p>
            <a:r>
              <a:rPr lang="ru-RU" dirty="0"/>
              <a:t>процедуры</a:t>
            </a:r>
          </a:p>
          <a:p>
            <a:r>
              <a:rPr lang="ru-RU" dirty="0"/>
              <a:t>4. Стабилизация состояния пациента в максимально возможной степени перед анестезией с</a:t>
            </a:r>
          </a:p>
          <a:p>
            <a:r>
              <a:rPr lang="ru-RU" dirty="0"/>
              <a:t>пониманием того, что полная стабилизация не всегда возможна или желательна</a:t>
            </a:r>
          </a:p>
          <a:p>
            <a:r>
              <a:rPr lang="ru-RU" dirty="0"/>
              <a:t>5. Использование анестезирующих и обезболивающих средств и методик, которые оказывают наименьшее влияние на</a:t>
            </a:r>
          </a:p>
          <a:p>
            <a:r>
              <a:rPr lang="ru-RU" dirty="0"/>
              <a:t>сердечно-легочную функцию и допускают минимальное использование ингаляционных анестетиков</a:t>
            </a:r>
          </a:p>
          <a:p>
            <a:r>
              <a:rPr lang="ru-RU" dirty="0"/>
              <a:t>6. Предвидение и подготовка к различным сценариям</a:t>
            </a:r>
          </a:p>
          <a:p>
            <a:r>
              <a:rPr lang="ru-RU" dirty="0"/>
              <a:t>Контрольные списки: Поговорка ”человеку свойственно ошибаться" применима ко всем нам. Потому что жизни пациентов находятся в наших руках</a:t>
            </a:r>
          </a:p>
          <a:p>
            <a:r>
              <a:rPr lang="ru-RU" dirty="0"/>
              <a:t>руками во время анестезии и хирургического вмешательства ошибки могут привести к значительной заболеваемости, а иногда</a:t>
            </a:r>
          </a:p>
          <a:p>
            <a:r>
              <a:rPr lang="ru-RU" dirty="0"/>
              <a:t>и к смертности, особенно в стрессовых условиях</a:t>
            </a:r>
          </a:p>
        </p:txBody>
      </p:sp>
      <p:sp>
        <p:nvSpPr>
          <p:cNvPr id="4" name="Номер слайда 3"/>
          <p:cNvSpPr>
            <a:spLocks noGrp="1"/>
          </p:cNvSpPr>
          <p:nvPr>
            <p:ph type="sldNum" sz="quarter" idx="5"/>
          </p:nvPr>
        </p:nvSpPr>
        <p:spPr/>
        <p:txBody>
          <a:bodyPr/>
          <a:lstStyle/>
          <a:p>
            <a:fld id="{7503832E-2CCB-CB45-AF2D-71BDA57A6FB6}" type="slidenum">
              <a:rPr lang="ru-RU" smtClean="0"/>
              <a:t>10</a:t>
            </a:fld>
            <a:endParaRPr lang="ru-RU"/>
          </a:p>
        </p:txBody>
      </p:sp>
    </p:spTree>
    <p:extLst>
      <p:ext uri="{BB962C8B-B14F-4D97-AF65-F5344CB8AC3E}">
        <p14:creationId xmlns:p14="http://schemas.microsoft.com/office/powerpoint/2010/main" val="602990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DC6EA6-6FA7-FE42-8CA6-1F64D8B4F486}"/>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F8A49B8B-ECB9-E049-9382-C434C0B66B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D2A1A128-F1B5-014C-A7EF-A43FC2581881}"/>
              </a:ext>
            </a:extLst>
          </p:cNvPr>
          <p:cNvSpPr>
            <a:spLocks noGrp="1"/>
          </p:cNvSpPr>
          <p:nvPr>
            <p:ph type="dt" sz="half" idx="10"/>
          </p:nvPr>
        </p:nvSpPr>
        <p:spPr/>
        <p:txBody>
          <a:bodyPr/>
          <a:lstStyle/>
          <a:p>
            <a:fld id="{732C6ACC-FCDE-F147-8031-CD3960073505}" type="datetimeFigureOut">
              <a:rPr lang="ru-RU" smtClean="0"/>
              <a:t>18.09.2023</a:t>
            </a:fld>
            <a:endParaRPr lang="ru-RU"/>
          </a:p>
        </p:txBody>
      </p:sp>
      <p:sp>
        <p:nvSpPr>
          <p:cNvPr id="5" name="Нижний колонтитул 4">
            <a:extLst>
              <a:ext uri="{FF2B5EF4-FFF2-40B4-BE49-F238E27FC236}">
                <a16:creationId xmlns:a16="http://schemas.microsoft.com/office/drawing/2014/main" id="{C3B626DE-8868-2441-9CA4-3A0FED81AFC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8FF44ED-9C7D-C343-BE01-E10F79E12133}"/>
              </a:ext>
            </a:extLst>
          </p:cNvPr>
          <p:cNvSpPr>
            <a:spLocks noGrp="1"/>
          </p:cNvSpPr>
          <p:nvPr>
            <p:ph type="sldNum" sz="quarter" idx="12"/>
          </p:nvPr>
        </p:nvSpPr>
        <p:spPr/>
        <p:txBody>
          <a:bodyPr/>
          <a:lstStyle/>
          <a:p>
            <a:fld id="{755157DB-D0E2-C147-8585-04905AE49186}" type="slidenum">
              <a:rPr lang="ru-RU" smtClean="0"/>
              <a:t>‹#›</a:t>
            </a:fld>
            <a:endParaRPr lang="ru-RU"/>
          </a:p>
        </p:txBody>
      </p:sp>
    </p:spTree>
    <p:extLst>
      <p:ext uri="{BB962C8B-B14F-4D97-AF65-F5344CB8AC3E}">
        <p14:creationId xmlns:p14="http://schemas.microsoft.com/office/powerpoint/2010/main" val="3649926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7CDCE6-ED07-CC48-BE70-DCCF2598BD33}"/>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31ABBF7D-0EAD-B94C-8D43-0360EFEF903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EA4943D-CB44-944D-9937-5B5D45E8EBC2}"/>
              </a:ext>
            </a:extLst>
          </p:cNvPr>
          <p:cNvSpPr>
            <a:spLocks noGrp="1"/>
          </p:cNvSpPr>
          <p:nvPr>
            <p:ph type="dt" sz="half" idx="10"/>
          </p:nvPr>
        </p:nvSpPr>
        <p:spPr/>
        <p:txBody>
          <a:bodyPr/>
          <a:lstStyle/>
          <a:p>
            <a:fld id="{732C6ACC-FCDE-F147-8031-CD3960073505}" type="datetimeFigureOut">
              <a:rPr lang="ru-RU" smtClean="0"/>
              <a:t>18.09.2023</a:t>
            </a:fld>
            <a:endParaRPr lang="ru-RU"/>
          </a:p>
        </p:txBody>
      </p:sp>
      <p:sp>
        <p:nvSpPr>
          <p:cNvPr id="5" name="Нижний колонтитул 4">
            <a:extLst>
              <a:ext uri="{FF2B5EF4-FFF2-40B4-BE49-F238E27FC236}">
                <a16:creationId xmlns:a16="http://schemas.microsoft.com/office/drawing/2014/main" id="{BF3E61EA-5BC0-F845-AEAD-CB82A4D19DB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FA72C59-4EC8-6B42-918A-661C292B37BC}"/>
              </a:ext>
            </a:extLst>
          </p:cNvPr>
          <p:cNvSpPr>
            <a:spLocks noGrp="1"/>
          </p:cNvSpPr>
          <p:nvPr>
            <p:ph type="sldNum" sz="quarter" idx="12"/>
          </p:nvPr>
        </p:nvSpPr>
        <p:spPr/>
        <p:txBody>
          <a:bodyPr/>
          <a:lstStyle/>
          <a:p>
            <a:fld id="{755157DB-D0E2-C147-8585-04905AE49186}" type="slidenum">
              <a:rPr lang="ru-RU" smtClean="0"/>
              <a:t>‹#›</a:t>
            </a:fld>
            <a:endParaRPr lang="ru-RU"/>
          </a:p>
        </p:txBody>
      </p:sp>
    </p:spTree>
    <p:extLst>
      <p:ext uri="{BB962C8B-B14F-4D97-AF65-F5344CB8AC3E}">
        <p14:creationId xmlns:p14="http://schemas.microsoft.com/office/powerpoint/2010/main" val="364022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2E705129-DF96-AB48-B16D-3FB9EB19504D}"/>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7BEE0FFB-B902-5440-8F81-8B76C093D90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5D8D5CA-D146-294C-B3F0-549EA4379A85}"/>
              </a:ext>
            </a:extLst>
          </p:cNvPr>
          <p:cNvSpPr>
            <a:spLocks noGrp="1"/>
          </p:cNvSpPr>
          <p:nvPr>
            <p:ph type="dt" sz="half" idx="10"/>
          </p:nvPr>
        </p:nvSpPr>
        <p:spPr/>
        <p:txBody>
          <a:bodyPr/>
          <a:lstStyle/>
          <a:p>
            <a:fld id="{732C6ACC-FCDE-F147-8031-CD3960073505}" type="datetimeFigureOut">
              <a:rPr lang="ru-RU" smtClean="0"/>
              <a:t>18.09.2023</a:t>
            </a:fld>
            <a:endParaRPr lang="ru-RU"/>
          </a:p>
        </p:txBody>
      </p:sp>
      <p:sp>
        <p:nvSpPr>
          <p:cNvPr id="5" name="Нижний колонтитул 4">
            <a:extLst>
              <a:ext uri="{FF2B5EF4-FFF2-40B4-BE49-F238E27FC236}">
                <a16:creationId xmlns:a16="http://schemas.microsoft.com/office/drawing/2014/main" id="{D658B8CA-AE7A-7F40-ABDD-4CC9FC7F3B9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1E2E996-F06B-DD47-9F5E-8AE0D6E72E82}"/>
              </a:ext>
            </a:extLst>
          </p:cNvPr>
          <p:cNvSpPr>
            <a:spLocks noGrp="1"/>
          </p:cNvSpPr>
          <p:nvPr>
            <p:ph type="sldNum" sz="quarter" idx="12"/>
          </p:nvPr>
        </p:nvSpPr>
        <p:spPr/>
        <p:txBody>
          <a:bodyPr/>
          <a:lstStyle/>
          <a:p>
            <a:fld id="{755157DB-D0E2-C147-8585-04905AE49186}" type="slidenum">
              <a:rPr lang="ru-RU" smtClean="0"/>
              <a:t>‹#›</a:t>
            </a:fld>
            <a:endParaRPr lang="ru-RU"/>
          </a:p>
        </p:txBody>
      </p:sp>
    </p:spTree>
    <p:extLst>
      <p:ext uri="{BB962C8B-B14F-4D97-AF65-F5344CB8AC3E}">
        <p14:creationId xmlns:p14="http://schemas.microsoft.com/office/powerpoint/2010/main" val="628351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25C12B-13DC-024F-9E21-8016376EF20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EBD2DFE4-8E76-BC49-B5B5-488EA59732D3}"/>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17903E3-C954-B743-A470-6A5749F51970}"/>
              </a:ext>
            </a:extLst>
          </p:cNvPr>
          <p:cNvSpPr>
            <a:spLocks noGrp="1"/>
          </p:cNvSpPr>
          <p:nvPr>
            <p:ph type="dt" sz="half" idx="10"/>
          </p:nvPr>
        </p:nvSpPr>
        <p:spPr/>
        <p:txBody>
          <a:bodyPr/>
          <a:lstStyle/>
          <a:p>
            <a:fld id="{732C6ACC-FCDE-F147-8031-CD3960073505}" type="datetimeFigureOut">
              <a:rPr lang="ru-RU" smtClean="0"/>
              <a:t>18.09.2023</a:t>
            </a:fld>
            <a:endParaRPr lang="ru-RU"/>
          </a:p>
        </p:txBody>
      </p:sp>
      <p:sp>
        <p:nvSpPr>
          <p:cNvPr id="5" name="Нижний колонтитул 4">
            <a:extLst>
              <a:ext uri="{FF2B5EF4-FFF2-40B4-BE49-F238E27FC236}">
                <a16:creationId xmlns:a16="http://schemas.microsoft.com/office/drawing/2014/main" id="{5074F1EB-E719-BE46-96E7-C9B4728C642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C5C7776-7F11-9B4D-B18E-E5D0C1940A91}"/>
              </a:ext>
            </a:extLst>
          </p:cNvPr>
          <p:cNvSpPr>
            <a:spLocks noGrp="1"/>
          </p:cNvSpPr>
          <p:nvPr>
            <p:ph type="sldNum" sz="quarter" idx="12"/>
          </p:nvPr>
        </p:nvSpPr>
        <p:spPr/>
        <p:txBody>
          <a:bodyPr/>
          <a:lstStyle/>
          <a:p>
            <a:fld id="{755157DB-D0E2-C147-8585-04905AE49186}" type="slidenum">
              <a:rPr lang="ru-RU" smtClean="0"/>
              <a:t>‹#›</a:t>
            </a:fld>
            <a:endParaRPr lang="ru-RU"/>
          </a:p>
        </p:txBody>
      </p:sp>
    </p:spTree>
    <p:extLst>
      <p:ext uri="{BB962C8B-B14F-4D97-AF65-F5344CB8AC3E}">
        <p14:creationId xmlns:p14="http://schemas.microsoft.com/office/powerpoint/2010/main" val="2048109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318779A-F9F2-474F-A1E9-6FF10C3DC601}"/>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23C9C8C1-EE41-F040-AB85-D3609EA6BE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74D1E985-6DFD-1640-A2C7-80101FAD8150}"/>
              </a:ext>
            </a:extLst>
          </p:cNvPr>
          <p:cNvSpPr>
            <a:spLocks noGrp="1"/>
          </p:cNvSpPr>
          <p:nvPr>
            <p:ph type="dt" sz="half" idx="10"/>
          </p:nvPr>
        </p:nvSpPr>
        <p:spPr/>
        <p:txBody>
          <a:bodyPr/>
          <a:lstStyle/>
          <a:p>
            <a:fld id="{732C6ACC-FCDE-F147-8031-CD3960073505}" type="datetimeFigureOut">
              <a:rPr lang="ru-RU" smtClean="0"/>
              <a:t>18.09.2023</a:t>
            </a:fld>
            <a:endParaRPr lang="ru-RU"/>
          </a:p>
        </p:txBody>
      </p:sp>
      <p:sp>
        <p:nvSpPr>
          <p:cNvPr id="5" name="Нижний колонтитул 4">
            <a:extLst>
              <a:ext uri="{FF2B5EF4-FFF2-40B4-BE49-F238E27FC236}">
                <a16:creationId xmlns:a16="http://schemas.microsoft.com/office/drawing/2014/main" id="{3DFAC950-E9E0-834B-B3D4-5F288806C68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B66C7AF-8059-3E49-AFB8-2960CD1F3BFC}"/>
              </a:ext>
            </a:extLst>
          </p:cNvPr>
          <p:cNvSpPr>
            <a:spLocks noGrp="1"/>
          </p:cNvSpPr>
          <p:nvPr>
            <p:ph type="sldNum" sz="quarter" idx="12"/>
          </p:nvPr>
        </p:nvSpPr>
        <p:spPr/>
        <p:txBody>
          <a:bodyPr/>
          <a:lstStyle/>
          <a:p>
            <a:fld id="{755157DB-D0E2-C147-8585-04905AE49186}" type="slidenum">
              <a:rPr lang="ru-RU" smtClean="0"/>
              <a:t>‹#›</a:t>
            </a:fld>
            <a:endParaRPr lang="ru-RU"/>
          </a:p>
        </p:txBody>
      </p:sp>
    </p:spTree>
    <p:extLst>
      <p:ext uri="{BB962C8B-B14F-4D97-AF65-F5344CB8AC3E}">
        <p14:creationId xmlns:p14="http://schemas.microsoft.com/office/powerpoint/2010/main" val="1238848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0C244A4-C2E1-6944-8C9E-9E6DE9C0F04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94D8C30-9660-BF40-9AC2-3AD7CCA7C9DF}"/>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64AD4BA4-9185-244C-B34E-D394AC82C92D}"/>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97026099-09F4-B048-B977-A88A06348CEB}"/>
              </a:ext>
            </a:extLst>
          </p:cNvPr>
          <p:cNvSpPr>
            <a:spLocks noGrp="1"/>
          </p:cNvSpPr>
          <p:nvPr>
            <p:ph type="dt" sz="half" idx="10"/>
          </p:nvPr>
        </p:nvSpPr>
        <p:spPr/>
        <p:txBody>
          <a:bodyPr/>
          <a:lstStyle/>
          <a:p>
            <a:fld id="{732C6ACC-FCDE-F147-8031-CD3960073505}" type="datetimeFigureOut">
              <a:rPr lang="ru-RU" smtClean="0"/>
              <a:t>18.09.2023</a:t>
            </a:fld>
            <a:endParaRPr lang="ru-RU"/>
          </a:p>
        </p:txBody>
      </p:sp>
      <p:sp>
        <p:nvSpPr>
          <p:cNvPr id="6" name="Нижний колонтитул 5">
            <a:extLst>
              <a:ext uri="{FF2B5EF4-FFF2-40B4-BE49-F238E27FC236}">
                <a16:creationId xmlns:a16="http://schemas.microsoft.com/office/drawing/2014/main" id="{AB199F2A-7470-134A-B9BE-9785AA7B8FA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E190260-4F34-2349-BCDE-5A6F9516BC6F}"/>
              </a:ext>
            </a:extLst>
          </p:cNvPr>
          <p:cNvSpPr>
            <a:spLocks noGrp="1"/>
          </p:cNvSpPr>
          <p:nvPr>
            <p:ph type="sldNum" sz="quarter" idx="12"/>
          </p:nvPr>
        </p:nvSpPr>
        <p:spPr/>
        <p:txBody>
          <a:bodyPr/>
          <a:lstStyle/>
          <a:p>
            <a:fld id="{755157DB-D0E2-C147-8585-04905AE49186}" type="slidenum">
              <a:rPr lang="ru-RU" smtClean="0"/>
              <a:t>‹#›</a:t>
            </a:fld>
            <a:endParaRPr lang="ru-RU"/>
          </a:p>
        </p:txBody>
      </p:sp>
    </p:spTree>
    <p:extLst>
      <p:ext uri="{BB962C8B-B14F-4D97-AF65-F5344CB8AC3E}">
        <p14:creationId xmlns:p14="http://schemas.microsoft.com/office/powerpoint/2010/main" val="497237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DAEFB6-6137-864F-9CBB-D089913B8A63}"/>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F542B0F6-F8D1-2949-8D87-9B2D6DB5DC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0BC4B9BF-34AB-9F43-8174-FA24BB8422D2}"/>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DC82FC36-C4A0-9945-BFBD-6F7B975B7E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F84F68CA-F852-1C41-B8FE-767FD3A374C2}"/>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73B0B5EC-04B0-6B4B-8F5D-AC5CCCD67A98}"/>
              </a:ext>
            </a:extLst>
          </p:cNvPr>
          <p:cNvSpPr>
            <a:spLocks noGrp="1"/>
          </p:cNvSpPr>
          <p:nvPr>
            <p:ph type="dt" sz="half" idx="10"/>
          </p:nvPr>
        </p:nvSpPr>
        <p:spPr/>
        <p:txBody>
          <a:bodyPr/>
          <a:lstStyle/>
          <a:p>
            <a:fld id="{732C6ACC-FCDE-F147-8031-CD3960073505}" type="datetimeFigureOut">
              <a:rPr lang="ru-RU" smtClean="0"/>
              <a:t>18.09.2023</a:t>
            </a:fld>
            <a:endParaRPr lang="ru-RU"/>
          </a:p>
        </p:txBody>
      </p:sp>
      <p:sp>
        <p:nvSpPr>
          <p:cNvPr id="8" name="Нижний колонтитул 7">
            <a:extLst>
              <a:ext uri="{FF2B5EF4-FFF2-40B4-BE49-F238E27FC236}">
                <a16:creationId xmlns:a16="http://schemas.microsoft.com/office/drawing/2014/main" id="{0B098B03-B232-594C-BBA8-F403CD56B040}"/>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74D7BB53-75ED-A545-8170-B1D2075066FC}"/>
              </a:ext>
            </a:extLst>
          </p:cNvPr>
          <p:cNvSpPr>
            <a:spLocks noGrp="1"/>
          </p:cNvSpPr>
          <p:nvPr>
            <p:ph type="sldNum" sz="quarter" idx="12"/>
          </p:nvPr>
        </p:nvSpPr>
        <p:spPr/>
        <p:txBody>
          <a:bodyPr/>
          <a:lstStyle/>
          <a:p>
            <a:fld id="{755157DB-D0E2-C147-8585-04905AE49186}" type="slidenum">
              <a:rPr lang="ru-RU" smtClean="0"/>
              <a:t>‹#›</a:t>
            </a:fld>
            <a:endParaRPr lang="ru-RU"/>
          </a:p>
        </p:txBody>
      </p:sp>
    </p:spTree>
    <p:extLst>
      <p:ext uri="{BB962C8B-B14F-4D97-AF65-F5344CB8AC3E}">
        <p14:creationId xmlns:p14="http://schemas.microsoft.com/office/powerpoint/2010/main" val="366040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F913A3-E387-2E4C-BADA-D3EE8AD5ACB4}"/>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BB4FD609-FA97-8242-852B-BA615F5566AB}"/>
              </a:ext>
            </a:extLst>
          </p:cNvPr>
          <p:cNvSpPr>
            <a:spLocks noGrp="1"/>
          </p:cNvSpPr>
          <p:nvPr>
            <p:ph type="dt" sz="half" idx="10"/>
          </p:nvPr>
        </p:nvSpPr>
        <p:spPr/>
        <p:txBody>
          <a:bodyPr/>
          <a:lstStyle/>
          <a:p>
            <a:fld id="{732C6ACC-FCDE-F147-8031-CD3960073505}" type="datetimeFigureOut">
              <a:rPr lang="ru-RU" smtClean="0"/>
              <a:t>18.09.2023</a:t>
            </a:fld>
            <a:endParaRPr lang="ru-RU"/>
          </a:p>
        </p:txBody>
      </p:sp>
      <p:sp>
        <p:nvSpPr>
          <p:cNvPr id="4" name="Нижний колонтитул 3">
            <a:extLst>
              <a:ext uri="{FF2B5EF4-FFF2-40B4-BE49-F238E27FC236}">
                <a16:creationId xmlns:a16="http://schemas.microsoft.com/office/drawing/2014/main" id="{C4F26134-DA59-D94A-9167-805AC538CF20}"/>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DC51D489-390C-124E-865C-BA9BFC35BFDA}"/>
              </a:ext>
            </a:extLst>
          </p:cNvPr>
          <p:cNvSpPr>
            <a:spLocks noGrp="1"/>
          </p:cNvSpPr>
          <p:nvPr>
            <p:ph type="sldNum" sz="quarter" idx="12"/>
          </p:nvPr>
        </p:nvSpPr>
        <p:spPr/>
        <p:txBody>
          <a:bodyPr/>
          <a:lstStyle/>
          <a:p>
            <a:fld id="{755157DB-D0E2-C147-8585-04905AE49186}" type="slidenum">
              <a:rPr lang="ru-RU" smtClean="0"/>
              <a:t>‹#›</a:t>
            </a:fld>
            <a:endParaRPr lang="ru-RU"/>
          </a:p>
        </p:txBody>
      </p:sp>
    </p:spTree>
    <p:extLst>
      <p:ext uri="{BB962C8B-B14F-4D97-AF65-F5344CB8AC3E}">
        <p14:creationId xmlns:p14="http://schemas.microsoft.com/office/powerpoint/2010/main" val="2684782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1F82D390-BD53-C043-B866-0BC4BF1CAD90}"/>
              </a:ext>
            </a:extLst>
          </p:cNvPr>
          <p:cNvSpPr>
            <a:spLocks noGrp="1"/>
          </p:cNvSpPr>
          <p:nvPr>
            <p:ph type="dt" sz="half" idx="10"/>
          </p:nvPr>
        </p:nvSpPr>
        <p:spPr/>
        <p:txBody>
          <a:bodyPr/>
          <a:lstStyle/>
          <a:p>
            <a:fld id="{732C6ACC-FCDE-F147-8031-CD3960073505}" type="datetimeFigureOut">
              <a:rPr lang="ru-RU" smtClean="0"/>
              <a:t>18.09.2023</a:t>
            </a:fld>
            <a:endParaRPr lang="ru-RU"/>
          </a:p>
        </p:txBody>
      </p:sp>
      <p:sp>
        <p:nvSpPr>
          <p:cNvPr id="3" name="Нижний колонтитул 2">
            <a:extLst>
              <a:ext uri="{FF2B5EF4-FFF2-40B4-BE49-F238E27FC236}">
                <a16:creationId xmlns:a16="http://schemas.microsoft.com/office/drawing/2014/main" id="{6E2EBEB9-EF6A-F843-850D-FC1CD79E6CFD}"/>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8B03A5B1-D2B4-5C48-8954-1E46BE9BF73A}"/>
              </a:ext>
            </a:extLst>
          </p:cNvPr>
          <p:cNvSpPr>
            <a:spLocks noGrp="1"/>
          </p:cNvSpPr>
          <p:nvPr>
            <p:ph type="sldNum" sz="quarter" idx="12"/>
          </p:nvPr>
        </p:nvSpPr>
        <p:spPr/>
        <p:txBody>
          <a:bodyPr/>
          <a:lstStyle/>
          <a:p>
            <a:fld id="{755157DB-D0E2-C147-8585-04905AE49186}" type="slidenum">
              <a:rPr lang="ru-RU" smtClean="0"/>
              <a:t>‹#›</a:t>
            </a:fld>
            <a:endParaRPr lang="ru-RU"/>
          </a:p>
        </p:txBody>
      </p:sp>
    </p:spTree>
    <p:extLst>
      <p:ext uri="{BB962C8B-B14F-4D97-AF65-F5344CB8AC3E}">
        <p14:creationId xmlns:p14="http://schemas.microsoft.com/office/powerpoint/2010/main" val="3986843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751A7B-884C-884B-8B3B-D24727996D1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C1BBC280-099C-ED47-9995-4B3A7DC81E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B2EA6EC8-7B67-2249-87D1-E2502572B0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CA2367A-3F30-6A4A-97E4-54060D8D9F03}"/>
              </a:ext>
            </a:extLst>
          </p:cNvPr>
          <p:cNvSpPr>
            <a:spLocks noGrp="1"/>
          </p:cNvSpPr>
          <p:nvPr>
            <p:ph type="dt" sz="half" idx="10"/>
          </p:nvPr>
        </p:nvSpPr>
        <p:spPr/>
        <p:txBody>
          <a:bodyPr/>
          <a:lstStyle/>
          <a:p>
            <a:fld id="{732C6ACC-FCDE-F147-8031-CD3960073505}" type="datetimeFigureOut">
              <a:rPr lang="ru-RU" smtClean="0"/>
              <a:t>18.09.2023</a:t>
            </a:fld>
            <a:endParaRPr lang="ru-RU"/>
          </a:p>
        </p:txBody>
      </p:sp>
      <p:sp>
        <p:nvSpPr>
          <p:cNvPr id="6" name="Нижний колонтитул 5">
            <a:extLst>
              <a:ext uri="{FF2B5EF4-FFF2-40B4-BE49-F238E27FC236}">
                <a16:creationId xmlns:a16="http://schemas.microsoft.com/office/drawing/2014/main" id="{F1FB51D9-2809-7A49-A914-8F569E8ECB3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4F4C1D8-77A5-174E-AEB3-78149322D87B}"/>
              </a:ext>
            </a:extLst>
          </p:cNvPr>
          <p:cNvSpPr>
            <a:spLocks noGrp="1"/>
          </p:cNvSpPr>
          <p:nvPr>
            <p:ph type="sldNum" sz="quarter" idx="12"/>
          </p:nvPr>
        </p:nvSpPr>
        <p:spPr/>
        <p:txBody>
          <a:bodyPr/>
          <a:lstStyle/>
          <a:p>
            <a:fld id="{755157DB-D0E2-C147-8585-04905AE49186}" type="slidenum">
              <a:rPr lang="ru-RU" smtClean="0"/>
              <a:t>‹#›</a:t>
            </a:fld>
            <a:endParaRPr lang="ru-RU"/>
          </a:p>
        </p:txBody>
      </p:sp>
    </p:spTree>
    <p:extLst>
      <p:ext uri="{BB962C8B-B14F-4D97-AF65-F5344CB8AC3E}">
        <p14:creationId xmlns:p14="http://schemas.microsoft.com/office/powerpoint/2010/main" val="2946066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5E5CEB-D3B7-0B40-B50D-B4A9F0D9BE0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CC146BC7-7894-9948-94F9-B751B17826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1EE77D12-DEFA-0E4F-B839-19DD10E5BB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0E5AA70-4192-E944-8B39-C9820504782A}"/>
              </a:ext>
            </a:extLst>
          </p:cNvPr>
          <p:cNvSpPr>
            <a:spLocks noGrp="1"/>
          </p:cNvSpPr>
          <p:nvPr>
            <p:ph type="dt" sz="half" idx="10"/>
          </p:nvPr>
        </p:nvSpPr>
        <p:spPr/>
        <p:txBody>
          <a:bodyPr/>
          <a:lstStyle/>
          <a:p>
            <a:fld id="{732C6ACC-FCDE-F147-8031-CD3960073505}" type="datetimeFigureOut">
              <a:rPr lang="ru-RU" smtClean="0"/>
              <a:t>18.09.2023</a:t>
            </a:fld>
            <a:endParaRPr lang="ru-RU"/>
          </a:p>
        </p:txBody>
      </p:sp>
      <p:sp>
        <p:nvSpPr>
          <p:cNvPr id="6" name="Нижний колонтитул 5">
            <a:extLst>
              <a:ext uri="{FF2B5EF4-FFF2-40B4-BE49-F238E27FC236}">
                <a16:creationId xmlns:a16="http://schemas.microsoft.com/office/drawing/2014/main" id="{1250504D-F166-BF4E-B2B5-F896CA5A9B2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AD967D1-3085-304E-B9C1-BD41BBEDA65A}"/>
              </a:ext>
            </a:extLst>
          </p:cNvPr>
          <p:cNvSpPr>
            <a:spLocks noGrp="1"/>
          </p:cNvSpPr>
          <p:nvPr>
            <p:ph type="sldNum" sz="quarter" idx="12"/>
          </p:nvPr>
        </p:nvSpPr>
        <p:spPr/>
        <p:txBody>
          <a:bodyPr/>
          <a:lstStyle/>
          <a:p>
            <a:fld id="{755157DB-D0E2-C147-8585-04905AE49186}" type="slidenum">
              <a:rPr lang="ru-RU" smtClean="0"/>
              <a:t>‹#›</a:t>
            </a:fld>
            <a:endParaRPr lang="ru-RU"/>
          </a:p>
        </p:txBody>
      </p:sp>
    </p:spTree>
    <p:extLst>
      <p:ext uri="{BB962C8B-B14F-4D97-AF65-F5344CB8AC3E}">
        <p14:creationId xmlns:p14="http://schemas.microsoft.com/office/powerpoint/2010/main" val="4081742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CA19C6-E8D8-7A41-A9EC-3BBB877052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D7EC6D95-EC6A-614B-B4DF-2FEF35211A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D6B8BC6-50F1-A84F-96E4-11E4517A88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2C6ACC-FCDE-F147-8031-CD3960073505}" type="datetimeFigureOut">
              <a:rPr lang="ru-RU" smtClean="0"/>
              <a:t>18.09.2023</a:t>
            </a:fld>
            <a:endParaRPr lang="ru-RU"/>
          </a:p>
        </p:txBody>
      </p:sp>
      <p:sp>
        <p:nvSpPr>
          <p:cNvPr id="5" name="Нижний колонтитул 4">
            <a:extLst>
              <a:ext uri="{FF2B5EF4-FFF2-40B4-BE49-F238E27FC236}">
                <a16:creationId xmlns:a16="http://schemas.microsoft.com/office/drawing/2014/main" id="{250D12A4-6962-F24F-A3E4-49B3FB4DE3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39C1C3AD-7D03-2D4F-81E3-806CFE511E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5157DB-D0E2-C147-8585-04905AE49186}" type="slidenum">
              <a:rPr lang="ru-RU" smtClean="0"/>
              <a:t>‹#›</a:t>
            </a:fld>
            <a:endParaRPr lang="ru-RU"/>
          </a:p>
        </p:txBody>
      </p:sp>
    </p:spTree>
    <p:extLst>
      <p:ext uri="{BB962C8B-B14F-4D97-AF65-F5344CB8AC3E}">
        <p14:creationId xmlns:p14="http://schemas.microsoft.com/office/powerpoint/2010/main" val="3677132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g"/></Relationships>
</file>

<file path=ppt/slides/_rels/slide4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0B6B45FF-718E-3B48-A313-205071D59C19}"/>
              </a:ext>
            </a:extLst>
          </p:cNvPr>
          <p:cNvSpPr>
            <a:spLocks noGrp="1"/>
          </p:cNvSpPr>
          <p:nvPr>
            <p:ph type="ctrTitle"/>
          </p:nvPr>
        </p:nvSpPr>
        <p:spPr>
          <a:xfrm>
            <a:off x="95535" y="193883"/>
            <a:ext cx="5854890" cy="3566160"/>
          </a:xfrm>
        </p:spPr>
        <p:txBody>
          <a:bodyPr anchor="b">
            <a:noAutofit/>
          </a:bodyPr>
          <a:lstStyle/>
          <a:p>
            <a:pPr algn="l"/>
            <a:r>
              <a:rPr lang="ru-RU" sz="4000" b="1" dirty="0">
                <a:solidFill>
                  <a:srgbClr val="FF0000"/>
                </a:solidFill>
              </a:rPr>
              <a:t>Особенности анестезиологического пособия при экстренных хирургических вмешательствах</a:t>
            </a:r>
          </a:p>
        </p:txBody>
      </p:sp>
      <p:pic>
        <p:nvPicPr>
          <p:cNvPr id="15" name="Рисунок 14">
            <a:extLst>
              <a:ext uri="{FF2B5EF4-FFF2-40B4-BE49-F238E27FC236}">
                <a16:creationId xmlns:a16="http://schemas.microsoft.com/office/drawing/2014/main" id="{667B781E-3816-604A-98D5-5A4BDC57F3DE}"/>
              </a:ext>
            </a:extLst>
          </p:cNvPr>
          <p:cNvPicPr>
            <a:picLocks noChangeAspect="1"/>
          </p:cNvPicPr>
          <p:nvPr/>
        </p:nvPicPr>
        <p:blipFill rotWithShape="1">
          <a:blip r:embed="rId2"/>
          <a:srcRect t="302" r="-1" b="-1"/>
          <a:stretch/>
        </p:blipFill>
        <p:spPr>
          <a:xfrm>
            <a:off x="5377218" y="10"/>
            <a:ext cx="7069540"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Подзаголовок 2">
            <a:extLst>
              <a:ext uri="{FF2B5EF4-FFF2-40B4-BE49-F238E27FC236}">
                <a16:creationId xmlns:a16="http://schemas.microsoft.com/office/drawing/2014/main" id="{2A7740EB-E14F-FA4B-B4FD-17A694075F3B}"/>
              </a:ext>
            </a:extLst>
          </p:cNvPr>
          <p:cNvSpPr>
            <a:spLocks noGrp="1"/>
          </p:cNvSpPr>
          <p:nvPr>
            <p:ph type="subTitle" idx="1"/>
          </p:nvPr>
        </p:nvSpPr>
        <p:spPr>
          <a:xfrm>
            <a:off x="890339" y="4636008"/>
            <a:ext cx="3734014" cy="1572768"/>
          </a:xfrm>
        </p:spPr>
        <p:txBody>
          <a:bodyPr>
            <a:normAutofit/>
          </a:bodyPr>
          <a:lstStyle/>
          <a:p>
            <a:pPr algn="l"/>
            <a:r>
              <a:rPr lang="ru-RU" sz="1700" b="1" dirty="0"/>
              <a:t>Воронова Мария Олеговна</a:t>
            </a:r>
            <a:r>
              <a:rPr lang="ru-RU" sz="1700" dirty="0"/>
              <a:t>, </a:t>
            </a:r>
            <a:r>
              <a:rPr lang="ru-RU" sz="1700" dirty="0" err="1"/>
              <a:t>к.в.н</a:t>
            </a:r>
            <a:r>
              <a:rPr lang="ru-RU" sz="1700" dirty="0"/>
              <a:t>. анестезиолог-реаниматолог</a:t>
            </a:r>
          </a:p>
          <a:p>
            <a:pPr algn="l"/>
            <a:r>
              <a:rPr lang="ru-RU" sz="1700" dirty="0"/>
              <a:t>Ветеринарная клиника «Биоконтроль»</a:t>
            </a:r>
          </a:p>
          <a:p>
            <a:pPr algn="l"/>
            <a:r>
              <a:rPr lang="ru-RU" sz="1700" dirty="0"/>
              <a:t>Москва, Россия</a:t>
            </a:r>
          </a:p>
          <a:p>
            <a:pPr algn="l"/>
            <a:endParaRPr lang="ru-RU" sz="1700" dirty="0"/>
          </a:p>
        </p:txBody>
      </p:sp>
      <p:sp>
        <p:nvSpPr>
          <p:cNvPr id="3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5356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600A73-9462-D005-D05D-576AE83636E9}"/>
              </a:ext>
            </a:extLst>
          </p:cNvPr>
          <p:cNvSpPr>
            <a:spLocks noGrp="1"/>
          </p:cNvSpPr>
          <p:nvPr>
            <p:ph type="title"/>
          </p:nvPr>
        </p:nvSpPr>
        <p:spPr/>
        <p:txBody>
          <a:bodyPr/>
          <a:lstStyle/>
          <a:p>
            <a:r>
              <a:rPr lang="ru-RU" b="1" dirty="0">
                <a:solidFill>
                  <a:srgbClr val="FF0000"/>
                </a:solidFill>
              </a:rPr>
              <a:t>Подход </a:t>
            </a:r>
          </a:p>
        </p:txBody>
      </p:sp>
      <p:sp>
        <p:nvSpPr>
          <p:cNvPr id="3" name="Объект 2">
            <a:extLst>
              <a:ext uri="{FF2B5EF4-FFF2-40B4-BE49-F238E27FC236}">
                <a16:creationId xmlns:a16="http://schemas.microsoft.com/office/drawing/2014/main" id="{5C4A83B4-4DA2-2AF1-4289-4D6D262AE385}"/>
              </a:ext>
            </a:extLst>
          </p:cNvPr>
          <p:cNvSpPr>
            <a:spLocks noGrp="1"/>
          </p:cNvSpPr>
          <p:nvPr>
            <p:ph idx="1"/>
          </p:nvPr>
        </p:nvSpPr>
        <p:spPr/>
        <p:txBody>
          <a:bodyPr/>
          <a:lstStyle/>
          <a:p>
            <a:r>
              <a:rPr lang="ru-RU" dirty="0"/>
              <a:t>Командная работа</a:t>
            </a:r>
          </a:p>
          <a:p>
            <a:r>
              <a:rPr lang="ru-RU" dirty="0"/>
              <a:t>Использование </a:t>
            </a:r>
            <a:r>
              <a:rPr lang="ru-RU" dirty="0" err="1"/>
              <a:t>чеклистов</a:t>
            </a:r>
            <a:r>
              <a:rPr lang="ru-RU" dirty="0"/>
              <a:t>/рекомендаций</a:t>
            </a:r>
          </a:p>
          <a:p>
            <a:r>
              <a:rPr lang="ru-RU" dirty="0"/>
              <a:t>Быстрая и точная оценка состояния</a:t>
            </a:r>
          </a:p>
          <a:p>
            <a:r>
              <a:rPr lang="ru-RU" dirty="0"/>
              <a:t>Стабилизация состояния пациента в максимально возможной степени перед анестезией </a:t>
            </a:r>
          </a:p>
          <a:p>
            <a:r>
              <a:rPr lang="ru-RU" dirty="0"/>
              <a:t>Выбор анестезиологического пособия с наименьшим влиянием на СС и ДС</a:t>
            </a:r>
          </a:p>
          <a:p>
            <a:r>
              <a:rPr lang="ru-RU" dirty="0"/>
              <a:t>Предвидение и подготовка разных сценариев</a:t>
            </a:r>
          </a:p>
          <a:p>
            <a:endParaRPr lang="ru-RU" dirty="0"/>
          </a:p>
        </p:txBody>
      </p:sp>
    </p:spTree>
    <p:extLst>
      <p:ext uri="{BB962C8B-B14F-4D97-AF65-F5344CB8AC3E}">
        <p14:creationId xmlns:p14="http://schemas.microsoft.com/office/powerpoint/2010/main" val="1080928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7F8E5F11-BF8C-0665-6EAB-15EBB3E19E9E}"/>
              </a:ext>
            </a:extLst>
          </p:cNvPr>
          <p:cNvSpPr>
            <a:spLocks noGrp="1"/>
          </p:cNvSpPr>
          <p:nvPr>
            <p:ph type="title"/>
          </p:nvPr>
        </p:nvSpPr>
        <p:spPr>
          <a:xfrm>
            <a:off x="635000" y="640823"/>
            <a:ext cx="3418659" cy="5583148"/>
          </a:xfrm>
        </p:spPr>
        <p:txBody>
          <a:bodyPr anchor="ctr">
            <a:normAutofit/>
          </a:bodyPr>
          <a:lstStyle/>
          <a:p>
            <a:r>
              <a:rPr lang="ru-RU" sz="3800" dirty="0">
                <a:solidFill>
                  <a:srgbClr val="FF0000"/>
                </a:solidFill>
              </a:rPr>
              <a:t>Задачи анестезиолога</a:t>
            </a:r>
          </a:p>
        </p:txBody>
      </p:sp>
      <p:sp>
        <p:nvSpPr>
          <p:cNvPr id="3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Объект 2">
            <a:extLst>
              <a:ext uri="{FF2B5EF4-FFF2-40B4-BE49-F238E27FC236}">
                <a16:creationId xmlns:a16="http://schemas.microsoft.com/office/drawing/2014/main" id="{7AD14587-703B-3657-0B7C-256F99B1E7A6}"/>
              </a:ext>
            </a:extLst>
          </p:cNvPr>
          <p:cNvGraphicFramePr>
            <a:graphicFrameLocks noGrp="1"/>
          </p:cNvGraphicFramePr>
          <p:nvPr>
            <p:ph idx="1"/>
            <p:extLst>
              <p:ext uri="{D42A27DB-BD31-4B8C-83A1-F6EECF244321}">
                <p14:modId xmlns:p14="http://schemas.microsoft.com/office/powerpoint/2010/main" val="1179112151"/>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6873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2F225-0416-E22F-753C-28F41B177BCF}"/>
              </a:ext>
            </a:extLst>
          </p:cNvPr>
          <p:cNvSpPr>
            <a:spLocks noGrp="1"/>
          </p:cNvSpPr>
          <p:nvPr>
            <p:ph type="title"/>
          </p:nvPr>
        </p:nvSpPr>
        <p:spPr/>
        <p:txBody>
          <a:bodyPr/>
          <a:lstStyle/>
          <a:p>
            <a:r>
              <a:rPr lang="ru-RU" sz="4400" dirty="0">
                <a:solidFill>
                  <a:srgbClr val="FF0000"/>
                </a:solidFill>
              </a:rPr>
              <a:t>Оценка анамнеза и объективных данных</a:t>
            </a:r>
            <a:endParaRPr lang="ru-RU" dirty="0">
              <a:solidFill>
                <a:srgbClr val="FF0000"/>
              </a:solidFill>
            </a:endParaRPr>
          </a:p>
        </p:txBody>
      </p:sp>
      <p:sp>
        <p:nvSpPr>
          <p:cNvPr id="4" name="Объект 3">
            <a:extLst>
              <a:ext uri="{FF2B5EF4-FFF2-40B4-BE49-F238E27FC236}">
                <a16:creationId xmlns:a16="http://schemas.microsoft.com/office/drawing/2014/main" id="{B050D72E-8462-73BB-75E8-B7B111F6CD72}"/>
              </a:ext>
            </a:extLst>
          </p:cNvPr>
          <p:cNvSpPr>
            <a:spLocks noGrp="1"/>
          </p:cNvSpPr>
          <p:nvPr>
            <p:ph sz="half" idx="1"/>
          </p:nvPr>
        </p:nvSpPr>
        <p:spPr/>
        <p:txBody>
          <a:bodyPr>
            <a:normAutofit fontScale="92500" lnSpcReduction="10000"/>
          </a:bodyPr>
          <a:lstStyle/>
          <a:p>
            <a:r>
              <a:rPr lang="ru-RU" dirty="0"/>
              <a:t>Оценка состояния воздухоносных путей и адекватные лечебные мероприятия</a:t>
            </a:r>
          </a:p>
          <a:p>
            <a:r>
              <a:rPr lang="ru-RU" dirty="0"/>
              <a:t>Оценка периферического кровотока и кровоснабжения</a:t>
            </a:r>
          </a:p>
          <a:p>
            <a:r>
              <a:rPr lang="ru-RU" dirty="0"/>
              <a:t>Оценка и контроль геморрагических нарушений</a:t>
            </a:r>
          </a:p>
          <a:p>
            <a:r>
              <a:rPr lang="ru-RU" dirty="0"/>
              <a:t>Венозный доступ, лабораторные исследования</a:t>
            </a:r>
          </a:p>
          <a:p>
            <a:r>
              <a:rPr lang="ru-RU" dirty="0"/>
              <a:t>Противошоковые мероприятия</a:t>
            </a:r>
          </a:p>
          <a:p>
            <a:r>
              <a:rPr lang="ru-RU" dirty="0"/>
              <a:t>Стабилизация переломов</a:t>
            </a:r>
          </a:p>
          <a:p>
            <a:endParaRPr lang="ru-RU" dirty="0"/>
          </a:p>
        </p:txBody>
      </p:sp>
      <p:sp>
        <p:nvSpPr>
          <p:cNvPr id="5" name="Объект 4">
            <a:extLst>
              <a:ext uri="{FF2B5EF4-FFF2-40B4-BE49-F238E27FC236}">
                <a16:creationId xmlns:a16="http://schemas.microsoft.com/office/drawing/2014/main" id="{C244037C-40DC-3B0F-3D9A-977013FD26D8}"/>
              </a:ext>
            </a:extLst>
          </p:cNvPr>
          <p:cNvSpPr>
            <a:spLocks noGrp="1"/>
          </p:cNvSpPr>
          <p:nvPr>
            <p:ph sz="half" idx="2"/>
          </p:nvPr>
        </p:nvSpPr>
        <p:spPr/>
        <p:txBody>
          <a:bodyPr>
            <a:normAutofit fontScale="92500" lnSpcReduction="10000"/>
          </a:bodyPr>
          <a:lstStyle/>
          <a:p>
            <a:r>
              <a:rPr lang="ru-RU" sz="2800" dirty="0"/>
              <a:t>Начало и продолжительность проблемы</a:t>
            </a:r>
          </a:p>
          <a:p>
            <a:r>
              <a:rPr lang="ru-RU" sz="2800" dirty="0"/>
              <a:t>Сопутствующие заболевания</a:t>
            </a:r>
          </a:p>
          <a:p>
            <a:r>
              <a:rPr lang="ru-RU" sz="2800" dirty="0"/>
              <a:t>Фармакологический анамнез</a:t>
            </a:r>
          </a:p>
          <a:p>
            <a:r>
              <a:rPr lang="ru-RU" sz="2800" dirty="0"/>
              <a:t>Аллергологический анамнез</a:t>
            </a:r>
          </a:p>
          <a:p>
            <a:r>
              <a:rPr lang="ru-RU" sz="2800" dirty="0"/>
              <a:t> Последний прием пищи</a:t>
            </a:r>
          </a:p>
          <a:p>
            <a:r>
              <a:rPr lang="ru-RU" sz="2800" dirty="0"/>
              <a:t>Анестезии в течении жизни</a:t>
            </a:r>
          </a:p>
          <a:p>
            <a:endParaRPr lang="ru-RU" dirty="0"/>
          </a:p>
        </p:txBody>
      </p:sp>
    </p:spTree>
    <p:extLst>
      <p:ext uri="{BB962C8B-B14F-4D97-AF65-F5344CB8AC3E}">
        <p14:creationId xmlns:p14="http://schemas.microsoft.com/office/powerpoint/2010/main" val="1575698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6A13DE1E-7F79-34FB-C768-5A0CE2410AEF}"/>
              </a:ext>
            </a:extLst>
          </p:cNvPr>
          <p:cNvSpPr>
            <a:spLocks noGrp="1"/>
          </p:cNvSpPr>
          <p:nvPr>
            <p:ph type="title"/>
          </p:nvPr>
        </p:nvSpPr>
        <p:spPr/>
        <p:txBody>
          <a:bodyPr/>
          <a:lstStyle/>
          <a:p>
            <a:r>
              <a:rPr lang="ru-RU" b="1" dirty="0" err="1">
                <a:solidFill>
                  <a:srgbClr val="FF0000"/>
                </a:solidFill>
              </a:rPr>
              <a:t>Триаж</a:t>
            </a:r>
            <a:endParaRPr lang="ru-RU" b="1" dirty="0">
              <a:solidFill>
                <a:srgbClr val="FF0000"/>
              </a:solidFill>
            </a:endParaRPr>
          </a:p>
        </p:txBody>
      </p:sp>
      <p:sp>
        <p:nvSpPr>
          <p:cNvPr id="6" name="Объект 5">
            <a:extLst>
              <a:ext uri="{FF2B5EF4-FFF2-40B4-BE49-F238E27FC236}">
                <a16:creationId xmlns:a16="http://schemas.microsoft.com/office/drawing/2014/main" id="{9393B542-D3E3-A860-2E1E-1851D9A1F09C}"/>
              </a:ext>
            </a:extLst>
          </p:cNvPr>
          <p:cNvSpPr>
            <a:spLocks noGrp="1"/>
          </p:cNvSpPr>
          <p:nvPr>
            <p:ph idx="1"/>
          </p:nvPr>
        </p:nvSpPr>
        <p:spPr/>
        <p:txBody>
          <a:bodyPr/>
          <a:lstStyle/>
          <a:p>
            <a:r>
              <a:rPr lang="en-US" dirty="0"/>
              <a:t>A – airway – </a:t>
            </a:r>
            <a:r>
              <a:rPr lang="ru-RU" dirty="0"/>
              <a:t>дыхательные пути – исключить обструкцию ДП</a:t>
            </a:r>
          </a:p>
          <a:p>
            <a:r>
              <a:rPr lang="en-US" dirty="0"/>
              <a:t>B – breathing – </a:t>
            </a:r>
            <a:r>
              <a:rPr lang="ru-RU" dirty="0"/>
              <a:t>органы дыхания и их функция – определить, дышит пациент или нет</a:t>
            </a:r>
          </a:p>
          <a:p>
            <a:r>
              <a:rPr lang="en-US" dirty="0"/>
              <a:t>C – circulation – </a:t>
            </a:r>
            <a:r>
              <a:rPr lang="ru-RU" dirty="0"/>
              <a:t>кровообращение – определить, есть ли у пациента приток крови к тканям</a:t>
            </a:r>
          </a:p>
          <a:p>
            <a:r>
              <a:rPr lang="en-US" dirty="0"/>
              <a:t>D – disability – </a:t>
            </a:r>
            <a:r>
              <a:rPr lang="ru-RU" dirty="0"/>
              <a:t>оценка неврологического статуса</a:t>
            </a:r>
          </a:p>
          <a:p>
            <a:r>
              <a:rPr lang="en-US" dirty="0"/>
              <a:t>E – exposure – </a:t>
            </a:r>
            <a:r>
              <a:rPr lang="ru-RU" dirty="0"/>
              <a:t>обеспечение доступа ко всем частям тела</a:t>
            </a:r>
          </a:p>
        </p:txBody>
      </p:sp>
    </p:spTree>
    <p:extLst>
      <p:ext uri="{BB962C8B-B14F-4D97-AF65-F5344CB8AC3E}">
        <p14:creationId xmlns:p14="http://schemas.microsoft.com/office/powerpoint/2010/main" val="2416046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7748685B-D0A1-360B-77B1-D9E17A51551E}"/>
              </a:ext>
            </a:extLst>
          </p:cNvPr>
          <p:cNvSpPr>
            <a:spLocks noGrp="1"/>
          </p:cNvSpPr>
          <p:nvPr>
            <p:ph type="title"/>
          </p:nvPr>
        </p:nvSpPr>
        <p:spPr>
          <a:xfrm>
            <a:off x="890338" y="2644475"/>
            <a:ext cx="3734014" cy="3566160"/>
          </a:xfrm>
        </p:spPr>
        <p:txBody>
          <a:bodyPr vert="horz" lIns="91440" tIns="45720" rIns="91440" bIns="45720" rtlCol="0" anchor="b">
            <a:normAutofit/>
          </a:bodyPr>
          <a:lstStyle/>
          <a:p>
            <a:r>
              <a:rPr lang="en-US" sz="4600" dirty="0" err="1">
                <a:solidFill>
                  <a:srgbClr val="FF0000"/>
                </a:solidFill>
              </a:rPr>
              <a:t>Подготовка</a:t>
            </a:r>
            <a:r>
              <a:rPr lang="en-US" sz="4600" dirty="0">
                <a:solidFill>
                  <a:srgbClr val="FF0000"/>
                </a:solidFill>
              </a:rPr>
              <a:t> = </a:t>
            </a:r>
            <a:r>
              <a:rPr lang="en-US" sz="4600" dirty="0" err="1">
                <a:solidFill>
                  <a:srgbClr val="FF0000"/>
                </a:solidFill>
              </a:rPr>
              <a:t>стабилизация</a:t>
            </a:r>
            <a:r>
              <a:rPr lang="en-US" sz="4600" dirty="0">
                <a:solidFill>
                  <a:srgbClr val="FF0000"/>
                </a:solidFill>
              </a:rPr>
              <a:t> </a:t>
            </a:r>
          </a:p>
        </p:txBody>
      </p:sp>
      <p:sp>
        <p:nvSpPr>
          <p:cNvPr id="1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Рисунок 6" descr="Изображение выглядит как внутренний, собака, рабочий стол, загроможденный&#10;&#10;Автоматически созданное описание">
            <a:extLst>
              <a:ext uri="{FF2B5EF4-FFF2-40B4-BE49-F238E27FC236}">
                <a16:creationId xmlns:a16="http://schemas.microsoft.com/office/drawing/2014/main" id="{E932D75E-769E-0128-FCD1-DCF7D462DD54}"/>
              </a:ext>
            </a:extLst>
          </p:cNvPr>
          <p:cNvPicPr>
            <a:picLocks noChangeAspect="1"/>
          </p:cNvPicPr>
          <p:nvPr/>
        </p:nvPicPr>
        <p:blipFill rotWithShape="1">
          <a:blip r:embed="rId3"/>
          <a:srcRect l="2262" r="746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2D6A6BE0-F18F-1E51-BC7C-36A294B2E243}"/>
              </a:ext>
            </a:extLst>
          </p:cNvPr>
          <p:cNvSpPr txBox="1"/>
          <p:nvPr/>
        </p:nvSpPr>
        <p:spPr>
          <a:xfrm>
            <a:off x="22119" y="586740"/>
            <a:ext cx="5470451" cy="4616648"/>
          </a:xfrm>
          <a:prstGeom prst="rect">
            <a:avLst/>
          </a:prstGeom>
          <a:noFill/>
        </p:spPr>
        <p:txBody>
          <a:bodyPr wrap="square">
            <a:spAutoFit/>
          </a:bodyPr>
          <a:lstStyle/>
          <a:p>
            <a:r>
              <a:rPr lang="ru-RU" sz="2000" b="0" i="0" dirty="0">
                <a:solidFill>
                  <a:srgbClr val="212121"/>
                </a:solidFill>
                <a:effectLst/>
                <a:latin typeface="Cambria" panose="02040503050406030204" pitchFamily="18" charset="0"/>
              </a:rPr>
              <a:t>Хотя определение первопричины важно, приоритетной задачей должна быть стабилизация дыхания, сердечно-сосудистой и неврологической системы, которую следует начинать немедленно.</a:t>
            </a:r>
            <a:r>
              <a:rPr lang="en-US" sz="2000" dirty="0"/>
              <a:t> </a:t>
            </a:r>
            <a:endParaRPr lang="ru-RU" sz="2000" dirty="0"/>
          </a:p>
          <a:p>
            <a:endParaRPr lang="ru-RU" sz="2000" dirty="0"/>
          </a:p>
          <a:p>
            <a:r>
              <a:rPr lang="ru-RU" sz="2000" dirty="0"/>
              <a:t>Основная задача – обеспечение перфузии жизненно важных органов</a:t>
            </a:r>
          </a:p>
          <a:p>
            <a:pPr marL="285750" indent="-285750">
              <a:buFont typeface="Arial" panose="020B0604020202020204" pitchFamily="34" charset="0"/>
              <a:buChar char="•"/>
            </a:pPr>
            <a:r>
              <a:rPr lang="ru-RU" sz="2000" dirty="0"/>
              <a:t>Адекватная доставка О2</a:t>
            </a:r>
          </a:p>
          <a:p>
            <a:pPr marL="285750" indent="-285750">
              <a:buFont typeface="Arial" panose="020B0604020202020204" pitchFamily="34" charset="0"/>
              <a:buChar char="•"/>
            </a:pPr>
            <a:r>
              <a:rPr lang="ru-RU" sz="2000" dirty="0"/>
              <a:t>Повышение СВ</a:t>
            </a:r>
          </a:p>
          <a:p>
            <a:pPr marL="285750" indent="-285750">
              <a:buFont typeface="Arial" panose="020B0604020202020204" pitchFamily="34" charset="0"/>
              <a:buChar char="•"/>
            </a:pPr>
            <a:r>
              <a:rPr lang="ru-RU" sz="2000" dirty="0"/>
              <a:t>Повышение концентрации </a:t>
            </a:r>
            <a:r>
              <a:rPr lang="en-US" sz="2000" dirty="0"/>
              <a:t>Hb</a:t>
            </a:r>
            <a:endParaRPr lang="ru-RU" sz="2000" dirty="0"/>
          </a:p>
          <a:p>
            <a:endParaRPr lang="ru-RU" sz="2000" dirty="0"/>
          </a:p>
          <a:p>
            <a:endParaRPr lang="ru-RU" dirty="0"/>
          </a:p>
          <a:p>
            <a:endParaRPr lang="ru-RU" sz="1800" dirty="0"/>
          </a:p>
          <a:p>
            <a:endParaRPr lang="ru-RU" sz="1800" dirty="0"/>
          </a:p>
        </p:txBody>
      </p:sp>
    </p:spTree>
    <p:extLst>
      <p:ext uri="{BB962C8B-B14F-4D97-AF65-F5344CB8AC3E}">
        <p14:creationId xmlns:p14="http://schemas.microsoft.com/office/powerpoint/2010/main" val="4133093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F65788-1BE6-07BD-D910-631C6414902C}"/>
              </a:ext>
            </a:extLst>
          </p:cNvPr>
          <p:cNvSpPr>
            <a:spLocks noGrp="1"/>
          </p:cNvSpPr>
          <p:nvPr>
            <p:ph type="title"/>
          </p:nvPr>
        </p:nvSpPr>
        <p:spPr/>
        <p:txBody>
          <a:bodyPr/>
          <a:lstStyle/>
          <a:p>
            <a:r>
              <a:rPr lang="ru-RU" dirty="0">
                <a:solidFill>
                  <a:srgbClr val="FF0000"/>
                </a:solidFill>
              </a:rPr>
              <a:t>Острая кровопотеря</a:t>
            </a:r>
          </a:p>
        </p:txBody>
      </p:sp>
      <p:sp>
        <p:nvSpPr>
          <p:cNvPr id="3" name="Объект 2">
            <a:extLst>
              <a:ext uri="{FF2B5EF4-FFF2-40B4-BE49-F238E27FC236}">
                <a16:creationId xmlns:a16="http://schemas.microsoft.com/office/drawing/2014/main" id="{C1BB4970-7695-155D-1072-E360F8C0DC6F}"/>
              </a:ext>
            </a:extLst>
          </p:cNvPr>
          <p:cNvSpPr>
            <a:spLocks noGrp="1"/>
          </p:cNvSpPr>
          <p:nvPr>
            <p:ph idx="1"/>
          </p:nvPr>
        </p:nvSpPr>
        <p:spPr/>
        <p:txBody>
          <a:bodyPr/>
          <a:lstStyle/>
          <a:p>
            <a:r>
              <a:rPr lang="ru-RU" dirty="0"/>
              <a:t>Травматические и не травматические причины</a:t>
            </a:r>
          </a:p>
          <a:p>
            <a:r>
              <a:rPr lang="ru-RU" dirty="0"/>
              <a:t>Увеличение ЧСС, снижение АД, увеличение </a:t>
            </a:r>
            <a:r>
              <a:rPr lang="ru-RU" dirty="0" err="1"/>
              <a:t>лактата</a:t>
            </a:r>
            <a:r>
              <a:rPr lang="ru-RU" dirty="0"/>
              <a:t>, снижение оснований</a:t>
            </a:r>
          </a:p>
          <a:p>
            <a:r>
              <a:rPr lang="ru-RU" dirty="0"/>
              <a:t>активация компенсаторных механизмов (РААС, мобилизация резервов кроветворных органов БП) </a:t>
            </a:r>
          </a:p>
          <a:p>
            <a:r>
              <a:rPr lang="ru-RU" dirty="0"/>
              <a:t>Ацидоз может усилить </a:t>
            </a:r>
            <a:r>
              <a:rPr lang="ru-RU" dirty="0" err="1"/>
              <a:t>коагулопатию</a:t>
            </a:r>
            <a:endParaRPr lang="ru-RU" dirty="0"/>
          </a:p>
          <a:p>
            <a:r>
              <a:rPr lang="ru-RU" dirty="0"/>
              <a:t>Остановка сердца при потере 60-90</a:t>
            </a:r>
            <a:r>
              <a:rPr lang="en-US" dirty="0"/>
              <a:t>% </a:t>
            </a:r>
            <a:r>
              <a:rPr lang="ru-RU" dirty="0"/>
              <a:t>ОЦК и МАР ниже 30-40 </a:t>
            </a:r>
            <a:r>
              <a:rPr lang="ru-RU" dirty="0" err="1"/>
              <a:t>мм.рт.ст</a:t>
            </a:r>
            <a:r>
              <a:rPr lang="ru-RU" dirty="0"/>
              <a:t>.</a:t>
            </a:r>
          </a:p>
        </p:txBody>
      </p:sp>
    </p:spTree>
    <p:extLst>
      <p:ext uri="{BB962C8B-B14F-4D97-AF65-F5344CB8AC3E}">
        <p14:creationId xmlns:p14="http://schemas.microsoft.com/office/powerpoint/2010/main" val="448093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a:extLst>
              <a:ext uri="{FF2B5EF4-FFF2-40B4-BE49-F238E27FC236}">
                <a16:creationId xmlns:a16="http://schemas.microsoft.com/office/drawing/2014/main" id="{7DFA489D-3E34-DB20-885F-907F1F32D3AD}"/>
              </a:ext>
            </a:extLst>
          </p:cNvPr>
          <p:cNvGraphicFramePr>
            <a:graphicFrameLocks noGrp="1"/>
          </p:cNvGraphicFramePr>
          <p:nvPr>
            <p:ph idx="1"/>
            <p:extLst>
              <p:ext uri="{D42A27DB-BD31-4B8C-83A1-F6EECF244321}">
                <p14:modId xmlns:p14="http://schemas.microsoft.com/office/powerpoint/2010/main" val="1475882255"/>
              </p:ext>
            </p:extLst>
          </p:nvPr>
        </p:nvGraphicFramePr>
        <p:xfrm>
          <a:off x="185057" y="163285"/>
          <a:ext cx="11821885" cy="6491514"/>
        </p:xfrm>
        <a:graphic>
          <a:graphicData uri="http://schemas.openxmlformats.org/drawingml/2006/table">
            <a:tbl>
              <a:tblPr firstRow="1" bandRow="1">
                <a:tableStyleId>{21E4AEA4-8DFA-4A89-87EB-49C32662AFE0}</a:tableStyleId>
              </a:tblPr>
              <a:tblGrid>
                <a:gridCol w="1121229">
                  <a:extLst>
                    <a:ext uri="{9D8B030D-6E8A-4147-A177-3AD203B41FA5}">
                      <a16:colId xmlns:a16="http://schemas.microsoft.com/office/drawing/2014/main" val="3691545995"/>
                    </a:ext>
                  </a:extLst>
                </a:gridCol>
                <a:gridCol w="1284514">
                  <a:extLst>
                    <a:ext uri="{9D8B030D-6E8A-4147-A177-3AD203B41FA5}">
                      <a16:colId xmlns:a16="http://schemas.microsoft.com/office/drawing/2014/main" val="213658845"/>
                    </a:ext>
                  </a:extLst>
                </a:gridCol>
                <a:gridCol w="2062843">
                  <a:extLst>
                    <a:ext uri="{9D8B030D-6E8A-4147-A177-3AD203B41FA5}">
                      <a16:colId xmlns:a16="http://schemas.microsoft.com/office/drawing/2014/main" val="3508850445"/>
                    </a:ext>
                  </a:extLst>
                </a:gridCol>
                <a:gridCol w="2628900">
                  <a:extLst>
                    <a:ext uri="{9D8B030D-6E8A-4147-A177-3AD203B41FA5}">
                      <a16:colId xmlns:a16="http://schemas.microsoft.com/office/drawing/2014/main" val="3326754111"/>
                    </a:ext>
                  </a:extLst>
                </a:gridCol>
                <a:gridCol w="4724399">
                  <a:extLst>
                    <a:ext uri="{9D8B030D-6E8A-4147-A177-3AD203B41FA5}">
                      <a16:colId xmlns:a16="http://schemas.microsoft.com/office/drawing/2014/main" val="3694051526"/>
                    </a:ext>
                  </a:extLst>
                </a:gridCol>
              </a:tblGrid>
              <a:tr h="374380">
                <a:tc>
                  <a:txBody>
                    <a:bodyPr/>
                    <a:lstStyle/>
                    <a:p>
                      <a:endParaRPr lang="ru-R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Источник</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Тесты</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Причины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Подход </a:t>
                      </a:r>
                    </a:p>
                  </a:txBody>
                  <a:tcPr/>
                </a:tc>
                <a:extLst>
                  <a:ext uri="{0D108BD9-81ED-4DB2-BD59-A6C34878D82A}">
                    <a16:rowId xmlns:a16="http://schemas.microsoft.com/office/drawing/2014/main" val="3000066823"/>
                  </a:ext>
                </a:extLst>
              </a:tr>
              <a:tr h="14294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Травма </a:t>
                      </a:r>
                      <a:r>
                        <a:rPr lang="ru-RU" sz="1400" dirty="0" err="1"/>
                        <a:t>некоагулопатическое</a:t>
                      </a:r>
                      <a:endParaRPr lang="ru-RU" sz="1400" dirty="0"/>
                    </a:p>
                    <a:p>
                      <a:endParaRPr lang="ru-RU" sz="1400" dirty="0"/>
                    </a:p>
                  </a:txBody>
                  <a:tcPr/>
                </a:tc>
                <a:tc rowSpan="5">
                  <a:txBody>
                    <a:bodyPr/>
                    <a:lstStyle/>
                    <a:p>
                      <a:r>
                        <a:rPr lang="ru-RU" sz="1400" b="0" i="0" kern="1200" dirty="0">
                          <a:solidFill>
                            <a:schemeClr val="dk1"/>
                          </a:solidFill>
                          <a:effectLst/>
                          <a:latin typeface="+mn-lt"/>
                          <a:ea typeface="+mn-ea"/>
                          <a:cs typeface="+mn-cs"/>
                        </a:rPr>
                        <a:t>Наружная кровопотеря (раны или рваные раны в полости рта, на морде или на коже) Внутренняя кровопотеря</a:t>
                      </a:r>
                      <a:br>
                        <a:rPr lang="ru-RU" sz="1400" dirty="0"/>
                      </a:br>
                      <a:r>
                        <a:rPr lang="ru-RU" sz="1400" dirty="0"/>
                        <a:t>ЖКТ, БП, </a:t>
                      </a:r>
                      <a:br>
                        <a:rPr lang="ru-RU" sz="1400" dirty="0"/>
                      </a:br>
                      <a:r>
                        <a:rPr lang="ru-RU" sz="1400" b="0" i="0" kern="1200" dirty="0">
                          <a:solidFill>
                            <a:schemeClr val="dk1"/>
                          </a:solidFill>
                          <a:effectLst/>
                          <a:latin typeface="+mn-lt"/>
                          <a:ea typeface="+mn-ea"/>
                          <a:cs typeface="+mn-cs"/>
                        </a:rPr>
                        <a:t>Забрюшинное </a:t>
                      </a:r>
                      <a:r>
                        <a:rPr lang="ru-RU" sz="1400" b="0" i="0" kern="1200" dirty="0" err="1">
                          <a:solidFill>
                            <a:schemeClr val="dk1"/>
                          </a:solidFill>
                          <a:effectLst/>
                          <a:latin typeface="+mn-lt"/>
                          <a:ea typeface="+mn-ea"/>
                          <a:cs typeface="+mn-cs"/>
                        </a:rPr>
                        <a:t>пространство,Грудная</a:t>
                      </a:r>
                      <a:r>
                        <a:rPr lang="ru-RU" sz="1400" b="0" i="0" kern="1200" dirty="0">
                          <a:solidFill>
                            <a:schemeClr val="dk1"/>
                          </a:solidFill>
                          <a:effectLst/>
                          <a:latin typeface="+mn-lt"/>
                          <a:ea typeface="+mn-ea"/>
                          <a:cs typeface="+mn-cs"/>
                        </a:rPr>
                        <a:t> клетка, внутри мышц, легких</a:t>
                      </a:r>
                      <a:endParaRPr lang="ru-RU" sz="1400" dirty="0"/>
                    </a:p>
                  </a:txBody>
                  <a:tcPr/>
                </a:tc>
                <a:tc>
                  <a:txBody>
                    <a:bodyPr/>
                    <a:lstStyle/>
                    <a:p>
                      <a:r>
                        <a:rPr lang="ru-RU" sz="1400" dirty="0" err="1"/>
                        <a:t>Эритроциы</a:t>
                      </a:r>
                      <a:r>
                        <a:rPr lang="ru-RU" sz="1400" dirty="0"/>
                        <a:t> +, </a:t>
                      </a:r>
                      <a:r>
                        <a:rPr lang="en-US" sz="1400" dirty="0"/>
                        <a:t>N, -</a:t>
                      </a:r>
                    </a:p>
                    <a:p>
                      <a:r>
                        <a:rPr lang="ru-RU" sz="1400" dirty="0"/>
                        <a:t>Общий белок </a:t>
                      </a:r>
                      <a:r>
                        <a:rPr lang="en-US" sz="1400" dirty="0"/>
                        <a:t>N, - </a:t>
                      </a:r>
                      <a:endParaRPr lang="ru-RU" sz="1400" dirty="0"/>
                    </a:p>
                    <a:p>
                      <a:r>
                        <a:rPr lang="ru-RU" sz="1400" dirty="0" err="1"/>
                        <a:t>Лактат</a:t>
                      </a:r>
                      <a:r>
                        <a:rPr lang="ru-RU" sz="1400" dirty="0"/>
                        <a:t> </a:t>
                      </a:r>
                      <a:r>
                        <a:rPr lang="en-US" sz="1400" dirty="0"/>
                        <a:t>+</a:t>
                      </a:r>
                    </a:p>
                    <a:p>
                      <a:r>
                        <a:rPr lang="en-US" sz="1400" dirty="0"/>
                        <a:t>BE </a:t>
                      </a:r>
                      <a:r>
                        <a:rPr lang="ru-RU" sz="1400" dirty="0"/>
                        <a:t>++</a:t>
                      </a:r>
                    </a:p>
                    <a:p>
                      <a:r>
                        <a:rPr lang="ru-RU" sz="1400" dirty="0"/>
                        <a:t>Тромбоциты </a:t>
                      </a:r>
                      <a:r>
                        <a:rPr lang="en-US" sz="1400" dirty="0"/>
                        <a:t>N, - </a:t>
                      </a:r>
                    </a:p>
                    <a:p>
                      <a:endParaRPr lang="ru-RU" sz="1400" dirty="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0" i="0" kern="1200" dirty="0">
                          <a:solidFill>
                            <a:schemeClr val="dk1"/>
                          </a:solidFill>
                          <a:effectLst/>
                          <a:latin typeface="+mn-lt"/>
                          <a:ea typeface="+mn-ea"/>
                          <a:cs typeface="+mn-cs"/>
                        </a:rPr>
                        <a:t>Тупая травма (авария, падение с высоты)</a:t>
                      </a:r>
                      <a:br>
                        <a:rPr lang="ru-RU" sz="1400" dirty="0"/>
                      </a:br>
                      <a:r>
                        <a:rPr lang="ru-RU" sz="1400" b="0" i="0" kern="1200" dirty="0">
                          <a:solidFill>
                            <a:schemeClr val="dk1"/>
                          </a:solidFill>
                          <a:effectLst/>
                          <a:latin typeface="+mn-lt"/>
                          <a:ea typeface="+mn-ea"/>
                          <a:cs typeface="+mn-cs"/>
                        </a:rPr>
                        <a:t>Проникающая травма (укушенные раны, снаряды, ножевые)</a:t>
                      </a:r>
                      <a:endParaRPr lang="ru-RU" sz="1400" dirty="0"/>
                    </a:p>
                    <a:p>
                      <a:endParaRPr lang="ru-RU" sz="1400" dirty="0"/>
                    </a:p>
                  </a:txBody>
                  <a:tcPr/>
                </a:tc>
                <a:tc>
                  <a:txBody>
                    <a:bodyPr/>
                    <a:lstStyle/>
                    <a:p>
                      <a:r>
                        <a:rPr lang="ru-RU" sz="1400" dirty="0"/>
                        <a:t>Снижение кровопотери  Кристаллоиды.</a:t>
                      </a:r>
                    </a:p>
                    <a:p>
                      <a:r>
                        <a:rPr lang="ru-RU" sz="1400" dirty="0"/>
                        <a:t>Идеально: заменить </a:t>
                      </a:r>
                      <a:r>
                        <a:rPr lang="ru-RU" sz="1400" dirty="0" err="1"/>
                        <a:t>кровопотерюс</a:t>
                      </a:r>
                      <a:r>
                        <a:rPr lang="ru-RU" sz="1400" dirty="0"/>
                        <a:t> эр массой, плазмой, тромбоцитами (или СЦК)</a:t>
                      </a:r>
                    </a:p>
                    <a:p>
                      <a:r>
                        <a:rPr lang="ru-RU" sz="1400" dirty="0"/>
                        <a:t>Коллоиды – при неэффективности </a:t>
                      </a:r>
                      <a:r>
                        <a:rPr lang="ru-RU" sz="1400" dirty="0" err="1"/>
                        <a:t>кристал</a:t>
                      </a:r>
                      <a:r>
                        <a:rPr lang="ru-RU" sz="1400" dirty="0"/>
                        <a:t>., отсутствии продуктов крови</a:t>
                      </a:r>
                    </a:p>
                    <a:p>
                      <a:r>
                        <a:rPr lang="ru-RU" sz="1400" dirty="0"/>
                        <a:t>Активное согревание (если нет ЧМТ)</a:t>
                      </a:r>
                    </a:p>
                  </a:txBody>
                  <a:tcPr/>
                </a:tc>
                <a:extLst>
                  <a:ext uri="{0D108BD9-81ED-4DB2-BD59-A6C34878D82A}">
                    <a16:rowId xmlns:a16="http://schemas.microsoft.com/office/drawing/2014/main" val="1213570630"/>
                  </a:ext>
                </a:extLst>
              </a:tr>
              <a:tr h="14294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Травма </a:t>
                      </a:r>
                      <a:r>
                        <a:rPr lang="ru-RU" sz="1400" dirty="0" err="1"/>
                        <a:t>коагулопатическое</a:t>
                      </a:r>
                      <a:endParaRPr lang="ru-RU" sz="1400" dirty="0"/>
                    </a:p>
                    <a:p>
                      <a:endParaRPr lang="ru-RU" sz="1400" dirty="0"/>
                    </a:p>
                  </a:txBody>
                  <a:tcPr/>
                </a:tc>
                <a:tc vMerge="1">
                  <a:txBody>
                    <a:bodyPr/>
                    <a:lstStyle/>
                    <a:p>
                      <a:endParaRPr lang="ru-R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0" i="0" kern="1200" dirty="0">
                          <a:solidFill>
                            <a:schemeClr val="dk1"/>
                          </a:solidFill>
                          <a:effectLst/>
                          <a:latin typeface="+mn-lt"/>
                          <a:ea typeface="+mn-ea"/>
                          <a:cs typeface="+mn-cs"/>
                        </a:rPr>
                        <a:t>То же,  за исключением длительной коагуляции и/или аномальных параметров </a:t>
                      </a:r>
                      <a:r>
                        <a:rPr lang="ru-RU" sz="1400" b="0" i="0" kern="1200" dirty="0" err="1">
                          <a:solidFill>
                            <a:schemeClr val="dk1"/>
                          </a:solidFill>
                          <a:effectLst/>
                          <a:latin typeface="+mn-lt"/>
                          <a:ea typeface="+mn-ea"/>
                          <a:cs typeface="+mn-cs"/>
                        </a:rPr>
                        <a:t>вязкоэластичного</a:t>
                      </a:r>
                      <a:r>
                        <a:rPr lang="ru-RU" sz="1400" b="0" i="0" kern="1200" dirty="0">
                          <a:solidFill>
                            <a:schemeClr val="dk1"/>
                          </a:solidFill>
                          <a:effectLst/>
                          <a:latin typeface="+mn-lt"/>
                          <a:ea typeface="+mn-ea"/>
                          <a:cs typeface="+mn-cs"/>
                        </a:rPr>
                        <a:t> мониторинга.</a:t>
                      </a:r>
                      <a:endParaRPr lang="ru-RU" sz="1400" dirty="0"/>
                    </a:p>
                  </a:txBody>
                  <a:tcPr/>
                </a:tc>
                <a:tc vMerge="1">
                  <a:txBody>
                    <a:bodyPr/>
                    <a:lstStyle/>
                    <a:p>
                      <a:endParaRPr lang="ru-RU" sz="1400"/>
                    </a:p>
                  </a:txBody>
                  <a:tcPr/>
                </a:tc>
                <a:tc>
                  <a:txBody>
                    <a:bodyPr/>
                    <a:lstStyle/>
                    <a:p>
                      <a:r>
                        <a:rPr lang="ru-RU" sz="1400" b="0" i="0" kern="1200" dirty="0">
                          <a:solidFill>
                            <a:schemeClr val="dk1"/>
                          </a:solidFill>
                          <a:effectLst/>
                          <a:latin typeface="+mn-lt"/>
                          <a:ea typeface="+mn-ea"/>
                          <a:cs typeface="+mn-cs"/>
                        </a:rPr>
                        <a:t>То же, +</a:t>
                      </a:r>
                    </a:p>
                    <a:p>
                      <a:r>
                        <a:rPr lang="ru-RU" sz="1400" b="0" i="0" kern="1200" dirty="0">
                          <a:solidFill>
                            <a:schemeClr val="dk1"/>
                          </a:solidFill>
                          <a:effectLst/>
                          <a:latin typeface="+mn-lt"/>
                          <a:ea typeface="+mn-ea"/>
                          <a:cs typeface="+mn-cs"/>
                        </a:rPr>
                        <a:t>Коррекция ацидоза с улучшением перфузии</a:t>
                      </a:r>
                      <a:br>
                        <a:rPr lang="ru-RU" sz="1400" dirty="0"/>
                      </a:br>
                      <a:r>
                        <a:rPr lang="ru-RU" sz="1400" b="0" i="0" kern="1200" dirty="0">
                          <a:solidFill>
                            <a:schemeClr val="dk1"/>
                          </a:solidFill>
                          <a:effectLst/>
                          <a:latin typeface="+mn-lt"/>
                          <a:ea typeface="+mn-ea"/>
                          <a:cs typeface="+mn-cs"/>
                        </a:rPr>
                        <a:t>Активное согревание еще важнее</a:t>
                      </a:r>
                      <a:br>
                        <a:rPr lang="ru-RU" sz="1400" dirty="0"/>
                      </a:br>
                      <a:r>
                        <a:rPr lang="ru-RU" sz="1400" b="0" i="0" kern="1200" dirty="0" err="1">
                          <a:solidFill>
                            <a:schemeClr val="dk1"/>
                          </a:solidFill>
                          <a:effectLst/>
                          <a:latin typeface="+mn-lt"/>
                          <a:ea typeface="+mn-ea"/>
                          <a:cs typeface="+mn-cs"/>
                        </a:rPr>
                        <a:t>Транексамовая</a:t>
                      </a:r>
                      <a:r>
                        <a:rPr lang="ru-RU" sz="1400" b="0" i="0" kern="1200" dirty="0">
                          <a:solidFill>
                            <a:schemeClr val="dk1"/>
                          </a:solidFill>
                          <a:effectLst/>
                          <a:latin typeface="+mn-lt"/>
                          <a:ea typeface="+mn-ea"/>
                          <a:cs typeface="+mn-cs"/>
                        </a:rPr>
                        <a:t> кислота</a:t>
                      </a:r>
                      <a:endParaRPr lang="ru-RU" sz="1400" dirty="0"/>
                    </a:p>
                    <a:p>
                      <a:endParaRPr lang="ru-RU" sz="1400" dirty="0"/>
                    </a:p>
                  </a:txBody>
                  <a:tcPr/>
                </a:tc>
                <a:extLst>
                  <a:ext uri="{0D108BD9-81ED-4DB2-BD59-A6C34878D82A}">
                    <a16:rowId xmlns:a16="http://schemas.microsoft.com/office/drawing/2014/main" val="1989025455"/>
                  </a:ext>
                </a:extLst>
              </a:tr>
              <a:tr h="11367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Спонтанное кровотечение (</a:t>
                      </a:r>
                      <a:r>
                        <a:rPr lang="ru-RU" sz="1400" dirty="0" err="1"/>
                        <a:t>некоагул</a:t>
                      </a:r>
                      <a:r>
                        <a:rPr lang="ru-RU" sz="1400" dirty="0"/>
                        <a:t>)</a:t>
                      </a:r>
                    </a:p>
                  </a:txBody>
                  <a:tcPr/>
                </a:tc>
                <a:tc vMerge="1">
                  <a:txBody>
                    <a:bodyPr/>
                    <a:lstStyle/>
                    <a:p>
                      <a:endParaRPr lang="ru-RU"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0" i="0" kern="1200" dirty="0">
                          <a:solidFill>
                            <a:schemeClr val="dk1"/>
                          </a:solidFill>
                          <a:effectLst/>
                          <a:latin typeface="+mn-lt"/>
                          <a:ea typeface="+mn-ea"/>
                          <a:cs typeface="+mn-cs"/>
                        </a:rPr>
                        <a:t>То же, что и травматическое повреждение, </a:t>
                      </a:r>
                      <a:r>
                        <a:rPr lang="ru-RU" sz="1400" b="0" i="0" kern="1200" dirty="0" err="1">
                          <a:solidFill>
                            <a:schemeClr val="dk1"/>
                          </a:solidFill>
                          <a:effectLst/>
                          <a:latin typeface="+mn-lt"/>
                          <a:ea typeface="+mn-ea"/>
                          <a:cs typeface="+mn-cs"/>
                        </a:rPr>
                        <a:t>некоагулопатическое</a:t>
                      </a:r>
                      <a:r>
                        <a:rPr lang="ru-RU" sz="1400" b="0" i="0" kern="1200" dirty="0">
                          <a:solidFill>
                            <a:schemeClr val="dk1"/>
                          </a:solidFill>
                          <a:effectLst/>
                          <a:latin typeface="+mn-lt"/>
                          <a:ea typeface="+mn-ea"/>
                          <a:cs typeface="+mn-cs"/>
                        </a:rPr>
                        <a:t>.</a:t>
                      </a:r>
                      <a:endParaRPr lang="ru-RU" sz="1400" dirty="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0" i="0" kern="1200" dirty="0">
                          <a:solidFill>
                            <a:schemeClr val="dk1"/>
                          </a:solidFill>
                          <a:effectLst/>
                          <a:latin typeface="+mn-lt"/>
                          <a:ea typeface="+mn-ea"/>
                          <a:cs typeface="+mn-cs"/>
                        </a:rPr>
                        <a:t>Образование в селезенке (например, </a:t>
                      </a:r>
                      <a:r>
                        <a:rPr lang="ru-RU" sz="1400" b="0" i="0" kern="1200" dirty="0" err="1">
                          <a:solidFill>
                            <a:schemeClr val="dk1"/>
                          </a:solidFill>
                          <a:effectLst/>
                          <a:latin typeface="+mn-lt"/>
                          <a:ea typeface="+mn-ea"/>
                          <a:cs typeface="+mn-cs"/>
                        </a:rPr>
                        <a:t>гемангиосаркома</a:t>
                      </a:r>
                      <a:r>
                        <a:rPr lang="ru-RU" sz="1400" b="0" i="0" kern="1200" dirty="0">
                          <a:solidFill>
                            <a:schemeClr val="dk1"/>
                          </a:solidFill>
                          <a:effectLst/>
                          <a:latin typeface="+mn-lt"/>
                          <a:ea typeface="+mn-ea"/>
                          <a:cs typeface="+mn-cs"/>
                        </a:rPr>
                        <a:t>)</a:t>
                      </a:r>
                      <a:br>
                        <a:rPr lang="ru-RU" sz="1400" dirty="0"/>
                      </a:br>
                      <a:r>
                        <a:rPr lang="ru-RU" sz="1400" b="0" i="0" kern="1200" dirty="0">
                          <a:solidFill>
                            <a:schemeClr val="dk1"/>
                          </a:solidFill>
                          <a:effectLst/>
                          <a:latin typeface="+mn-lt"/>
                          <a:ea typeface="+mn-ea"/>
                          <a:cs typeface="+mn-cs"/>
                        </a:rPr>
                        <a:t>Изъязвление желудка</a:t>
                      </a:r>
                      <a:br>
                        <a:rPr lang="ru-RU" sz="1400" dirty="0"/>
                      </a:br>
                      <a:r>
                        <a:rPr lang="ru-RU" sz="1400" b="0" i="0" kern="1200" dirty="0" err="1">
                          <a:solidFill>
                            <a:schemeClr val="dk1"/>
                          </a:solidFill>
                          <a:effectLst/>
                          <a:latin typeface="+mn-lt"/>
                          <a:ea typeface="+mn-ea"/>
                          <a:cs typeface="+mn-cs"/>
                        </a:rPr>
                        <a:t>Тучноклеточные</a:t>
                      </a:r>
                      <a:r>
                        <a:rPr lang="ru-RU" sz="1400" b="0" i="0" kern="1200" dirty="0">
                          <a:solidFill>
                            <a:schemeClr val="dk1"/>
                          </a:solidFill>
                          <a:effectLst/>
                          <a:latin typeface="+mn-lt"/>
                          <a:ea typeface="+mn-ea"/>
                          <a:cs typeface="+mn-cs"/>
                        </a:rPr>
                        <a:t> опухоли кожи</a:t>
                      </a:r>
                      <a:endParaRPr lang="ru-R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0" i="0" kern="1200" dirty="0">
                          <a:solidFill>
                            <a:schemeClr val="dk1"/>
                          </a:solidFill>
                          <a:effectLst/>
                          <a:latin typeface="+mn-lt"/>
                          <a:ea typeface="+mn-ea"/>
                          <a:cs typeface="+mn-cs"/>
                        </a:rPr>
                        <a:t>То же, что и </a:t>
                      </a:r>
                      <a:r>
                        <a:rPr lang="ru-RU" sz="1400" b="0" i="0" kern="1200" dirty="0" err="1">
                          <a:solidFill>
                            <a:schemeClr val="dk1"/>
                          </a:solidFill>
                          <a:effectLst/>
                          <a:latin typeface="+mn-lt"/>
                          <a:ea typeface="+mn-ea"/>
                          <a:cs typeface="+mn-cs"/>
                        </a:rPr>
                        <a:t>некоагулопатический</a:t>
                      </a:r>
                      <a:r>
                        <a:rPr lang="ru-RU" sz="1400" b="0" i="0" kern="1200" dirty="0">
                          <a:solidFill>
                            <a:schemeClr val="dk1"/>
                          </a:solidFill>
                          <a:effectLst/>
                          <a:latin typeface="+mn-lt"/>
                          <a:ea typeface="+mn-ea"/>
                          <a:cs typeface="+mn-cs"/>
                        </a:rPr>
                        <a:t>, вызванный травмой.</a:t>
                      </a:r>
                      <a:endParaRPr lang="ru-RU" sz="1400" dirty="0"/>
                    </a:p>
                  </a:txBody>
                  <a:tcPr/>
                </a:tc>
                <a:extLst>
                  <a:ext uri="{0D108BD9-81ED-4DB2-BD59-A6C34878D82A}">
                    <a16:rowId xmlns:a16="http://schemas.microsoft.com/office/drawing/2014/main" val="740001802"/>
                  </a:ext>
                </a:extLst>
              </a:tr>
              <a:tr h="11367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Спонтанное кровотечение (</a:t>
                      </a:r>
                      <a:r>
                        <a:rPr lang="ru-RU" sz="1400" dirty="0" err="1"/>
                        <a:t>некоагул</a:t>
                      </a:r>
                      <a:r>
                        <a:rPr lang="ru-RU" sz="1400" dirty="0"/>
                        <a:t>)</a:t>
                      </a:r>
                    </a:p>
                  </a:txBody>
                  <a:tcPr/>
                </a:tc>
                <a:tc vMerge="1">
                  <a:txBody>
                    <a:bodyPr/>
                    <a:lstStyle/>
                    <a:p>
                      <a:endParaRPr lang="ru-RU" sz="1400"/>
                    </a:p>
                  </a:txBody>
                  <a:tcPr/>
                </a:tc>
                <a:tc>
                  <a:txBody>
                    <a:bodyPr/>
                    <a:lstStyle/>
                    <a:p>
                      <a:r>
                        <a:rPr lang="ru-RU" sz="1400" b="0" i="0" kern="1200" dirty="0">
                          <a:solidFill>
                            <a:schemeClr val="dk1"/>
                          </a:solidFill>
                          <a:effectLst/>
                          <a:latin typeface="+mn-lt"/>
                          <a:ea typeface="+mn-ea"/>
                          <a:cs typeface="+mn-cs"/>
                        </a:rPr>
                        <a:t>То же, что указано выше. Травматическая </a:t>
                      </a:r>
                      <a:r>
                        <a:rPr lang="ru-RU" sz="1400" b="0" i="0" kern="1200" dirty="0" err="1">
                          <a:solidFill>
                            <a:schemeClr val="dk1"/>
                          </a:solidFill>
                          <a:effectLst/>
                          <a:latin typeface="+mn-lt"/>
                          <a:ea typeface="+mn-ea"/>
                          <a:cs typeface="+mn-cs"/>
                        </a:rPr>
                        <a:t>коагулопатическая</a:t>
                      </a:r>
                      <a:endParaRPr lang="ru-RU" sz="1400" dirty="0"/>
                    </a:p>
                  </a:txBody>
                  <a:tcPr/>
                </a:tc>
                <a:tc vMerge="1">
                  <a:txBody>
                    <a:bodyPr/>
                    <a:lstStyle/>
                    <a:p>
                      <a:endParaRPr lang="ru-R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0" i="0" kern="1200" dirty="0">
                          <a:solidFill>
                            <a:schemeClr val="dk1"/>
                          </a:solidFill>
                          <a:effectLst/>
                          <a:latin typeface="+mn-lt"/>
                          <a:ea typeface="+mn-ea"/>
                          <a:cs typeface="+mn-cs"/>
                        </a:rPr>
                        <a:t>То же, что </a:t>
                      </a:r>
                      <a:r>
                        <a:rPr lang="ru-RU" sz="1400" b="0" i="0" kern="1200" dirty="0" err="1">
                          <a:solidFill>
                            <a:schemeClr val="dk1"/>
                          </a:solidFill>
                          <a:effectLst/>
                          <a:latin typeface="+mn-lt"/>
                          <a:ea typeface="+mn-ea"/>
                          <a:cs typeface="+mn-cs"/>
                        </a:rPr>
                        <a:t>коагулопатический</a:t>
                      </a:r>
                      <a:br>
                        <a:rPr lang="ru-RU" sz="1400" dirty="0"/>
                      </a:br>
                      <a:r>
                        <a:rPr lang="ru-RU" sz="1400" b="0" i="0" kern="1200" dirty="0">
                          <a:solidFill>
                            <a:schemeClr val="dk1"/>
                          </a:solidFill>
                          <a:effectLst/>
                          <a:latin typeface="+mn-lt"/>
                          <a:ea typeface="+mn-ea"/>
                          <a:cs typeface="+mn-cs"/>
                        </a:rPr>
                        <a:t>витамин К при травмах, если родентицид</a:t>
                      </a:r>
                      <a:endParaRPr lang="ru-RU" sz="1400" dirty="0"/>
                    </a:p>
                  </a:txBody>
                  <a:tcPr/>
                </a:tc>
                <a:extLst>
                  <a:ext uri="{0D108BD9-81ED-4DB2-BD59-A6C34878D82A}">
                    <a16:rowId xmlns:a16="http://schemas.microsoft.com/office/drawing/2014/main" val="3326703958"/>
                  </a:ext>
                </a:extLst>
              </a:tr>
              <a:tr h="9847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0" i="0" kern="1200" dirty="0">
                          <a:solidFill>
                            <a:schemeClr val="tx1"/>
                          </a:solidFill>
                          <a:effectLst/>
                          <a:latin typeface="+mn-lt"/>
                          <a:ea typeface="+mn-ea"/>
                          <a:cs typeface="+mn-cs"/>
                        </a:rPr>
                        <a:t>Первичное</a:t>
                      </a:r>
                      <a:br>
                        <a:rPr lang="ru-RU" sz="1400" dirty="0"/>
                      </a:br>
                      <a:r>
                        <a:rPr lang="ru-RU" sz="1400" b="0" i="0" kern="1200" dirty="0">
                          <a:solidFill>
                            <a:schemeClr val="tx1"/>
                          </a:solidFill>
                          <a:effectLst/>
                          <a:latin typeface="+mn-lt"/>
                          <a:ea typeface="+mn-ea"/>
                          <a:cs typeface="+mn-cs"/>
                        </a:rPr>
                        <a:t>нарушение гемостаза</a:t>
                      </a:r>
                      <a:endParaRPr lang="ru-RU" sz="1400" dirty="0"/>
                    </a:p>
                    <a:p>
                      <a:endParaRPr lang="ru-RU" sz="1400" dirty="0"/>
                    </a:p>
                  </a:txBody>
                  <a:tcPr/>
                </a:tc>
                <a:tc vMerge="1">
                  <a:txBody>
                    <a:bodyPr/>
                    <a:lstStyle/>
                    <a:p>
                      <a:endParaRPr lang="ru-RU"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0" i="0" kern="1200" dirty="0">
                          <a:solidFill>
                            <a:schemeClr val="tx1"/>
                          </a:solidFill>
                          <a:effectLst/>
                          <a:latin typeface="+mn-lt"/>
                          <a:ea typeface="+mn-ea"/>
                          <a:cs typeface="+mn-cs"/>
                        </a:rPr>
                        <a:t>Зависит от основного механизма</a:t>
                      </a:r>
                      <a:endParaRPr lang="ru-RU" sz="1400" dirty="0"/>
                    </a:p>
                    <a:p>
                      <a:endParaRPr lang="ru-R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0" i="0" kern="1200" dirty="0">
                          <a:solidFill>
                            <a:schemeClr val="tx1"/>
                          </a:solidFill>
                          <a:effectLst/>
                          <a:latin typeface="+mn-lt"/>
                          <a:ea typeface="+mn-ea"/>
                          <a:cs typeface="+mn-cs"/>
                        </a:rPr>
                        <a:t>Токсичность антикоагулянтов</a:t>
                      </a:r>
                      <a:br>
                        <a:rPr lang="en" sz="1400" dirty="0"/>
                      </a:br>
                      <a:r>
                        <a:rPr lang="ru-RU" sz="1400" b="0" i="0" kern="1200" dirty="0" err="1">
                          <a:solidFill>
                            <a:schemeClr val="tx1"/>
                          </a:solidFill>
                          <a:effectLst/>
                          <a:latin typeface="+mn-lt"/>
                          <a:ea typeface="+mn-ea"/>
                          <a:cs typeface="+mn-cs"/>
                        </a:rPr>
                        <a:t>Иммуноопосредованная</a:t>
                      </a:r>
                      <a:r>
                        <a:rPr lang="ru-RU" sz="1400" b="0" i="0" kern="1200" dirty="0">
                          <a:solidFill>
                            <a:schemeClr val="tx1"/>
                          </a:solidFill>
                          <a:effectLst/>
                          <a:latin typeface="+mn-lt"/>
                          <a:ea typeface="+mn-ea"/>
                          <a:cs typeface="+mn-cs"/>
                        </a:rPr>
                        <a:t> тромбоцитопения</a:t>
                      </a:r>
                      <a:br>
                        <a:rPr lang="ru-RU" sz="1400" dirty="0"/>
                      </a:br>
                      <a:r>
                        <a:rPr lang="ru-RU" sz="1400" b="0" i="0" kern="1200" dirty="0" err="1">
                          <a:solidFill>
                            <a:schemeClr val="tx1"/>
                          </a:solidFill>
                          <a:effectLst/>
                          <a:latin typeface="+mn-lt"/>
                          <a:ea typeface="+mn-ea"/>
                          <a:cs typeface="+mn-cs"/>
                        </a:rPr>
                        <a:t>Тромбоцитопатии</a:t>
                      </a:r>
                      <a:endParaRPr lang="ru-R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0" i="0" kern="1200" dirty="0">
                          <a:solidFill>
                            <a:schemeClr val="tx1"/>
                          </a:solidFill>
                          <a:effectLst/>
                          <a:latin typeface="+mn-lt"/>
                          <a:ea typeface="+mn-ea"/>
                          <a:cs typeface="+mn-cs"/>
                        </a:rPr>
                        <a:t>То же, что и при любой кровопотере, гиповолемии</a:t>
                      </a:r>
                      <a:br>
                        <a:rPr lang="ru-RU" sz="1400" dirty="0"/>
                      </a:br>
                      <a:r>
                        <a:rPr lang="ru-RU" sz="1400" b="0" i="0" kern="1200" dirty="0">
                          <a:solidFill>
                            <a:schemeClr val="tx1"/>
                          </a:solidFill>
                          <a:effectLst/>
                          <a:latin typeface="+mn-lt"/>
                          <a:ea typeface="+mn-ea"/>
                          <a:cs typeface="+mn-cs"/>
                        </a:rPr>
                        <a:t>Соответствующее устранение или поддержка дефицита, например: Витамин К (</a:t>
                      </a:r>
                      <a:r>
                        <a:rPr lang="en" sz="1400" b="0" i="0" kern="1200" dirty="0">
                          <a:solidFill>
                            <a:schemeClr val="tx1"/>
                          </a:solidFill>
                          <a:effectLst/>
                          <a:latin typeface="+mn-lt"/>
                          <a:ea typeface="+mn-ea"/>
                          <a:cs typeface="+mn-cs"/>
                        </a:rPr>
                        <a:t>ACR).</a:t>
                      </a:r>
                      <a:r>
                        <a:rPr lang="ru-RU" sz="1400" b="0" i="0" kern="1200" dirty="0">
                          <a:solidFill>
                            <a:schemeClr val="tx1"/>
                          </a:solidFill>
                          <a:effectLst/>
                          <a:latin typeface="+mn-lt"/>
                          <a:ea typeface="+mn-ea"/>
                          <a:cs typeface="+mn-cs"/>
                        </a:rPr>
                        <a:t>Концентраты тромбоцитов. Лечить дисфункцию тромбоцитов по показаниям</a:t>
                      </a:r>
                      <a:endParaRPr lang="ru-RU" sz="1400" dirty="0"/>
                    </a:p>
                  </a:txBody>
                  <a:tcPr/>
                </a:tc>
                <a:extLst>
                  <a:ext uri="{0D108BD9-81ED-4DB2-BD59-A6C34878D82A}">
                    <a16:rowId xmlns:a16="http://schemas.microsoft.com/office/drawing/2014/main" val="3102321548"/>
                  </a:ext>
                </a:extLst>
              </a:tr>
            </a:tbl>
          </a:graphicData>
        </a:graphic>
      </p:graphicFrame>
    </p:spTree>
    <p:extLst>
      <p:ext uri="{BB962C8B-B14F-4D97-AF65-F5344CB8AC3E}">
        <p14:creationId xmlns:p14="http://schemas.microsoft.com/office/powerpoint/2010/main" val="3309005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36FBDD-51AD-1A39-739D-39EE7DD5A825}"/>
              </a:ext>
            </a:extLst>
          </p:cNvPr>
          <p:cNvSpPr>
            <a:spLocks noGrp="1"/>
          </p:cNvSpPr>
          <p:nvPr>
            <p:ph type="title"/>
          </p:nvPr>
        </p:nvSpPr>
        <p:spPr>
          <a:xfrm>
            <a:off x="402166" y="-142874"/>
            <a:ext cx="11387667" cy="1325563"/>
          </a:xfrm>
        </p:spPr>
        <p:txBody>
          <a:bodyPr>
            <a:noAutofit/>
          </a:bodyPr>
          <a:lstStyle/>
          <a:p>
            <a:r>
              <a:rPr lang="ru-RU" sz="3200" b="0" i="0" dirty="0">
                <a:solidFill>
                  <a:srgbClr val="FF0000"/>
                </a:solidFill>
                <a:effectLst/>
                <a:latin typeface="Cambria" panose="02040503050406030204" pitchFamily="18" charset="0"/>
              </a:rPr>
              <a:t>Признаки и симптомы кровотечения по классам (</a:t>
            </a:r>
            <a:r>
              <a:rPr lang="en" sz="3200" b="0" i="0" dirty="0">
                <a:solidFill>
                  <a:srgbClr val="FF0000"/>
                </a:solidFill>
                <a:effectLst/>
                <a:latin typeface="Cambria" panose="02040503050406030204" pitchFamily="18" charset="0"/>
              </a:rPr>
              <a:t>American college of surgeons advanced trauma life support</a:t>
            </a:r>
            <a:r>
              <a:rPr lang="ru-RU" sz="3200" b="0" i="0" dirty="0">
                <a:solidFill>
                  <a:srgbClr val="FF0000"/>
                </a:solidFill>
                <a:effectLst/>
                <a:latin typeface="Cambria" panose="02040503050406030204" pitchFamily="18" charset="0"/>
              </a:rPr>
              <a:t>)</a:t>
            </a:r>
            <a:endParaRPr lang="ru-RU" sz="3200" dirty="0">
              <a:solidFill>
                <a:srgbClr val="FF0000"/>
              </a:solidFill>
            </a:endParaRPr>
          </a:p>
        </p:txBody>
      </p:sp>
      <p:graphicFrame>
        <p:nvGraphicFramePr>
          <p:cNvPr id="4" name="Таблица 4">
            <a:extLst>
              <a:ext uri="{FF2B5EF4-FFF2-40B4-BE49-F238E27FC236}">
                <a16:creationId xmlns:a16="http://schemas.microsoft.com/office/drawing/2014/main" id="{89492FAD-1510-B19E-BDF4-AD7E8A04086A}"/>
              </a:ext>
            </a:extLst>
          </p:cNvPr>
          <p:cNvGraphicFramePr>
            <a:graphicFrameLocks noGrp="1"/>
          </p:cNvGraphicFramePr>
          <p:nvPr>
            <p:ph idx="1"/>
            <p:extLst>
              <p:ext uri="{D42A27DB-BD31-4B8C-83A1-F6EECF244321}">
                <p14:modId xmlns:p14="http://schemas.microsoft.com/office/powerpoint/2010/main" val="4113528586"/>
              </p:ext>
            </p:extLst>
          </p:nvPr>
        </p:nvGraphicFramePr>
        <p:xfrm>
          <a:off x="838199" y="1182689"/>
          <a:ext cx="10515600" cy="5574986"/>
        </p:xfrm>
        <a:graphic>
          <a:graphicData uri="http://schemas.openxmlformats.org/drawingml/2006/table">
            <a:tbl>
              <a:tblPr firstRow="1" bandRow="1">
                <a:tableStyleId>{21E4AEA4-8DFA-4A89-87EB-49C32662AFE0}</a:tableStyleId>
              </a:tblPr>
              <a:tblGrid>
                <a:gridCol w="2074333">
                  <a:extLst>
                    <a:ext uri="{9D8B030D-6E8A-4147-A177-3AD203B41FA5}">
                      <a16:colId xmlns:a16="http://schemas.microsoft.com/office/drawing/2014/main" val="3814926653"/>
                    </a:ext>
                  </a:extLst>
                </a:gridCol>
                <a:gridCol w="1862667">
                  <a:extLst>
                    <a:ext uri="{9D8B030D-6E8A-4147-A177-3AD203B41FA5}">
                      <a16:colId xmlns:a16="http://schemas.microsoft.com/office/drawing/2014/main" val="996157607"/>
                    </a:ext>
                  </a:extLst>
                </a:gridCol>
                <a:gridCol w="2133600">
                  <a:extLst>
                    <a:ext uri="{9D8B030D-6E8A-4147-A177-3AD203B41FA5}">
                      <a16:colId xmlns:a16="http://schemas.microsoft.com/office/drawing/2014/main" val="3148157834"/>
                    </a:ext>
                  </a:extLst>
                </a:gridCol>
                <a:gridCol w="2341880">
                  <a:extLst>
                    <a:ext uri="{9D8B030D-6E8A-4147-A177-3AD203B41FA5}">
                      <a16:colId xmlns:a16="http://schemas.microsoft.com/office/drawing/2014/main" val="169398854"/>
                    </a:ext>
                  </a:extLst>
                </a:gridCol>
                <a:gridCol w="2103120">
                  <a:extLst>
                    <a:ext uri="{9D8B030D-6E8A-4147-A177-3AD203B41FA5}">
                      <a16:colId xmlns:a16="http://schemas.microsoft.com/office/drawing/2014/main" val="1959932393"/>
                    </a:ext>
                  </a:extLst>
                </a:gridCol>
              </a:tblGrid>
              <a:tr h="482918">
                <a:tc>
                  <a:txBody>
                    <a:bodyPr/>
                    <a:lstStyle/>
                    <a:p>
                      <a:r>
                        <a:rPr lang="ru-RU" dirty="0"/>
                        <a:t>Параметр </a:t>
                      </a:r>
                    </a:p>
                  </a:txBody>
                  <a:tcPr/>
                </a:tc>
                <a:tc>
                  <a:txBody>
                    <a:bodyPr/>
                    <a:lstStyle/>
                    <a:p>
                      <a:r>
                        <a:rPr lang="ru-RU" dirty="0"/>
                        <a:t>Класс 1</a:t>
                      </a:r>
                    </a:p>
                  </a:txBody>
                  <a:tcPr/>
                </a:tc>
                <a:tc>
                  <a:txBody>
                    <a:bodyPr/>
                    <a:lstStyle/>
                    <a:p>
                      <a:r>
                        <a:rPr lang="ru-RU" dirty="0"/>
                        <a:t>Класс 2 (легкий)</a:t>
                      </a:r>
                    </a:p>
                  </a:txBody>
                  <a:tcPr/>
                </a:tc>
                <a:tc>
                  <a:txBody>
                    <a:bodyPr/>
                    <a:lstStyle/>
                    <a:p>
                      <a:r>
                        <a:rPr lang="ru-RU" dirty="0"/>
                        <a:t>Класс 3 (умеренный)</a:t>
                      </a:r>
                    </a:p>
                  </a:txBody>
                  <a:tcPr/>
                </a:tc>
                <a:tc>
                  <a:txBody>
                    <a:bodyPr/>
                    <a:lstStyle/>
                    <a:p>
                      <a:r>
                        <a:rPr lang="ru-RU" dirty="0"/>
                        <a:t>Класс 4 (тяжелый)</a:t>
                      </a:r>
                    </a:p>
                  </a:txBody>
                  <a:tcPr/>
                </a:tc>
                <a:extLst>
                  <a:ext uri="{0D108BD9-81ED-4DB2-BD59-A6C34878D82A}">
                    <a16:rowId xmlns:a16="http://schemas.microsoft.com/office/drawing/2014/main" val="2752476576"/>
                  </a:ext>
                </a:extLst>
              </a:tr>
              <a:tr h="482918">
                <a:tc>
                  <a:txBody>
                    <a:bodyPr/>
                    <a:lstStyle/>
                    <a:p>
                      <a:r>
                        <a:rPr lang="ru-RU" dirty="0"/>
                        <a:t>Примерная кровопотеря </a:t>
                      </a:r>
                    </a:p>
                  </a:txBody>
                  <a:tcPr/>
                </a:tc>
                <a:tc>
                  <a:txBody>
                    <a:bodyPr/>
                    <a:lstStyle/>
                    <a:p>
                      <a:r>
                        <a:rPr lang="ru-RU" sz="1800" b="0" i="0" kern="1200" dirty="0">
                          <a:solidFill>
                            <a:schemeClr val="dk1"/>
                          </a:solidFill>
                          <a:effectLst/>
                          <a:latin typeface="+mn-lt"/>
                          <a:ea typeface="+mn-ea"/>
                          <a:cs typeface="+mn-cs"/>
                        </a:rPr>
                        <a:t>&lt;15%</a:t>
                      </a:r>
                      <a:endParaRPr lang="ru-RU" dirty="0"/>
                    </a:p>
                  </a:txBody>
                  <a:tcPr/>
                </a:tc>
                <a:tc>
                  <a:txBody>
                    <a:bodyPr/>
                    <a:lstStyle/>
                    <a:p>
                      <a:r>
                        <a:rPr lang="ru-RU" sz="1800" b="0" i="0" kern="1200" dirty="0">
                          <a:solidFill>
                            <a:schemeClr val="dk1"/>
                          </a:solidFill>
                          <a:effectLst/>
                          <a:latin typeface="+mn-lt"/>
                          <a:ea typeface="+mn-ea"/>
                          <a:cs typeface="+mn-cs"/>
                        </a:rPr>
                        <a:t>15–30%</a:t>
                      </a:r>
                      <a:endParaRPr lang="ru-RU" dirty="0"/>
                    </a:p>
                  </a:txBody>
                  <a:tcPr/>
                </a:tc>
                <a:tc>
                  <a:txBody>
                    <a:bodyPr/>
                    <a:lstStyle/>
                    <a:p>
                      <a:r>
                        <a:rPr lang="ru-RU" sz="1800" b="0" i="0" kern="1200" dirty="0">
                          <a:solidFill>
                            <a:schemeClr val="dk1"/>
                          </a:solidFill>
                          <a:effectLst/>
                          <a:latin typeface="+mn-lt"/>
                          <a:ea typeface="+mn-ea"/>
                          <a:cs typeface="+mn-cs"/>
                        </a:rPr>
                        <a:t>31–40%</a:t>
                      </a:r>
                      <a:endParaRPr lang="ru-RU" dirty="0"/>
                    </a:p>
                  </a:txBody>
                  <a:tcPr/>
                </a:tc>
                <a:tc>
                  <a:txBody>
                    <a:bodyPr/>
                    <a:lstStyle/>
                    <a:p>
                      <a:r>
                        <a:rPr lang="ru-RU" sz="1800" b="0" i="0" kern="1200" dirty="0">
                          <a:solidFill>
                            <a:schemeClr val="dk1"/>
                          </a:solidFill>
                          <a:effectLst/>
                          <a:latin typeface="+mn-lt"/>
                          <a:ea typeface="+mn-ea"/>
                          <a:cs typeface="+mn-cs"/>
                        </a:rPr>
                        <a:t>&gt;40%</a:t>
                      </a:r>
                      <a:endParaRPr lang="ru-RU" dirty="0"/>
                    </a:p>
                  </a:txBody>
                  <a:tcPr/>
                </a:tc>
                <a:extLst>
                  <a:ext uri="{0D108BD9-81ED-4DB2-BD59-A6C34878D82A}">
                    <a16:rowId xmlns:a16="http://schemas.microsoft.com/office/drawing/2014/main" val="2137769234"/>
                  </a:ext>
                </a:extLst>
              </a:tr>
              <a:tr h="482918">
                <a:tc>
                  <a:txBody>
                    <a:bodyPr/>
                    <a:lstStyle/>
                    <a:p>
                      <a:r>
                        <a:rPr lang="ru-RU" dirty="0"/>
                        <a:t>ЧСС</a:t>
                      </a:r>
                    </a:p>
                  </a:txBody>
                  <a:tcPr/>
                </a:tc>
                <a:tc>
                  <a:txBody>
                    <a:bodyPr/>
                    <a:lstStyle/>
                    <a:p>
                      <a:r>
                        <a:rPr lang="ru-RU" sz="1800" b="0" i="0" kern="1200" dirty="0">
                          <a:solidFill>
                            <a:schemeClr val="dk1"/>
                          </a:solidFill>
                          <a:effectLst/>
                          <a:latin typeface="+mn-lt"/>
                          <a:ea typeface="+mn-ea"/>
                          <a:cs typeface="+mn-cs"/>
                        </a:rPr>
                        <a:t>↔</a:t>
                      </a:r>
                      <a:endParaRPr lang="ru-RU" dirty="0"/>
                    </a:p>
                  </a:txBody>
                  <a:tcPr/>
                </a:tc>
                <a:tc>
                  <a:txBody>
                    <a:bodyPr/>
                    <a:lstStyle/>
                    <a:p>
                      <a:r>
                        <a:rPr lang="ru-RU" sz="1800" b="0" i="0" kern="1200" dirty="0">
                          <a:solidFill>
                            <a:schemeClr val="dk1"/>
                          </a:solidFill>
                          <a:effectLst/>
                          <a:latin typeface="+mn-lt"/>
                          <a:ea typeface="+mn-ea"/>
                          <a:cs typeface="+mn-cs"/>
                        </a:rPr>
                        <a:t>↔/↑</a:t>
                      </a:r>
                      <a:endParaRPr lang="ru-RU" dirty="0"/>
                    </a:p>
                  </a:txBody>
                  <a:tcPr/>
                </a:tc>
                <a:tc>
                  <a:txBody>
                    <a:bodyPr/>
                    <a:lstStyle/>
                    <a:p>
                      <a:r>
                        <a:rPr lang="ru-RU" sz="1800" b="0" i="0" kern="1200" dirty="0">
                          <a:solidFill>
                            <a:schemeClr val="dk1"/>
                          </a:solidFill>
                          <a:effectLst/>
                          <a:latin typeface="+mn-lt"/>
                          <a:ea typeface="+mn-ea"/>
                          <a:cs typeface="+mn-cs"/>
                        </a:rPr>
                        <a:t>↑</a:t>
                      </a:r>
                      <a:endParaRPr lang="ru-RU" dirty="0"/>
                    </a:p>
                  </a:txBody>
                  <a:tcPr/>
                </a:tc>
                <a:tc>
                  <a:txBody>
                    <a:bodyPr/>
                    <a:lstStyle/>
                    <a:p>
                      <a:pPr algn="l" fontAlgn="t"/>
                      <a:r>
                        <a:rPr lang="ru-RU" b="0" dirty="0">
                          <a:effectLst/>
                        </a:rPr>
                        <a:t>↑/↑↑</a:t>
                      </a:r>
                    </a:p>
                  </a:txBody>
                  <a:tcPr/>
                </a:tc>
                <a:extLst>
                  <a:ext uri="{0D108BD9-81ED-4DB2-BD59-A6C34878D82A}">
                    <a16:rowId xmlns:a16="http://schemas.microsoft.com/office/drawing/2014/main" val="2297778260"/>
                  </a:ext>
                </a:extLst>
              </a:tr>
              <a:tr h="482918">
                <a:tc>
                  <a:txBody>
                    <a:bodyPr/>
                    <a:lstStyle/>
                    <a:p>
                      <a:r>
                        <a:rPr lang="ru-RU" dirty="0"/>
                        <a:t>АД</a:t>
                      </a:r>
                    </a:p>
                  </a:txBody>
                  <a:tcPr/>
                </a:tc>
                <a:tc>
                  <a:txBody>
                    <a:bodyPr/>
                    <a:lstStyle/>
                    <a:p>
                      <a:r>
                        <a:rPr lang="ru-RU" sz="1800" b="0" i="0" kern="1200" dirty="0">
                          <a:solidFill>
                            <a:schemeClr val="dk1"/>
                          </a:solidFill>
                          <a:effectLst/>
                          <a:latin typeface="+mn-lt"/>
                          <a:ea typeface="+mn-ea"/>
                          <a:cs typeface="+mn-cs"/>
                        </a:rPr>
                        <a:t>↔</a:t>
                      </a:r>
                      <a:endParaRPr lang="ru-RU" dirty="0"/>
                    </a:p>
                  </a:txBody>
                  <a:tcPr/>
                </a:tc>
                <a:tc>
                  <a:txBody>
                    <a:bodyPr/>
                    <a:lstStyle/>
                    <a:p>
                      <a:r>
                        <a:rPr lang="ru-RU" sz="1800" b="0" i="0" kern="1200" dirty="0">
                          <a:solidFill>
                            <a:schemeClr val="dk1"/>
                          </a:solidFill>
                          <a:effectLst/>
                          <a:latin typeface="+mn-lt"/>
                          <a:ea typeface="+mn-ea"/>
                          <a:cs typeface="+mn-cs"/>
                        </a:rPr>
                        <a:t>↔</a:t>
                      </a:r>
                      <a:endParaRPr lang="ru-RU" dirty="0"/>
                    </a:p>
                  </a:txBody>
                  <a:tcPr/>
                </a:tc>
                <a:tc>
                  <a:txBody>
                    <a:bodyPr/>
                    <a:lstStyle/>
                    <a:p>
                      <a:r>
                        <a:rPr lang="ru-RU" sz="1800" b="0" i="0" kern="1200" dirty="0">
                          <a:solidFill>
                            <a:schemeClr val="dk1"/>
                          </a:solidFill>
                          <a:effectLst/>
                          <a:latin typeface="+mn-lt"/>
                          <a:ea typeface="+mn-ea"/>
                          <a:cs typeface="+mn-cs"/>
                        </a:rPr>
                        <a:t>↔/↓</a:t>
                      </a:r>
                      <a:endParaRPr lang="ru-RU" dirty="0"/>
                    </a:p>
                  </a:txBody>
                  <a:tcPr/>
                </a:tc>
                <a:tc>
                  <a:txBody>
                    <a:bodyPr/>
                    <a:lstStyle/>
                    <a:p>
                      <a:r>
                        <a:rPr lang="ru-RU" sz="1800" b="0" i="0" kern="1200" dirty="0">
                          <a:solidFill>
                            <a:schemeClr val="dk1"/>
                          </a:solidFill>
                          <a:effectLst/>
                          <a:latin typeface="+mn-lt"/>
                          <a:ea typeface="+mn-ea"/>
                          <a:cs typeface="+mn-cs"/>
                        </a:rPr>
                        <a:t>↓</a:t>
                      </a:r>
                      <a:endParaRPr lang="ru-RU" dirty="0"/>
                    </a:p>
                  </a:txBody>
                  <a:tcPr/>
                </a:tc>
                <a:extLst>
                  <a:ext uri="{0D108BD9-81ED-4DB2-BD59-A6C34878D82A}">
                    <a16:rowId xmlns:a16="http://schemas.microsoft.com/office/drawing/2014/main" val="1401575160"/>
                  </a:ext>
                </a:extLst>
              </a:tr>
              <a:tr h="482918">
                <a:tc>
                  <a:txBody>
                    <a:bodyPr/>
                    <a:lstStyle/>
                    <a:p>
                      <a:r>
                        <a:rPr lang="ru-RU" dirty="0"/>
                        <a:t>Пульс </a:t>
                      </a:r>
                    </a:p>
                  </a:txBody>
                  <a:tcPr/>
                </a:tc>
                <a:tc>
                  <a:txBody>
                    <a:bodyPr/>
                    <a:lstStyle/>
                    <a:p>
                      <a:r>
                        <a:rPr lang="ru-RU" sz="1800" b="0" i="0" kern="1200" dirty="0">
                          <a:solidFill>
                            <a:schemeClr val="dk1"/>
                          </a:solidFill>
                          <a:effectLst/>
                          <a:latin typeface="+mn-lt"/>
                          <a:ea typeface="+mn-ea"/>
                          <a:cs typeface="+mn-cs"/>
                        </a:rPr>
                        <a:t>↔</a:t>
                      </a:r>
                      <a:endParaRPr lang="ru-RU" dirty="0"/>
                    </a:p>
                  </a:txBody>
                  <a:tcPr/>
                </a:tc>
                <a:tc>
                  <a:txBody>
                    <a:bodyPr/>
                    <a:lstStyle/>
                    <a:p>
                      <a:r>
                        <a:rPr lang="ru-RU" sz="1800" b="0" i="0" kern="1200" dirty="0">
                          <a:solidFill>
                            <a:schemeClr val="dk1"/>
                          </a:solidFill>
                          <a:effectLst/>
                          <a:latin typeface="+mn-lt"/>
                          <a:ea typeface="+mn-ea"/>
                          <a:cs typeface="+mn-cs"/>
                        </a:rPr>
                        <a:t>↓</a:t>
                      </a:r>
                      <a:endParaRPr lang="ru-RU" dirty="0"/>
                    </a:p>
                  </a:txBody>
                  <a:tcPr/>
                </a:tc>
                <a:tc>
                  <a:txBody>
                    <a:bodyPr/>
                    <a:lstStyle/>
                    <a:p>
                      <a:r>
                        <a:rPr lang="ru-RU" sz="1800" b="0" i="0" kern="1200" dirty="0">
                          <a:solidFill>
                            <a:schemeClr val="dk1"/>
                          </a:solidFill>
                          <a:effectLst/>
                          <a:latin typeface="+mn-lt"/>
                          <a:ea typeface="+mn-ea"/>
                          <a:cs typeface="+mn-cs"/>
                        </a:rPr>
                        <a:t>↓</a:t>
                      </a:r>
                      <a:endParaRPr lang="ru-RU" dirty="0"/>
                    </a:p>
                  </a:txBody>
                  <a:tcPr/>
                </a:tc>
                <a:tc>
                  <a:txBody>
                    <a:bodyPr/>
                    <a:lstStyle/>
                    <a:p>
                      <a:r>
                        <a:rPr lang="ru-RU" sz="1800" b="0" i="0" kern="1200" dirty="0">
                          <a:solidFill>
                            <a:schemeClr val="dk1"/>
                          </a:solidFill>
                          <a:effectLst/>
                          <a:latin typeface="+mn-lt"/>
                          <a:ea typeface="+mn-ea"/>
                          <a:cs typeface="+mn-cs"/>
                        </a:rPr>
                        <a:t>↓</a:t>
                      </a:r>
                      <a:endParaRPr lang="ru-RU" dirty="0"/>
                    </a:p>
                  </a:txBody>
                  <a:tcPr/>
                </a:tc>
                <a:extLst>
                  <a:ext uri="{0D108BD9-81ED-4DB2-BD59-A6C34878D82A}">
                    <a16:rowId xmlns:a16="http://schemas.microsoft.com/office/drawing/2014/main" val="2366724974"/>
                  </a:ext>
                </a:extLst>
              </a:tr>
              <a:tr h="482918">
                <a:tc>
                  <a:txBody>
                    <a:bodyPr/>
                    <a:lstStyle/>
                    <a:p>
                      <a:r>
                        <a:rPr lang="ru-RU" dirty="0"/>
                        <a:t>ЧДД</a:t>
                      </a:r>
                    </a:p>
                  </a:txBody>
                  <a:tcPr/>
                </a:tc>
                <a:tc>
                  <a:txBody>
                    <a:bodyPr/>
                    <a:lstStyle/>
                    <a:p>
                      <a:r>
                        <a:rPr lang="ru-RU" sz="1800" b="0" i="0" kern="1200" dirty="0">
                          <a:solidFill>
                            <a:schemeClr val="dk1"/>
                          </a:solidFill>
                          <a:effectLst/>
                          <a:latin typeface="+mn-lt"/>
                          <a:ea typeface="+mn-ea"/>
                          <a:cs typeface="+mn-cs"/>
                        </a:rPr>
                        <a:t>↔</a:t>
                      </a:r>
                      <a:endParaRPr lang="ru-RU" dirty="0"/>
                    </a:p>
                  </a:txBody>
                  <a:tcPr/>
                </a:tc>
                <a:tc>
                  <a:txBody>
                    <a:bodyPr/>
                    <a:lstStyle/>
                    <a:p>
                      <a:r>
                        <a:rPr lang="ru-RU" sz="1800" b="0" i="0" kern="1200" dirty="0">
                          <a:solidFill>
                            <a:schemeClr val="dk1"/>
                          </a:solidFill>
                          <a:effectLst/>
                          <a:latin typeface="+mn-lt"/>
                          <a:ea typeface="+mn-ea"/>
                          <a:cs typeface="+mn-cs"/>
                        </a:rPr>
                        <a:t>↔</a:t>
                      </a:r>
                      <a:endParaRPr lang="ru-RU" dirty="0"/>
                    </a:p>
                  </a:txBody>
                  <a:tcPr/>
                </a:tc>
                <a:tc>
                  <a:txBody>
                    <a:bodyPr/>
                    <a:lstStyle/>
                    <a:p>
                      <a:r>
                        <a:rPr lang="ru-RU" sz="1800" b="0" i="0" kern="1200" dirty="0">
                          <a:solidFill>
                            <a:schemeClr val="dk1"/>
                          </a:solidFill>
                          <a:effectLst/>
                          <a:latin typeface="+mn-lt"/>
                          <a:ea typeface="+mn-ea"/>
                          <a:cs typeface="+mn-cs"/>
                        </a:rPr>
                        <a:t>↔/↑</a:t>
                      </a:r>
                      <a:endParaRPr lang="ru-RU" dirty="0"/>
                    </a:p>
                  </a:txBody>
                  <a:tcPr/>
                </a:tc>
                <a:tc>
                  <a:txBody>
                    <a:bodyPr/>
                    <a:lstStyle/>
                    <a:p>
                      <a:r>
                        <a:rPr lang="ru-RU" sz="1800" b="0" i="0" kern="1200" dirty="0">
                          <a:solidFill>
                            <a:schemeClr val="dk1"/>
                          </a:solidFill>
                          <a:effectLst/>
                          <a:latin typeface="+mn-lt"/>
                          <a:ea typeface="+mn-ea"/>
                          <a:cs typeface="+mn-cs"/>
                        </a:rPr>
                        <a:t>↑</a:t>
                      </a:r>
                      <a:endParaRPr lang="ru-RU" dirty="0"/>
                    </a:p>
                  </a:txBody>
                  <a:tcPr/>
                </a:tc>
                <a:extLst>
                  <a:ext uri="{0D108BD9-81ED-4DB2-BD59-A6C34878D82A}">
                    <a16:rowId xmlns:a16="http://schemas.microsoft.com/office/drawing/2014/main" val="741137001"/>
                  </a:ext>
                </a:extLst>
              </a:tr>
              <a:tr h="482918">
                <a:tc>
                  <a:txBody>
                    <a:bodyPr/>
                    <a:lstStyle/>
                    <a:p>
                      <a:r>
                        <a:rPr lang="ru-RU" dirty="0"/>
                        <a:t>Диурез </a:t>
                      </a:r>
                    </a:p>
                  </a:txBody>
                  <a:tcPr/>
                </a:tc>
                <a:tc>
                  <a:txBody>
                    <a:bodyPr/>
                    <a:lstStyle/>
                    <a:p>
                      <a:r>
                        <a:rPr lang="ru-RU" sz="1800" b="0" i="0" kern="1200" dirty="0">
                          <a:solidFill>
                            <a:schemeClr val="dk1"/>
                          </a:solidFill>
                          <a:effectLst/>
                          <a:latin typeface="+mn-lt"/>
                          <a:ea typeface="+mn-ea"/>
                          <a:cs typeface="+mn-cs"/>
                        </a:rPr>
                        <a:t>↔</a:t>
                      </a:r>
                      <a:endParaRPr lang="ru-RU" dirty="0"/>
                    </a:p>
                  </a:txBody>
                  <a:tcPr/>
                </a:tc>
                <a:tc>
                  <a:txBody>
                    <a:bodyPr/>
                    <a:lstStyle/>
                    <a:p>
                      <a:r>
                        <a:rPr lang="ru-RU" sz="1800" b="0" i="0" kern="1200" dirty="0">
                          <a:solidFill>
                            <a:schemeClr val="dk1"/>
                          </a:solidFill>
                          <a:effectLst/>
                          <a:latin typeface="+mn-lt"/>
                          <a:ea typeface="+mn-ea"/>
                          <a:cs typeface="+mn-cs"/>
                        </a:rPr>
                        <a:t>↔</a:t>
                      </a:r>
                      <a:endParaRPr lang="ru-RU" dirty="0"/>
                    </a:p>
                  </a:txBody>
                  <a:tcPr/>
                </a:tc>
                <a:tc>
                  <a:txBody>
                    <a:bodyPr/>
                    <a:lstStyle/>
                    <a:p>
                      <a:r>
                        <a:rPr lang="ru-RU" sz="1800" b="0" i="0" kern="1200" dirty="0">
                          <a:solidFill>
                            <a:schemeClr val="dk1"/>
                          </a:solidFill>
                          <a:effectLst/>
                          <a:latin typeface="+mn-lt"/>
                          <a:ea typeface="+mn-ea"/>
                          <a:cs typeface="+mn-cs"/>
                        </a:rPr>
                        <a:t>↓</a:t>
                      </a:r>
                      <a:endParaRPr lang="ru-RU" dirty="0"/>
                    </a:p>
                  </a:txBody>
                  <a:tcPr/>
                </a:tc>
                <a:tc>
                  <a:txBody>
                    <a:bodyPr/>
                    <a:lstStyle/>
                    <a:p>
                      <a:r>
                        <a:rPr lang="ru-RU" sz="1800" b="0" i="0" kern="1200" dirty="0">
                          <a:solidFill>
                            <a:schemeClr val="dk1"/>
                          </a:solidFill>
                          <a:effectLst/>
                          <a:latin typeface="+mn-lt"/>
                          <a:ea typeface="+mn-ea"/>
                          <a:cs typeface="+mn-cs"/>
                        </a:rPr>
                        <a:t>↓↓</a:t>
                      </a:r>
                      <a:endParaRPr lang="ru-RU" dirty="0"/>
                    </a:p>
                  </a:txBody>
                  <a:tcPr/>
                </a:tc>
                <a:extLst>
                  <a:ext uri="{0D108BD9-81ED-4DB2-BD59-A6C34878D82A}">
                    <a16:rowId xmlns:a16="http://schemas.microsoft.com/office/drawing/2014/main" val="1380569471"/>
                  </a:ext>
                </a:extLst>
              </a:tr>
              <a:tr h="482918">
                <a:tc>
                  <a:txBody>
                    <a:bodyPr/>
                    <a:lstStyle/>
                    <a:p>
                      <a:r>
                        <a:rPr lang="ru-RU" dirty="0"/>
                        <a:t>Шкала Глазго</a:t>
                      </a:r>
                    </a:p>
                  </a:txBody>
                  <a:tcPr/>
                </a:tc>
                <a:tc>
                  <a:txBody>
                    <a:bodyPr/>
                    <a:lstStyle/>
                    <a:p>
                      <a:r>
                        <a:rPr lang="ru-RU" sz="1800" b="0" i="0" kern="1200" dirty="0">
                          <a:solidFill>
                            <a:schemeClr val="dk1"/>
                          </a:solidFill>
                          <a:effectLst/>
                          <a:latin typeface="+mn-lt"/>
                          <a:ea typeface="+mn-ea"/>
                          <a:cs typeface="+mn-cs"/>
                        </a:rPr>
                        <a:t>↔</a:t>
                      </a:r>
                      <a:endParaRPr lang="ru-RU" dirty="0"/>
                    </a:p>
                  </a:txBody>
                  <a:tcPr/>
                </a:tc>
                <a:tc>
                  <a:txBody>
                    <a:bodyPr/>
                    <a:lstStyle/>
                    <a:p>
                      <a:r>
                        <a:rPr lang="ru-RU" sz="1800" b="0" i="0" kern="1200" dirty="0">
                          <a:solidFill>
                            <a:schemeClr val="dk1"/>
                          </a:solidFill>
                          <a:effectLst/>
                          <a:latin typeface="+mn-lt"/>
                          <a:ea typeface="+mn-ea"/>
                          <a:cs typeface="+mn-cs"/>
                        </a:rPr>
                        <a:t>↔</a:t>
                      </a:r>
                      <a:endParaRPr lang="ru-RU" dirty="0"/>
                    </a:p>
                  </a:txBody>
                  <a:tcPr/>
                </a:tc>
                <a:tc>
                  <a:txBody>
                    <a:bodyPr/>
                    <a:lstStyle/>
                    <a:p>
                      <a:r>
                        <a:rPr lang="ru-RU" sz="1800" b="0" i="0" kern="1200" dirty="0">
                          <a:solidFill>
                            <a:schemeClr val="dk1"/>
                          </a:solidFill>
                          <a:effectLst/>
                          <a:latin typeface="+mn-lt"/>
                          <a:ea typeface="+mn-ea"/>
                          <a:cs typeface="+mn-cs"/>
                        </a:rPr>
                        <a:t>↓</a:t>
                      </a:r>
                      <a:endParaRPr lang="ru-RU" dirty="0"/>
                    </a:p>
                  </a:txBody>
                  <a:tcPr/>
                </a:tc>
                <a:tc>
                  <a:txBody>
                    <a:bodyPr/>
                    <a:lstStyle/>
                    <a:p>
                      <a:r>
                        <a:rPr lang="ru-RU" sz="1800" b="0" i="0" kern="1200" dirty="0">
                          <a:solidFill>
                            <a:schemeClr val="dk1"/>
                          </a:solidFill>
                          <a:effectLst/>
                          <a:latin typeface="+mn-lt"/>
                          <a:ea typeface="+mn-ea"/>
                          <a:cs typeface="+mn-cs"/>
                        </a:rPr>
                        <a:t>↓</a:t>
                      </a:r>
                      <a:endParaRPr lang="ru-RU" dirty="0"/>
                    </a:p>
                  </a:txBody>
                  <a:tcPr/>
                </a:tc>
                <a:extLst>
                  <a:ext uri="{0D108BD9-81ED-4DB2-BD59-A6C34878D82A}">
                    <a16:rowId xmlns:a16="http://schemas.microsoft.com/office/drawing/2014/main" val="2874723087"/>
                  </a:ext>
                </a:extLst>
              </a:tr>
              <a:tr h="482918">
                <a:tc>
                  <a:txBody>
                    <a:bodyPr/>
                    <a:lstStyle/>
                    <a:p>
                      <a:r>
                        <a:rPr lang="ru-RU" dirty="0"/>
                        <a:t>Дефицит оснований</a:t>
                      </a:r>
                    </a:p>
                  </a:txBody>
                  <a:tcPr/>
                </a:tc>
                <a:tc>
                  <a:txBody>
                    <a:bodyPr/>
                    <a:lstStyle/>
                    <a:p>
                      <a:r>
                        <a:rPr lang="ru-RU" sz="1800" b="0" i="0" kern="1200" dirty="0">
                          <a:solidFill>
                            <a:schemeClr val="dk1"/>
                          </a:solidFill>
                          <a:effectLst/>
                          <a:latin typeface="+mn-lt"/>
                          <a:ea typeface="+mn-ea"/>
                          <a:cs typeface="+mn-cs"/>
                        </a:rPr>
                        <a:t>от 0 до −2 </a:t>
                      </a:r>
                      <a:r>
                        <a:rPr lang="ru-RU" sz="1800" b="0" i="0" kern="1200" dirty="0" err="1">
                          <a:solidFill>
                            <a:schemeClr val="dk1"/>
                          </a:solidFill>
                          <a:effectLst/>
                          <a:latin typeface="+mn-lt"/>
                          <a:ea typeface="+mn-ea"/>
                          <a:cs typeface="+mn-cs"/>
                        </a:rPr>
                        <a:t>мэкв</a:t>
                      </a:r>
                      <a:r>
                        <a:rPr lang="ru-RU" sz="1800" b="0" i="0" kern="1200" dirty="0">
                          <a:solidFill>
                            <a:schemeClr val="dk1"/>
                          </a:solidFill>
                          <a:effectLst/>
                          <a:latin typeface="+mn-lt"/>
                          <a:ea typeface="+mn-ea"/>
                          <a:cs typeface="+mn-cs"/>
                        </a:rPr>
                        <a:t>/л</a:t>
                      </a:r>
                      <a:endParaRPr lang="ru-RU" dirty="0"/>
                    </a:p>
                  </a:txBody>
                  <a:tcPr/>
                </a:tc>
                <a:tc>
                  <a:txBody>
                    <a:bodyPr/>
                    <a:lstStyle/>
                    <a:p>
                      <a:r>
                        <a:rPr lang="ru-RU" sz="1800" b="0" i="0" kern="1200" dirty="0">
                          <a:solidFill>
                            <a:schemeClr val="dk1"/>
                          </a:solidFill>
                          <a:effectLst/>
                          <a:latin typeface="+mn-lt"/>
                          <a:ea typeface="+mn-ea"/>
                          <a:cs typeface="+mn-cs"/>
                        </a:rPr>
                        <a:t>от −2 до −6 </a:t>
                      </a:r>
                      <a:r>
                        <a:rPr lang="ru-RU" sz="1800" b="0" i="0" kern="1200" dirty="0" err="1">
                          <a:solidFill>
                            <a:schemeClr val="dk1"/>
                          </a:solidFill>
                          <a:effectLst/>
                          <a:latin typeface="+mn-lt"/>
                          <a:ea typeface="+mn-ea"/>
                          <a:cs typeface="+mn-cs"/>
                        </a:rPr>
                        <a:t>мэкв</a:t>
                      </a:r>
                      <a:r>
                        <a:rPr lang="ru-RU" sz="1800" b="0" i="0" kern="1200" dirty="0">
                          <a:solidFill>
                            <a:schemeClr val="dk1"/>
                          </a:solidFill>
                          <a:effectLst/>
                          <a:latin typeface="+mn-lt"/>
                          <a:ea typeface="+mn-ea"/>
                          <a:cs typeface="+mn-cs"/>
                        </a:rPr>
                        <a:t>/л</a:t>
                      </a:r>
                      <a:endParaRPr lang="ru-RU" dirty="0"/>
                    </a:p>
                  </a:txBody>
                  <a:tcPr/>
                </a:tc>
                <a:tc>
                  <a:txBody>
                    <a:bodyPr/>
                    <a:lstStyle/>
                    <a:p>
                      <a:r>
                        <a:rPr lang="ru-RU" sz="1800" b="0" i="0" kern="1200" dirty="0">
                          <a:solidFill>
                            <a:schemeClr val="dk1"/>
                          </a:solidFill>
                          <a:effectLst/>
                          <a:latin typeface="+mn-lt"/>
                          <a:ea typeface="+mn-ea"/>
                          <a:cs typeface="+mn-cs"/>
                        </a:rPr>
                        <a:t>от −6 до −10 </a:t>
                      </a:r>
                      <a:r>
                        <a:rPr lang="ru-RU" sz="1800" b="0" i="0" kern="1200" dirty="0" err="1">
                          <a:solidFill>
                            <a:schemeClr val="dk1"/>
                          </a:solidFill>
                          <a:effectLst/>
                          <a:latin typeface="+mn-lt"/>
                          <a:ea typeface="+mn-ea"/>
                          <a:cs typeface="+mn-cs"/>
                        </a:rPr>
                        <a:t>мэкв</a:t>
                      </a:r>
                      <a:r>
                        <a:rPr lang="ru-RU" sz="1800" b="0" i="0" kern="1200" dirty="0">
                          <a:solidFill>
                            <a:schemeClr val="dk1"/>
                          </a:solidFill>
                          <a:effectLst/>
                          <a:latin typeface="+mn-lt"/>
                          <a:ea typeface="+mn-ea"/>
                          <a:cs typeface="+mn-cs"/>
                        </a:rPr>
                        <a:t>/л</a:t>
                      </a:r>
                      <a:endParaRPr lang="ru-RU" dirty="0"/>
                    </a:p>
                  </a:txBody>
                  <a:tcPr/>
                </a:tc>
                <a:tc>
                  <a:txBody>
                    <a:bodyPr/>
                    <a:lstStyle/>
                    <a:p>
                      <a:r>
                        <a:rPr lang="ru-RU" sz="1800" b="0" i="0" kern="1200" dirty="0">
                          <a:solidFill>
                            <a:schemeClr val="dk1"/>
                          </a:solidFill>
                          <a:effectLst/>
                          <a:latin typeface="+mn-lt"/>
                          <a:ea typeface="+mn-ea"/>
                          <a:cs typeface="+mn-cs"/>
                        </a:rPr>
                        <a:t>−10 </a:t>
                      </a:r>
                      <a:r>
                        <a:rPr lang="ru-RU" sz="1800" b="0" i="0" kern="1200" dirty="0" err="1">
                          <a:solidFill>
                            <a:schemeClr val="dk1"/>
                          </a:solidFill>
                          <a:effectLst/>
                          <a:latin typeface="+mn-lt"/>
                          <a:ea typeface="+mn-ea"/>
                          <a:cs typeface="+mn-cs"/>
                        </a:rPr>
                        <a:t>мэкв</a:t>
                      </a:r>
                      <a:r>
                        <a:rPr lang="ru-RU" sz="1800" b="0" i="0" kern="1200" dirty="0">
                          <a:solidFill>
                            <a:schemeClr val="dk1"/>
                          </a:solidFill>
                          <a:effectLst/>
                          <a:latin typeface="+mn-lt"/>
                          <a:ea typeface="+mn-ea"/>
                          <a:cs typeface="+mn-cs"/>
                        </a:rPr>
                        <a:t>/л или менее</a:t>
                      </a:r>
                      <a:endParaRPr lang="ru-RU" dirty="0"/>
                    </a:p>
                  </a:txBody>
                  <a:tcPr/>
                </a:tc>
                <a:extLst>
                  <a:ext uri="{0D108BD9-81ED-4DB2-BD59-A6C34878D82A}">
                    <a16:rowId xmlns:a16="http://schemas.microsoft.com/office/drawing/2014/main" val="611365292"/>
                  </a:ext>
                </a:extLst>
              </a:tr>
              <a:tr h="482918">
                <a:tc>
                  <a:txBody>
                    <a:bodyPr/>
                    <a:lstStyle/>
                    <a:p>
                      <a:r>
                        <a:rPr lang="ru-RU" dirty="0"/>
                        <a:t>Потребность в </a:t>
                      </a:r>
                      <a:r>
                        <a:rPr lang="ru-RU" dirty="0" err="1"/>
                        <a:t>кровепродуктах</a:t>
                      </a:r>
                      <a:endParaRPr lang="ru-RU" dirty="0"/>
                    </a:p>
                  </a:txBody>
                  <a:tcPr/>
                </a:tc>
                <a:tc>
                  <a:txBody>
                    <a:bodyPr/>
                    <a:lstStyle/>
                    <a:p>
                      <a:r>
                        <a:rPr lang="ru-RU" dirty="0"/>
                        <a:t>Мониторинг </a:t>
                      </a:r>
                    </a:p>
                  </a:txBody>
                  <a:tcPr/>
                </a:tc>
                <a:tc>
                  <a:txBody>
                    <a:bodyPr/>
                    <a:lstStyle/>
                    <a:p>
                      <a:r>
                        <a:rPr lang="ru-RU" dirty="0"/>
                        <a:t>Возможно </a:t>
                      </a:r>
                    </a:p>
                  </a:txBody>
                  <a:tcPr/>
                </a:tc>
                <a:tc>
                  <a:txBody>
                    <a:bodyPr/>
                    <a:lstStyle/>
                    <a:p>
                      <a:r>
                        <a:rPr lang="ru-RU" dirty="0"/>
                        <a:t>Да </a:t>
                      </a:r>
                    </a:p>
                  </a:txBody>
                  <a:tcPr/>
                </a:tc>
                <a:tc>
                  <a:txBody>
                    <a:bodyPr/>
                    <a:lstStyle/>
                    <a:p>
                      <a:r>
                        <a:rPr lang="ru-RU" dirty="0"/>
                        <a:t>Протокол массивного переливания</a:t>
                      </a:r>
                    </a:p>
                  </a:txBody>
                  <a:tcPr/>
                </a:tc>
                <a:extLst>
                  <a:ext uri="{0D108BD9-81ED-4DB2-BD59-A6C34878D82A}">
                    <a16:rowId xmlns:a16="http://schemas.microsoft.com/office/drawing/2014/main" val="1902854462"/>
                  </a:ext>
                </a:extLst>
              </a:tr>
            </a:tbl>
          </a:graphicData>
        </a:graphic>
      </p:graphicFrame>
    </p:spTree>
    <p:extLst>
      <p:ext uri="{BB962C8B-B14F-4D97-AF65-F5344CB8AC3E}">
        <p14:creationId xmlns:p14="http://schemas.microsoft.com/office/powerpoint/2010/main" val="2274454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113380-41BA-3640-C038-15487DCD493C}"/>
              </a:ext>
            </a:extLst>
          </p:cNvPr>
          <p:cNvSpPr>
            <a:spLocks noGrp="1"/>
          </p:cNvSpPr>
          <p:nvPr>
            <p:ph type="title"/>
          </p:nvPr>
        </p:nvSpPr>
        <p:spPr/>
        <p:txBody>
          <a:bodyPr/>
          <a:lstStyle/>
          <a:p>
            <a:r>
              <a:rPr lang="ru-RU" dirty="0">
                <a:solidFill>
                  <a:srgbClr val="FF0000"/>
                </a:solidFill>
              </a:rPr>
              <a:t>Массивное введение жидкостей (старый подход)</a:t>
            </a:r>
          </a:p>
        </p:txBody>
      </p:sp>
      <p:pic>
        <p:nvPicPr>
          <p:cNvPr id="5" name="Объект 4">
            <a:extLst>
              <a:ext uri="{FF2B5EF4-FFF2-40B4-BE49-F238E27FC236}">
                <a16:creationId xmlns:a16="http://schemas.microsoft.com/office/drawing/2014/main" id="{8F9E175F-2F5D-EF66-A1E9-FDA3F0618F6A}"/>
              </a:ext>
            </a:extLst>
          </p:cNvPr>
          <p:cNvPicPr>
            <a:picLocks noGrp="1" noChangeAspect="1"/>
          </p:cNvPicPr>
          <p:nvPr>
            <p:ph sz="half" idx="1"/>
          </p:nvPr>
        </p:nvPicPr>
        <p:blipFill>
          <a:blip r:embed="rId3"/>
          <a:stretch>
            <a:fillRect/>
          </a:stretch>
        </p:blipFill>
        <p:spPr>
          <a:xfrm>
            <a:off x="6646334" y="1900718"/>
            <a:ext cx="5181600" cy="4167285"/>
          </a:xfrm>
        </p:spPr>
      </p:pic>
      <p:sp>
        <p:nvSpPr>
          <p:cNvPr id="6" name="Объект 5">
            <a:extLst>
              <a:ext uri="{FF2B5EF4-FFF2-40B4-BE49-F238E27FC236}">
                <a16:creationId xmlns:a16="http://schemas.microsoft.com/office/drawing/2014/main" id="{6A29F995-6D37-AFBB-E8C7-832D89365A7D}"/>
              </a:ext>
            </a:extLst>
          </p:cNvPr>
          <p:cNvSpPr>
            <a:spLocks noGrp="1"/>
          </p:cNvSpPr>
          <p:nvPr>
            <p:ph sz="half" idx="2"/>
          </p:nvPr>
        </p:nvSpPr>
        <p:spPr>
          <a:xfrm>
            <a:off x="838200" y="1808691"/>
            <a:ext cx="5181600" cy="4351338"/>
          </a:xfrm>
        </p:spPr>
        <p:txBody>
          <a:bodyPr>
            <a:normAutofit lnSpcReduction="10000"/>
          </a:bodyPr>
          <a:lstStyle/>
          <a:p>
            <a:r>
              <a:rPr lang="ru-RU" dirty="0">
                <a:solidFill>
                  <a:srgbClr val="212121"/>
                </a:solidFill>
                <a:latin typeface="Cambria" panose="02040503050406030204" pitchFamily="18" charset="0"/>
              </a:rPr>
              <a:t>П</a:t>
            </a:r>
            <a:r>
              <a:rPr lang="ru-RU" b="0" i="0" dirty="0">
                <a:solidFill>
                  <a:srgbClr val="212121"/>
                </a:solidFill>
                <a:effectLst/>
                <a:latin typeface="Cambria" panose="02040503050406030204" pitchFamily="18" charset="0"/>
              </a:rPr>
              <a:t>риводит к увеличению доставки кислорода к тканям и улучшению выживаемости пациентов в критическом состоянии</a:t>
            </a:r>
          </a:p>
          <a:p>
            <a:r>
              <a:rPr lang="ru-RU" dirty="0">
                <a:solidFill>
                  <a:srgbClr val="212121"/>
                </a:solidFill>
                <a:latin typeface="Cambria" panose="02040503050406030204" pitchFamily="18" charset="0"/>
              </a:rPr>
              <a:t>Генерализованный отек тканей (особенно кишечник)</a:t>
            </a:r>
          </a:p>
          <a:p>
            <a:r>
              <a:rPr lang="ru-RU" dirty="0">
                <a:solidFill>
                  <a:srgbClr val="212121"/>
                </a:solidFill>
                <a:latin typeface="Cambria" panose="02040503050406030204" pitchFamily="18" charset="0"/>
              </a:rPr>
              <a:t>Снижение выживаемости</a:t>
            </a:r>
          </a:p>
          <a:p>
            <a:r>
              <a:rPr lang="ru-RU" dirty="0" err="1">
                <a:solidFill>
                  <a:srgbClr val="212121"/>
                </a:solidFill>
                <a:latin typeface="Cambria" panose="02040503050406030204" pitchFamily="18" charset="0"/>
              </a:rPr>
              <a:t>Дилюционная</a:t>
            </a:r>
            <a:r>
              <a:rPr lang="ru-RU" dirty="0">
                <a:solidFill>
                  <a:srgbClr val="212121"/>
                </a:solidFill>
                <a:latin typeface="Cambria" panose="02040503050406030204" pitchFamily="18" charset="0"/>
              </a:rPr>
              <a:t> </a:t>
            </a:r>
            <a:r>
              <a:rPr lang="ru-RU" dirty="0" err="1">
                <a:solidFill>
                  <a:srgbClr val="212121"/>
                </a:solidFill>
                <a:latin typeface="Cambria" panose="02040503050406030204" pitchFamily="18" charset="0"/>
              </a:rPr>
              <a:t>коагулопатия</a:t>
            </a:r>
            <a:endParaRPr lang="ru-RU" dirty="0">
              <a:solidFill>
                <a:srgbClr val="212121"/>
              </a:solidFill>
              <a:latin typeface="Cambria" panose="02040503050406030204" pitchFamily="18" charset="0"/>
            </a:endParaRPr>
          </a:p>
          <a:p>
            <a:r>
              <a:rPr lang="ru-RU" dirty="0">
                <a:solidFill>
                  <a:srgbClr val="212121"/>
                </a:solidFill>
                <a:latin typeface="Cambria" panose="02040503050406030204" pitchFamily="18" charset="0"/>
              </a:rPr>
              <a:t>ОРДС</a:t>
            </a:r>
            <a:endParaRPr lang="en-US" dirty="0">
              <a:solidFill>
                <a:srgbClr val="212121"/>
              </a:solidFill>
              <a:latin typeface="Cambria" panose="02040503050406030204" pitchFamily="18" charset="0"/>
            </a:endParaRPr>
          </a:p>
          <a:p>
            <a:endParaRPr lang="ru-RU" dirty="0"/>
          </a:p>
        </p:txBody>
      </p:sp>
      <p:pic>
        <p:nvPicPr>
          <p:cNvPr id="9" name="Рисунок 8">
            <a:extLst>
              <a:ext uri="{FF2B5EF4-FFF2-40B4-BE49-F238E27FC236}">
                <a16:creationId xmlns:a16="http://schemas.microsoft.com/office/drawing/2014/main" id="{F553B2A0-5EB5-EA77-2683-796283AEF08A}"/>
              </a:ext>
            </a:extLst>
          </p:cNvPr>
          <p:cNvPicPr>
            <a:picLocks noChangeAspect="1"/>
          </p:cNvPicPr>
          <p:nvPr/>
        </p:nvPicPr>
        <p:blipFill>
          <a:blip r:embed="rId4"/>
          <a:stretch>
            <a:fillRect/>
          </a:stretch>
        </p:blipFill>
        <p:spPr>
          <a:xfrm>
            <a:off x="2667000" y="973666"/>
            <a:ext cx="5884333" cy="5884333"/>
          </a:xfrm>
          <a:prstGeom prst="rect">
            <a:avLst/>
          </a:prstGeom>
        </p:spPr>
      </p:pic>
    </p:spTree>
    <p:extLst>
      <p:ext uri="{BB962C8B-B14F-4D97-AF65-F5344CB8AC3E}">
        <p14:creationId xmlns:p14="http://schemas.microsoft.com/office/powerpoint/2010/main" val="126640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D753494F-976A-101B-6EF2-EBA35121F15D}"/>
              </a:ext>
            </a:extLst>
          </p:cNvPr>
          <p:cNvSpPr>
            <a:spLocks noGrp="1"/>
          </p:cNvSpPr>
          <p:nvPr>
            <p:ph type="title"/>
          </p:nvPr>
        </p:nvSpPr>
        <p:spPr>
          <a:xfrm>
            <a:off x="89576" y="800100"/>
            <a:ext cx="5142653" cy="1088136"/>
          </a:xfrm>
        </p:spPr>
        <p:txBody>
          <a:bodyPr anchor="b">
            <a:normAutofit/>
          </a:bodyPr>
          <a:lstStyle/>
          <a:p>
            <a:pPr algn="l">
              <a:lnSpc>
                <a:spcPts val="2250"/>
              </a:lnSpc>
              <a:spcBef>
                <a:spcPts val="2000"/>
              </a:spcBef>
              <a:spcAft>
                <a:spcPts val="1000"/>
              </a:spcAft>
            </a:pPr>
            <a:r>
              <a:rPr lang="ru-RU" sz="3600" b="0" i="0" dirty="0">
                <a:solidFill>
                  <a:srgbClr val="FF0000"/>
                </a:solidFill>
                <a:effectLst/>
                <a:latin typeface="Cambria" panose="02040503050406030204" pitchFamily="18" charset="0"/>
              </a:rPr>
              <a:t>Подходы к жидкостной реанимации</a:t>
            </a:r>
          </a:p>
        </p:txBody>
      </p:sp>
      <p:sp>
        <p:nvSpPr>
          <p:cNvPr id="25" name="Rectangle 24">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Объект 2">
            <a:extLst>
              <a:ext uri="{FF2B5EF4-FFF2-40B4-BE49-F238E27FC236}">
                <a16:creationId xmlns:a16="http://schemas.microsoft.com/office/drawing/2014/main" id="{0FCD8F69-80AA-1578-1E68-E4FE94E9DF37}"/>
              </a:ext>
            </a:extLst>
          </p:cNvPr>
          <p:cNvSpPr>
            <a:spLocks noGrp="1"/>
          </p:cNvSpPr>
          <p:nvPr>
            <p:ph idx="1"/>
          </p:nvPr>
        </p:nvSpPr>
        <p:spPr>
          <a:xfrm>
            <a:off x="89576" y="1888237"/>
            <a:ext cx="5218476" cy="5071028"/>
          </a:xfrm>
        </p:spPr>
        <p:txBody>
          <a:bodyPr anchor="t">
            <a:normAutofit fontScale="85000" lnSpcReduction="20000"/>
          </a:bodyPr>
          <a:lstStyle/>
          <a:p>
            <a:pPr marL="342900" indent="-342900">
              <a:lnSpc>
                <a:spcPct val="100000"/>
              </a:lnSpc>
              <a:buAutoNum type="arabicParenR"/>
            </a:pPr>
            <a:r>
              <a:rPr lang="ru-RU" sz="1900" b="0" i="0" dirty="0">
                <a:solidFill>
                  <a:srgbClr val="212121"/>
                </a:solidFill>
                <a:effectLst/>
                <a:latin typeface="Cambria" panose="02040503050406030204" pitchFamily="18" charset="0"/>
              </a:rPr>
              <a:t>минимальной инфузионной терапии при сохранении допустимой гипотензии и использовании переливания крови со сбалансированным соотношением продуктов крови и целенаправленной коррекцией </a:t>
            </a:r>
            <a:r>
              <a:rPr lang="ru-RU" sz="1900" b="0" i="0" dirty="0" err="1">
                <a:solidFill>
                  <a:srgbClr val="212121"/>
                </a:solidFill>
                <a:effectLst/>
                <a:latin typeface="Cambria" panose="02040503050406030204" pitchFamily="18" charset="0"/>
              </a:rPr>
              <a:t>коагулопатии</a:t>
            </a:r>
            <a:r>
              <a:rPr lang="ru-RU" sz="1900" b="0" i="0" dirty="0">
                <a:solidFill>
                  <a:srgbClr val="212121"/>
                </a:solidFill>
                <a:effectLst/>
                <a:latin typeface="Cambria" panose="02040503050406030204" pitchFamily="18" charset="0"/>
              </a:rPr>
              <a:t>  (1:1, 2:1 по сравнению с потерей) для поддержания АД</a:t>
            </a:r>
          </a:p>
          <a:p>
            <a:pPr marL="342900" indent="-342900">
              <a:lnSpc>
                <a:spcPct val="100000"/>
              </a:lnSpc>
              <a:buAutoNum type="arabicParenR"/>
            </a:pPr>
            <a:r>
              <a:rPr lang="ru-RU" sz="1900" dirty="0">
                <a:solidFill>
                  <a:srgbClr val="212121"/>
                </a:solidFill>
                <a:latin typeface="Cambria" panose="02040503050406030204" pitchFamily="18" charset="0"/>
              </a:rPr>
              <a:t>Вместо вливания жидкости использовать </a:t>
            </a:r>
            <a:r>
              <a:rPr lang="ru-RU" sz="1900" dirty="0" err="1">
                <a:solidFill>
                  <a:srgbClr val="212121"/>
                </a:solidFill>
                <a:latin typeface="Cambria" panose="02040503050406030204" pitchFamily="18" charset="0"/>
              </a:rPr>
              <a:t>вазопрессоры</a:t>
            </a:r>
            <a:r>
              <a:rPr lang="ru-RU" sz="1900" dirty="0">
                <a:solidFill>
                  <a:srgbClr val="212121"/>
                </a:solidFill>
                <a:latin typeface="Cambria" panose="02040503050406030204" pitchFamily="18" charset="0"/>
              </a:rPr>
              <a:t> до достижения гемостаза</a:t>
            </a:r>
            <a:endParaRPr lang="ru-RU" sz="1900" b="0" i="0" dirty="0">
              <a:solidFill>
                <a:srgbClr val="212121"/>
              </a:solidFill>
              <a:effectLst/>
              <a:latin typeface="Cambria" panose="02040503050406030204" pitchFamily="18" charset="0"/>
            </a:endParaRPr>
          </a:p>
          <a:p>
            <a:pPr>
              <a:lnSpc>
                <a:spcPct val="100000"/>
              </a:lnSpc>
            </a:pPr>
            <a:r>
              <a:rPr lang="ru-RU" sz="1900" dirty="0"/>
              <a:t>Допустимая гипотензия </a:t>
            </a:r>
            <a:r>
              <a:rPr lang="ru-RU" sz="1900" dirty="0" err="1"/>
              <a:t>сАД</a:t>
            </a:r>
            <a:r>
              <a:rPr lang="ru-RU" sz="1900" dirty="0"/>
              <a:t> 90 </a:t>
            </a:r>
            <a:r>
              <a:rPr lang="ru-RU" sz="1900" dirty="0" err="1"/>
              <a:t>мм.рт.ст</a:t>
            </a:r>
            <a:r>
              <a:rPr lang="ru-RU" sz="1900" dirty="0"/>
              <a:t>., МАР 60 </a:t>
            </a:r>
            <a:r>
              <a:rPr lang="ru-RU" sz="1900" dirty="0" err="1"/>
              <a:t>мм.рт.ст</a:t>
            </a:r>
            <a:r>
              <a:rPr lang="ru-RU" sz="1900" dirty="0"/>
              <a:t>.</a:t>
            </a:r>
          </a:p>
          <a:p>
            <a:pPr>
              <a:lnSpc>
                <a:spcPct val="100000"/>
              </a:lnSpc>
            </a:pPr>
            <a:r>
              <a:rPr lang="ru-RU" sz="1900" dirty="0"/>
              <a:t>Гипотензивная реанимация у пациентов с травмой головы и повышением ВЧД не рекомендуется</a:t>
            </a:r>
          </a:p>
          <a:p>
            <a:pPr>
              <a:lnSpc>
                <a:spcPct val="100000"/>
              </a:lnSpc>
            </a:pPr>
            <a:r>
              <a:rPr lang="ru-RU" sz="1900" dirty="0"/>
              <a:t>в/в сбалансированный раствор собаки 1—20 мл/кг, кошки 5-10 мл/кг</a:t>
            </a:r>
          </a:p>
          <a:p>
            <a:pPr>
              <a:lnSpc>
                <a:spcPct val="100000"/>
              </a:lnSpc>
            </a:pPr>
            <a:r>
              <a:rPr lang="ru-RU" sz="1900" dirty="0"/>
              <a:t>Переливание плазмы и Эр массы в соотношении 1:1 или 1:2</a:t>
            </a:r>
          </a:p>
          <a:p>
            <a:pPr>
              <a:lnSpc>
                <a:spcPct val="100000"/>
              </a:lnSpc>
            </a:pPr>
            <a:r>
              <a:rPr lang="ru-RU" sz="1900" dirty="0"/>
              <a:t>Переливание тромбоцитов 1 </a:t>
            </a:r>
            <a:r>
              <a:rPr lang="ru-RU" sz="1900" dirty="0" err="1"/>
              <a:t>ед</a:t>
            </a:r>
            <a:r>
              <a:rPr lang="ru-RU" sz="1900" dirty="0"/>
              <a:t> на каждые 6 </a:t>
            </a:r>
            <a:r>
              <a:rPr lang="ru-RU" sz="1900" dirty="0" err="1"/>
              <a:t>ед</a:t>
            </a:r>
            <a:r>
              <a:rPr lang="ru-RU" sz="1900" dirty="0"/>
              <a:t>  Эр </a:t>
            </a:r>
            <a:r>
              <a:rPr lang="ru-RU" sz="1900" dirty="0" err="1"/>
              <a:t>масы</a:t>
            </a:r>
            <a:endParaRPr lang="ru-RU" sz="1900" dirty="0"/>
          </a:p>
          <a:p>
            <a:pPr>
              <a:lnSpc>
                <a:spcPct val="100000"/>
              </a:lnSpc>
            </a:pPr>
            <a:r>
              <a:rPr lang="ru-RU" sz="1900" dirty="0"/>
              <a:t>Свежая цельная кровь</a:t>
            </a:r>
            <a:endParaRPr lang="ru-RU" sz="1400" dirty="0"/>
          </a:p>
        </p:txBody>
      </p:sp>
      <p:pic>
        <p:nvPicPr>
          <p:cNvPr id="6" name="Рисунок 5" descr="Изображение выглядит как текст, человек, мужчина, старый&#10;&#10;Автоматически созданное описание">
            <a:extLst>
              <a:ext uri="{FF2B5EF4-FFF2-40B4-BE49-F238E27FC236}">
                <a16:creationId xmlns:a16="http://schemas.microsoft.com/office/drawing/2014/main" id="{E1A49870-B6A1-D3C0-B3BD-3A706E7DA0FA}"/>
              </a:ext>
            </a:extLst>
          </p:cNvPr>
          <p:cNvPicPr>
            <a:picLocks noChangeAspect="1"/>
          </p:cNvPicPr>
          <p:nvPr/>
        </p:nvPicPr>
        <p:blipFill rotWithShape="1">
          <a:blip r:embed="rId3"/>
          <a:srcRect r="1630"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345465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AD9A73-A79D-FCD1-EFBF-EC01D7D6B67B}"/>
              </a:ext>
            </a:extLst>
          </p:cNvPr>
          <p:cNvSpPr>
            <a:spLocks noGrp="1"/>
          </p:cNvSpPr>
          <p:nvPr>
            <p:ph type="title"/>
          </p:nvPr>
        </p:nvSpPr>
        <p:spPr>
          <a:xfrm>
            <a:off x="202276" y="2766218"/>
            <a:ext cx="6543502" cy="1325563"/>
          </a:xfrm>
        </p:spPr>
        <p:txBody>
          <a:bodyPr>
            <a:normAutofit fontScale="90000"/>
          </a:bodyPr>
          <a:lstStyle/>
          <a:p>
            <a:r>
              <a:rPr lang="ru-RU"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Экстренный пациент – это пациент который находится вследствие заболевания, травмы или по другим причинам в состоянии непосредственной или ожидаемой опасности для жизни и требующим неотложной помощи</a:t>
            </a:r>
            <a:br>
              <a:rPr lang="ru-RU" sz="4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ru-RU" dirty="0">
              <a:solidFill>
                <a:srgbClr val="FF0000"/>
              </a:solidFill>
            </a:endParaRPr>
          </a:p>
        </p:txBody>
      </p:sp>
      <p:pic>
        <p:nvPicPr>
          <p:cNvPr id="4" name="Рисунок 3">
            <a:extLst>
              <a:ext uri="{FF2B5EF4-FFF2-40B4-BE49-F238E27FC236}">
                <a16:creationId xmlns:a16="http://schemas.microsoft.com/office/drawing/2014/main" id="{3275118A-6BC6-D0BD-1DB4-E1103EB52298}"/>
              </a:ext>
            </a:extLst>
          </p:cNvPr>
          <p:cNvPicPr>
            <a:picLocks noChangeAspect="1"/>
          </p:cNvPicPr>
          <p:nvPr/>
        </p:nvPicPr>
        <p:blipFill>
          <a:blip r:embed="rId3"/>
          <a:stretch>
            <a:fillRect/>
          </a:stretch>
        </p:blipFill>
        <p:spPr>
          <a:xfrm>
            <a:off x="6126480" y="2460567"/>
            <a:ext cx="5863244" cy="4397433"/>
          </a:xfrm>
          <a:prstGeom prst="rect">
            <a:avLst/>
          </a:prstGeom>
        </p:spPr>
      </p:pic>
    </p:spTree>
    <p:extLst>
      <p:ext uri="{BB962C8B-B14F-4D97-AF65-F5344CB8AC3E}">
        <p14:creationId xmlns:p14="http://schemas.microsoft.com/office/powerpoint/2010/main" val="3015259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C4301C-5BFA-04F8-1341-66EE157C2B2A}"/>
              </a:ext>
            </a:extLst>
          </p:cNvPr>
          <p:cNvSpPr>
            <a:spLocks noGrp="1"/>
          </p:cNvSpPr>
          <p:nvPr>
            <p:ph type="title"/>
          </p:nvPr>
        </p:nvSpPr>
        <p:spPr>
          <a:xfrm>
            <a:off x="762000" y="492408"/>
            <a:ext cx="10515600" cy="1325563"/>
          </a:xfrm>
        </p:spPr>
        <p:txBody>
          <a:bodyPr/>
          <a:lstStyle/>
          <a:p>
            <a:r>
              <a:rPr lang="ru-RU" dirty="0">
                <a:solidFill>
                  <a:srgbClr val="FF0000"/>
                </a:solidFill>
              </a:rPr>
              <a:t>УЗ диагностика у пациента с травмой </a:t>
            </a:r>
          </a:p>
        </p:txBody>
      </p:sp>
      <p:pic>
        <p:nvPicPr>
          <p:cNvPr id="5" name="Объект 4">
            <a:extLst>
              <a:ext uri="{FF2B5EF4-FFF2-40B4-BE49-F238E27FC236}">
                <a16:creationId xmlns:a16="http://schemas.microsoft.com/office/drawing/2014/main" id="{2BE30F48-5524-1095-4F7C-EEB1C11503E5}"/>
              </a:ext>
            </a:extLst>
          </p:cNvPr>
          <p:cNvPicPr>
            <a:picLocks noGrp="1" noChangeAspect="1"/>
          </p:cNvPicPr>
          <p:nvPr>
            <p:ph sz="half" idx="1"/>
          </p:nvPr>
        </p:nvPicPr>
        <p:blipFill>
          <a:blip r:embed="rId3"/>
          <a:stretch>
            <a:fillRect/>
          </a:stretch>
        </p:blipFill>
        <p:spPr>
          <a:xfrm rot="10800000">
            <a:off x="6667500" y="2074523"/>
            <a:ext cx="5181600" cy="3886200"/>
          </a:xfrm>
        </p:spPr>
      </p:pic>
      <p:sp>
        <p:nvSpPr>
          <p:cNvPr id="6" name="Объект 5">
            <a:extLst>
              <a:ext uri="{FF2B5EF4-FFF2-40B4-BE49-F238E27FC236}">
                <a16:creationId xmlns:a16="http://schemas.microsoft.com/office/drawing/2014/main" id="{27E0470E-2BE3-4A19-1600-7B27A76693FF}"/>
              </a:ext>
            </a:extLst>
          </p:cNvPr>
          <p:cNvSpPr>
            <a:spLocks noGrp="1"/>
          </p:cNvSpPr>
          <p:nvPr>
            <p:ph sz="half" idx="2"/>
          </p:nvPr>
        </p:nvSpPr>
        <p:spPr>
          <a:xfrm>
            <a:off x="179614" y="1841954"/>
            <a:ext cx="6204857" cy="4351338"/>
          </a:xfrm>
        </p:spPr>
        <p:txBody>
          <a:bodyPr/>
          <a:lstStyle/>
          <a:p>
            <a:r>
              <a:rPr lang="en-US" dirty="0"/>
              <a:t>POCUS – point of care ultrasound</a:t>
            </a:r>
          </a:p>
          <a:p>
            <a:r>
              <a:rPr lang="en-US" dirty="0"/>
              <a:t>FAST – </a:t>
            </a:r>
            <a:r>
              <a:rPr lang="en" b="0" i="0" dirty="0">
                <a:effectLst/>
              </a:rPr>
              <a:t>Focused Assessment with Sonography for Trauma</a:t>
            </a:r>
          </a:p>
          <a:p>
            <a:r>
              <a:rPr lang="en" dirty="0" err="1"/>
              <a:t>aFAST</a:t>
            </a:r>
            <a:r>
              <a:rPr lang="ru-RU" dirty="0"/>
              <a:t> и </a:t>
            </a:r>
            <a:r>
              <a:rPr lang="en-US" dirty="0"/>
              <a:t>t</a:t>
            </a:r>
            <a:r>
              <a:rPr lang="en" dirty="0"/>
              <a:t>FAST</a:t>
            </a:r>
            <a:r>
              <a:rPr lang="ru-RU" dirty="0"/>
              <a:t> – абдоминальная и торакальная оценка состояния с</a:t>
            </a:r>
            <a:r>
              <a:rPr lang="en-US" dirty="0"/>
              <a:t> </a:t>
            </a:r>
            <a:r>
              <a:rPr lang="ru-RU" dirty="0"/>
              <a:t>УЗИ травм – направлены на выявления наличия жидкости в брюшной, плевральной и перикардиальной пространствах</a:t>
            </a:r>
            <a:endParaRPr lang="en" dirty="0"/>
          </a:p>
          <a:p>
            <a:endParaRPr lang="en-US" dirty="0"/>
          </a:p>
        </p:txBody>
      </p:sp>
    </p:spTree>
    <p:extLst>
      <p:ext uri="{BB962C8B-B14F-4D97-AF65-F5344CB8AC3E}">
        <p14:creationId xmlns:p14="http://schemas.microsoft.com/office/powerpoint/2010/main" val="756243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BEDB88A2-2D35-62DA-5173-BFA3A48D5BFE}"/>
              </a:ext>
            </a:extLst>
          </p:cNvPr>
          <p:cNvSpPr>
            <a:spLocks noGrp="1"/>
          </p:cNvSpPr>
          <p:nvPr>
            <p:ph type="title"/>
          </p:nvPr>
        </p:nvSpPr>
        <p:spPr/>
        <p:txBody>
          <a:bodyPr/>
          <a:lstStyle/>
          <a:p>
            <a:r>
              <a:rPr lang="en-US" dirty="0">
                <a:solidFill>
                  <a:srgbClr val="FF0000"/>
                </a:solidFill>
              </a:rPr>
              <a:t>AFAST TFAST</a:t>
            </a:r>
            <a:endParaRPr lang="ru-RU" dirty="0">
              <a:solidFill>
                <a:srgbClr val="FF0000"/>
              </a:solidFill>
            </a:endParaRPr>
          </a:p>
        </p:txBody>
      </p:sp>
      <p:sp>
        <p:nvSpPr>
          <p:cNvPr id="6" name="Объект 5">
            <a:extLst>
              <a:ext uri="{FF2B5EF4-FFF2-40B4-BE49-F238E27FC236}">
                <a16:creationId xmlns:a16="http://schemas.microsoft.com/office/drawing/2014/main" id="{785CCC09-9971-9FE3-B0EE-81B6954185AC}"/>
              </a:ext>
            </a:extLst>
          </p:cNvPr>
          <p:cNvSpPr>
            <a:spLocks noGrp="1"/>
          </p:cNvSpPr>
          <p:nvPr>
            <p:ph idx="1"/>
          </p:nvPr>
        </p:nvSpPr>
        <p:spPr/>
        <p:txBody>
          <a:bodyPr/>
          <a:lstStyle/>
          <a:p>
            <a:r>
              <a:rPr lang="ru-RU" dirty="0"/>
              <a:t>Не предназначены для комплексного обследования</a:t>
            </a:r>
            <a:endParaRPr lang="en-US" dirty="0"/>
          </a:p>
          <a:p>
            <a:r>
              <a:rPr lang="ru-RU" dirty="0"/>
              <a:t>Исследования не должны быть в приоритете перед неотложной жизненно важной терапией</a:t>
            </a:r>
          </a:p>
          <a:p>
            <a:r>
              <a:rPr lang="ru-RU" dirty="0"/>
              <a:t>Как правило, пациента не бреют перед исследованием, кроме случаев густой и длинной шерсти, используем спирт и/или акустический гель</a:t>
            </a:r>
          </a:p>
          <a:p>
            <a:r>
              <a:rPr lang="ru-RU" dirty="0"/>
              <a:t>Предпочтительно положение на боку</a:t>
            </a:r>
          </a:p>
          <a:p>
            <a:r>
              <a:rPr lang="ru-RU" dirty="0"/>
              <a:t>При одышке – дополнительная оксигенация и стернальное положение</a:t>
            </a:r>
          </a:p>
          <a:p>
            <a:endParaRPr lang="ru-RU" dirty="0"/>
          </a:p>
        </p:txBody>
      </p:sp>
    </p:spTree>
    <p:extLst>
      <p:ext uri="{BB962C8B-B14F-4D97-AF65-F5344CB8AC3E}">
        <p14:creationId xmlns:p14="http://schemas.microsoft.com/office/powerpoint/2010/main" val="3363925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0F9C3309-A30D-C8A5-6081-E5281C1E9882}"/>
              </a:ext>
            </a:extLst>
          </p:cNvPr>
          <p:cNvSpPr>
            <a:spLocks noGrp="1"/>
          </p:cNvSpPr>
          <p:nvPr>
            <p:ph type="title"/>
          </p:nvPr>
        </p:nvSpPr>
        <p:spPr>
          <a:xfrm>
            <a:off x="838200" y="822325"/>
            <a:ext cx="10515600" cy="1325563"/>
          </a:xfrm>
        </p:spPr>
        <p:txBody>
          <a:bodyPr/>
          <a:lstStyle/>
          <a:p>
            <a:r>
              <a:rPr lang="ru-RU" dirty="0">
                <a:solidFill>
                  <a:srgbClr val="FF0000"/>
                </a:solidFill>
              </a:rPr>
              <a:t>Виды </a:t>
            </a:r>
            <a:r>
              <a:rPr lang="ru-RU" dirty="0" err="1">
                <a:solidFill>
                  <a:srgbClr val="FF0000"/>
                </a:solidFill>
              </a:rPr>
              <a:t>эхогенности</a:t>
            </a:r>
            <a:endParaRPr lang="ru-RU" dirty="0">
              <a:solidFill>
                <a:srgbClr val="FF0000"/>
              </a:solidFill>
            </a:endParaRPr>
          </a:p>
        </p:txBody>
      </p:sp>
      <p:pic>
        <p:nvPicPr>
          <p:cNvPr id="7" name="Объект 6">
            <a:extLst>
              <a:ext uri="{FF2B5EF4-FFF2-40B4-BE49-F238E27FC236}">
                <a16:creationId xmlns:a16="http://schemas.microsoft.com/office/drawing/2014/main" id="{CA78BE36-7F99-0C2E-D6E7-F9FD3E212BD5}"/>
              </a:ext>
            </a:extLst>
          </p:cNvPr>
          <p:cNvPicPr>
            <a:picLocks noGrp="1" noChangeAspect="1"/>
          </p:cNvPicPr>
          <p:nvPr>
            <p:ph idx="1"/>
          </p:nvPr>
        </p:nvPicPr>
        <p:blipFill>
          <a:blip r:embed="rId3"/>
          <a:stretch>
            <a:fillRect/>
          </a:stretch>
        </p:blipFill>
        <p:spPr>
          <a:xfrm>
            <a:off x="263977" y="3314701"/>
            <a:ext cx="7365797" cy="3325132"/>
          </a:xfrm>
          <a:prstGeom prst="rect">
            <a:avLst/>
          </a:prstGeom>
        </p:spPr>
      </p:pic>
      <p:pic>
        <p:nvPicPr>
          <p:cNvPr id="8" name="Рисунок 7">
            <a:extLst>
              <a:ext uri="{FF2B5EF4-FFF2-40B4-BE49-F238E27FC236}">
                <a16:creationId xmlns:a16="http://schemas.microsoft.com/office/drawing/2014/main" id="{995789A7-D195-45EB-5A12-A687BAC9D5ED}"/>
              </a:ext>
            </a:extLst>
          </p:cNvPr>
          <p:cNvPicPr>
            <a:picLocks noChangeAspect="1"/>
          </p:cNvPicPr>
          <p:nvPr/>
        </p:nvPicPr>
        <p:blipFill>
          <a:blip r:embed="rId4"/>
          <a:stretch>
            <a:fillRect/>
          </a:stretch>
        </p:blipFill>
        <p:spPr>
          <a:xfrm>
            <a:off x="7445827" y="179616"/>
            <a:ext cx="4550229" cy="3135085"/>
          </a:xfrm>
          <a:prstGeom prst="rect">
            <a:avLst/>
          </a:prstGeom>
        </p:spPr>
      </p:pic>
    </p:spTree>
    <p:extLst>
      <p:ext uri="{BB962C8B-B14F-4D97-AF65-F5344CB8AC3E}">
        <p14:creationId xmlns:p14="http://schemas.microsoft.com/office/powerpoint/2010/main" val="1864233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75BE6CF4-41AC-1BC6-D900-046DD39DF332}"/>
              </a:ext>
            </a:extLst>
          </p:cNvPr>
          <p:cNvSpPr>
            <a:spLocks noGrp="1"/>
          </p:cNvSpPr>
          <p:nvPr>
            <p:ph type="title"/>
          </p:nvPr>
        </p:nvSpPr>
        <p:spPr/>
        <p:txBody>
          <a:bodyPr/>
          <a:lstStyle/>
          <a:p>
            <a:r>
              <a:rPr lang="ru-RU" dirty="0">
                <a:solidFill>
                  <a:srgbClr val="FF0000"/>
                </a:solidFill>
              </a:rPr>
              <a:t>Дифференциация выпотов </a:t>
            </a:r>
          </a:p>
        </p:txBody>
      </p:sp>
      <p:sp>
        <p:nvSpPr>
          <p:cNvPr id="5" name="Объект 4">
            <a:extLst>
              <a:ext uri="{FF2B5EF4-FFF2-40B4-BE49-F238E27FC236}">
                <a16:creationId xmlns:a16="http://schemas.microsoft.com/office/drawing/2014/main" id="{9BF1BA5F-2F6E-ABD0-8EBF-7B3300BD8FDD}"/>
              </a:ext>
            </a:extLst>
          </p:cNvPr>
          <p:cNvSpPr>
            <a:spLocks noGrp="1"/>
          </p:cNvSpPr>
          <p:nvPr>
            <p:ph sz="half" idx="1"/>
          </p:nvPr>
        </p:nvSpPr>
        <p:spPr/>
        <p:txBody>
          <a:bodyPr>
            <a:normAutofit fontScale="77500" lnSpcReduction="20000"/>
          </a:bodyPr>
          <a:lstStyle/>
          <a:p>
            <a:pPr algn="l"/>
            <a:r>
              <a:rPr lang="ru-RU" b="1" i="0" dirty="0" err="1">
                <a:solidFill>
                  <a:srgbClr val="444444"/>
                </a:solidFill>
                <a:effectLst/>
                <a:latin typeface="adobe-garamond-pro"/>
              </a:rPr>
              <a:t>Перитонеальный</a:t>
            </a:r>
            <a:r>
              <a:rPr lang="ru-RU" b="1" i="0" dirty="0">
                <a:solidFill>
                  <a:srgbClr val="444444"/>
                </a:solidFill>
                <a:effectLst/>
                <a:latin typeface="adobe-garamond-pro"/>
              </a:rPr>
              <a:t> выпот</a:t>
            </a:r>
            <a:endParaRPr lang="ru-RU" b="0" i="0" dirty="0">
              <a:solidFill>
                <a:srgbClr val="444444"/>
              </a:solidFill>
              <a:effectLst/>
              <a:latin typeface="adobe-garamond-pro"/>
            </a:endParaRPr>
          </a:p>
          <a:p>
            <a:pPr algn="l">
              <a:buFont typeface="Arial" panose="020B0604020202020204" pitchFamily="34" charset="0"/>
              <a:buChar char="•"/>
            </a:pPr>
            <a:r>
              <a:rPr lang="ru-RU" b="0" i="0" dirty="0" err="1">
                <a:solidFill>
                  <a:srgbClr val="444444"/>
                </a:solidFill>
                <a:effectLst/>
                <a:latin typeface="adobe-garamond-pro"/>
              </a:rPr>
              <a:t>Гемоабдомен</a:t>
            </a:r>
            <a:r>
              <a:rPr lang="ru-RU" b="0" i="0" dirty="0">
                <a:solidFill>
                  <a:srgbClr val="444444"/>
                </a:solidFill>
                <a:effectLst/>
                <a:latin typeface="adobe-garamond-pro"/>
              </a:rPr>
              <a:t> (например, неоплазия, гематома, травма)</a:t>
            </a:r>
          </a:p>
          <a:p>
            <a:pPr algn="l">
              <a:buFont typeface="Arial" panose="020B0604020202020204" pitchFamily="34" charset="0"/>
              <a:buChar char="•"/>
            </a:pPr>
            <a:r>
              <a:rPr lang="ru-RU" b="0" i="0" dirty="0">
                <a:solidFill>
                  <a:srgbClr val="444444"/>
                </a:solidFill>
                <a:effectLst/>
                <a:latin typeface="adobe-garamond-pro"/>
              </a:rPr>
              <a:t>Транссудаты (например, </a:t>
            </a:r>
            <a:r>
              <a:rPr lang="ru-RU" b="0" i="0" dirty="0" err="1">
                <a:solidFill>
                  <a:srgbClr val="444444"/>
                </a:solidFill>
                <a:effectLst/>
                <a:latin typeface="adobe-garamond-pro"/>
              </a:rPr>
              <a:t>гипопротеинемия</a:t>
            </a:r>
            <a:r>
              <a:rPr lang="ru-RU" b="0" i="0" dirty="0">
                <a:solidFill>
                  <a:srgbClr val="444444"/>
                </a:solidFill>
                <a:effectLst/>
                <a:latin typeface="adobe-garamond-pro"/>
              </a:rPr>
              <a:t>, портальная гипертензия)</a:t>
            </a:r>
          </a:p>
          <a:p>
            <a:pPr algn="l">
              <a:buFont typeface="Arial" panose="020B0604020202020204" pitchFamily="34" charset="0"/>
              <a:buChar char="•"/>
            </a:pPr>
            <a:r>
              <a:rPr lang="ru-RU" b="0" i="0" dirty="0">
                <a:solidFill>
                  <a:srgbClr val="444444"/>
                </a:solidFill>
                <a:effectLst/>
                <a:latin typeface="adobe-garamond-pro"/>
              </a:rPr>
              <a:t>Септические экссудаты (например, разрыв полого органа или абсцесс, разрыв желчного пузыря)</a:t>
            </a:r>
          </a:p>
          <a:p>
            <a:pPr algn="l">
              <a:buFont typeface="Arial" panose="020B0604020202020204" pitchFamily="34" charset="0"/>
              <a:buChar char="•"/>
            </a:pPr>
            <a:r>
              <a:rPr lang="ru-RU" b="0" i="0" dirty="0">
                <a:solidFill>
                  <a:srgbClr val="444444"/>
                </a:solidFill>
                <a:effectLst/>
                <a:latin typeface="adobe-garamond-pro"/>
              </a:rPr>
              <a:t>Вариабельные (например, неоплазия, заболевание почек, инфекционный перитонит кошек)</a:t>
            </a:r>
          </a:p>
          <a:p>
            <a:pPr algn="l">
              <a:buFont typeface="Arial" panose="020B0604020202020204" pitchFamily="34" charset="0"/>
              <a:buChar char="•"/>
            </a:pPr>
            <a:r>
              <a:rPr lang="ru-RU" b="0" i="0" dirty="0" err="1">
                <a:solidFill>
                  <a:srgbClr val="444444"/>
                </a:solidFill>
                <a:effectLst/>
                <a:latin typeface="adobe-garamond-pro"/>
              </a:rPr>
              <a:t>Уроабдомен</a:t>
            </a:r>
            <a:endParaRPr lang="ru-RU" b="0" i="0" dirty="0">
              <a:solidFill>
                <a:srgbClr val="444444"/>
              </a:solidFill>
              <a:effectLst/>
              <a:latin typeface="adobe-garamond-pro"/>
            </a:endParaRPr>
          </a:p>
          <a:p>
            <a:pPr algn="l">
              <a:buFont typeface="Arial" panose="020B0604020202020204" pitchFamily="34" charset="0"/>
              <a:buChar char="•"/>
            </a:pPr>
            <a:r>
              <a:rPr lang="ru-RU" b="0" i="0" dirty="0">
                <a:solidFill>
                  <a:srgbClr val="444444"/>
                </a:solidFill>
                <a:effectLst/>
                <a:latin typeface="adobe-garamond-pro"/>
              </a:rPr>
              <a:t>Хилезный выпот</a:t>
            </a:r>
          </a:p>
          <a:p>
            <a:endParaRPr lang="ru-RU" dirty="0"/>
          </a:p>
        </p:txBody>
      </p:sp>
      <p:sp>
        <p:nvSpPr>
          <p:cNvPr id="6" name="Объект 5">
            <a:extLst>
              <a:ext uri="{FF2B5EF4-FFF2-40B4-BE49-F238E27FC236}">
                <a16:creationId xmlns:a16="http://schemas.microsoft.com/office/drawing/2014/main" id="{2D6F84F1-4931-7198-5D35-F2D8A88E9286}"/>
              </a:ext>
            </a:extLst>
          </p:cNvPr>
          <p:cNvSpPr>
            <a:spLocks noGrp="1"/>
          </p:cNvSpPr>
          <p:nvPr>
            <p:ph sz="half" idx="2"/>
          </p:nvPr>
        </p:nvSpPr>
        <p:spPr/>
        <p:txBody>
          <a:bodyPr>
            <a:normAutofit fontScale="77500" lnSpcReduction="20000"/>
          </a:bodyPr>
          <a:lstStyle/>
          <a:p>
            <a:pPr algn="l"/>
            <a:r>
              <a:rPr lang="ru-RU" b="1" i="0" dirty="0">
                <a:solidFill>
                  <a:srgbClr val="444444"/>
                </a:solidFill>
                <a:effectLst/>
                <a:latin typeface="adobe-garamond-pro"/>
              </a:rPr>
              <a:t>Плевральный выпот</a:t>
            </a:r>
            <a:endParaRPr lang="ru-RU" b="0" i="0" dirty="0">
              <a:solidFill>
                <a:srgbClr val="444444"/>
              </a:solidFill>
              <a:effectLst/>
              <a:latin typeface="adobe-garamond-pro"/>
            </a:endParaRPr>
          </a:p>
          <a:p>
            <a:pPr algn="l">
              <a:buFont typeface="Arial" panose="020B0604020202020204" pitchFamily="34" charset="0"/>
              <a:buChar char="•"/>
            </a:pPr>
            <a:r>
              <a:rPr lang="ru-RU" b="0" i="0" dirty="0">
                <a:solidFill>
                  <a:srgbClr val="444444"/>
                </a:solidFill>
                <a:effectLst/>
                <a:latin typeface="adobe-garamond-pro"/>
              </a:rPr>
              <a:t>Хроническая сердечная недостаточность</a:t>
            </a:r>
          </a:p>
          <a:p>
            <a:pPr algn="l">
              <a:buFont typeface="Arial" panose="020B0604020202020204" pitchFamily="34" charset="0"/>
              <a:buChar char="•"/>
            </a:pPr>
            <a:r>
              <a:rPr lang="ru-RU" b="0" i="0" dirty="0">
                <a:solidFill>
                  <a:srgbClr val="444444"/>
                </a:solidFill>
                <a:effectLst/>
                <a:latin typeface="adobe-garamond-pro"/>
              </a:rPr>
              <a:t>Неоплазия</a:t>
            </a:r>
          </a:p>
          <a:p>
            <a:pPr algn="l">
              <a:buFont typeface="Arial" panose="020B0604020202020204" pitchFamily="34" charset="0"/>
              <a:buChar char="•"/>
            </a:pPr>
            <a:r>
              <a:rPr lang="ru-RU" b="0" i="0" dirty="0">
                <a:solidFill>
                  <a:srgbClr val="444444"/>
                </a:solidFill>
                <a:effectLst/>
                <a:latin typeface="adobe-garamond-pro"/>
              </a:rPr>
              <a:t>Кровотечение</a:t>
            </a:r>
          </a:p>
          <a:p>
            <a:pPr algn="l">
              <a:buFont typeface="Arial" panose="020B0604020202020204" pitchFamily="34" charset="0"/>
              <a:buChar char="•"/>
            </a:pPr>
            <a:r>
              <a:rPr lang="ru-RU" b="0" i="0" dirty="0">
                <a:solidFill>
                  <a:srgbClr val="444444"/>
                </a:solidFill>
                <a:effectLst/>
                <a:latin typeface="adobe-garamond-pro"/>
              </a:rPr>
              <a:t>Хилезный выпот</a:t>
            </a:r>
          </a:p>
          <a:p>
            <a:pPr algn="l"/>
            <a:r>
              <a:rPr lang="ru-RU" b="1" i="0" dirty="0">
                <a:solidFill>
                  <a:srgbClr val="444444"/>
                </a:solidFill>
                <a:effectLst/>
                <a:latin typeface="adobe-garamond-pro"/>
              </a:rPr>
              <a:t>перикардиальный выпот</a:t>
            </a:r>
            <a:endParaRPr lang="ru-RU" b="0" i="0" dirty="0">
              <a:solidFill>
                <a:srgbClr val="444444"/>
              </a:solidFill>
              <a:effectLst/>
              <a:latin typeface="adobe-garamond-pro"/>
            </a:endParaRPr>
          </a:p>
          <a:p>
            <a:pPr algn="l">
              <a:buFont typeface="Arial" panose="020B0604020202020204" pitchFamily="34" charset="0"/>
              <a:buChar char="•"/>
            </a:pPr>
            <a:r>
              <a:rPr lang="ru-RU" b="0" i="0" dirty="0">
                <a:solidFill>
                  <a:srgbClr val="444444"/>
                </a:solidFill>
                <a:effectLst/>
                <a:latin typeface="adobe-garamond-pro"/>
              </a:rPr>
              <a:t>Кровоизлияние из новообразования основания сердца</a:t>
            </a:r>
          </a:p>
          <a:p>
            <a:pPr algn="l">
              <a:buFont typeface="Arial" panose="020B0604020202020204" pitchFamily="34" charset="0"/>
              <a:buChar char="•"/>
            </a:pPr>
            <a:r>
              <a:rPr lang="ru-RU" b="0" i="0" dirty="0">
                <a:solidFill>
                  <a:srgbClr val="444444"/>
                </a:solidFill>
                <a:effectLst/>
                <a:latin typeface="adobe-garamond-pro"/>
              </a:rPr>
              <a:t>Идиопатический перикардиальный выпот</a:t>
            </a:r>
          </a:p>
          <a:p>
            <a:pPr algn="l">
              <a:buFont typeface="Arial" panose="020B0604020202020204" pitchFamily="34" charset="0"/>
              <a:buChar char="•"/>
            </a:pPr>
            <a:r>
              <a:rPr lang="ru-RU" b="0" i="0" dirty="0">
                <a:solidFill>
                  <a:srgbClr val="444444"/>
                </a:solidFill>
                <a:effectLst/>
                <a:latin typeface="adobe-garamond-pro"/>
              </a:rPr>
              <a:t>Хилезный перикардиальный выпот</a:t>
            </a:r>
          </a:p>
          <a:p>
            <a:pPr algn="l">
              <a:buFont typeface="Arial" panose="020B0604020202020204" pitchFamily="34" charset="0"/>
              <a:buChar char="•"/>
            </a:pPr>
            <a:r>
              <a:rPr lang="ru-RU" b="0" i="0" dirty="0">
                <a:solidFill>
                  <a:srgbClr val="444444"/>
                </a:solidFill>
                <a:effectLst/>
                <a:latin typeface="adobe-garamond-pro"/>
              </a:rPr>
              <a:t>Разрыв левого предсердия</a:t>
            </a:r>
          </a:p>
          <a:p>
            <a:endParaRPr lang="ru-RU" dirty="0"/>
          </a:p>
        </p:txBody>
      </p:sp>
      <p:pic>
        <p:nvPicPr>
          <p:cNvPr id="8" name="Рисунок 7">
            <a:extLst>
              <a:ext uri="{FF2B5EF4-FFF2-40B4-BE49-F238E27FC236}">
                <a16:creationId xmlns:a16="http://schemas.microsoft.com/office/drawing/2014/main" id="{C243C396-C41B-FCA6-DBA4-BA1DD8FF0D10}"/>
              </a:ext>
            </a:extLst>
          </p:cNvPr>
          <p:cNvPicPr>
            <a:picLocks noChangeAspect="1"/>
          </p:cNvPicPr>
          <p:nvPr/>
        </p:nvPicPr>
        <p:blipFill>
          <a:blip r:embed="rId3"/>
          <a:stretch>
            <a:fillRect/>
          </a:stretch>
        </p:blipFill>
        <p:spPr>
          <a:xfrm>
            <a:off x="8335925" y="197647"/>
            <a:ext cx="3515833" cy="1366004"/>
          </a:xfrm>
          <a:prstGeom prst="rect">
            <a:avLst/>
          </a:prstGeom>
        </p:spPr>
      </p:pic>
    </p:spTree>
    <p:extLst>
      <p:ext uri="{BB962C8B-B14F-4D97-AF65-F5344CB8AC3E}">
        <p14:creationId xmlns:p14="http://schemas.microsoft.com/office/powerpoint/2010/main" val="1950118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98BAFB2-B28C-119F-2B97-7356EC72DEBD}"/>
              </a:ext>
            </a:extLst>
          </p:cNvPr>
          <p:cNvSpPr>
            <a:spLocks noGrp="1"/>
          </p:cNvSpPr>
          <p:nvPr>
            <p:ph type="title"/>
          </p:nvPr>
        </p:nvSpPr>
        <p:spPr/>
        <p:txBody>
          <a:bodyPr/>
          <a:lstStyle/>
          <a:p>
            <a:r>
              <a:rPr lang="ru-RU" b="1" dirty="0">
                <a:solidFill>
                  <a:srgbClr val="FF0000"/>
                </a:solidFill>
              </a:rPr>
              <a:t>Техника </a:t>
            </a:r>
            <a:r>
              <a:rPr lang="en-US" b="1" dirty="0" err="1">
                <a:solidFill>
                  <a:srgbClr val="FF0000"/>
                </a:solidFill>
              </a:rPr>
              <a:t>aFAST</a:t>
            </a:r>
            <a:endParaRPr lang="ru-RU" b="1" dirty="0">
              <a:solidFill>
                <a:srgbClr val="FF0000"/>
              </a:solidFill>
            </a:endParaRPr>
          </a:p>
        </p:txBody>
      </p:sp>
      <p:sp>
        <p:nvSpPr>
          <p:cNvPr id="3" name="Объект 2">
            <a:extLst>
              <a:ext uri="{FF2B5EF4-FFF2-40B4-BE49-F238E27FC236}">
                <a16:creationId xmlns:a16="http://schemas.microsoft.com/office/drawing/2014/main" id="{2BAF17EC-A3CF-1A8E-6AE1-39DAD3A1D783}"/>
              </a:ext>
            </a:extLst>
          </p:cNvPr>
          <p:cNvSpPr>
            <a:spLocks noGrp="1"/>
          </p:cNvSpPr>
          <p:nvPr>
            <p:ph idx="1"/>
          </p:nvPr>
        </p:nvSpPr>
        <p:spPr>
          <a:xfrm>
            <a:off x="151514" y="1497438"/>
            <a:ext cx="4954772" cy="5188688"/>
          </a:xfrm>
        </p:spPr>
        <p:txBody>
          <a:bodyPr/>
          <a:lstStyle/>
          <a:p>
            <a:pPr marL="0" indent="0">
              <a:buNone/>
            </a:pPr>
            <a:r>
              <a:rPr lang="ru-RU" dirty="0"/>
              <a:t>Четыре акустических «окна»</a:t>
            </a:r>
          </a:p>
          <a:p>
            <a:pPr marL="514350" indent="-514350">
              <a:buFont typeface="+mj-lt"/>
              <a:buAutoNum type="arabicPeriod"/>
            </a:pPr>
            <a:r>
              <a:rPr lang="en-US" dirty="0"/>
              <a:t>DH – </a:t>
            </a:r>
            <a:r>
              <a:rPr lang="ru-RU" dirty="0"/>
              <a:t>диафрагмально-печеночное окно </a:t>
            </a:r>
            <a:r>
              <a:rPr lang="en-US" dirty="0"/>
              <a:t>(</a:t>
            </a:r>
            <a:r>
              <a:rPr lang="ru-RU" dirty="0" err="1"/>
              <a:t>субкостально</a:t>
            </a:r>
            <a:r>
              <a:rPr lang="en-US" dirty="0"/>
              <a:t>)</a:t>
            </a:r>
            <a:endParaRPr lang="ru-RU" dirty="0"/>
          </a:p>
          <a:p>
            <a:pPr marL="514350" indent="-514350">
              <a:buFont typeface="+mj-lt"/>
              <a:buAutoNum type="arabicPeriod"/>
            </a:pPr>
            <a:r>
              <a:rPr lang="en-US" dirty="0"/>
              <a:t>SP – </a:t>
            </a:r>
            <a:r>
              <a:rPr lang="ru-RU" dirty="0"/>
              <a:t>спленоренальное окно</a:t>
            </a:r>
            <a:r>
              <a:rPr lang="en-US" dirty="0"/>
              <a:t> (</a:t>
            </a:r>
            <a:r>
              <a:rPr lang="ru-RU" dirty="0" err="1"/>
              <a:t>ретрокостально</a:t>
            </a:r>
            <a:r>
              <a:rPr lang="en-US" dirty="0"/>
              <a:t>)</a:t>
            </a:r>
            <a:endParaRPr lang="ru-RU" dirty="0"/>
          </a:p>
          <a:p>
            <a:pPr marL="514350" indent="-514350">
              <a:buFont typeface="+mj-lt"/>
              <a:buAutoNum type="arabicPeriod"/>
            </a:pPr>
            <a:r>
              <a:rPr lang="ru-RU" dirty="0"/>
              <a:t>СС – </a:t>
            </a:r>
            <a:r>
              <a:rPr lang="ru-RU" dirty="0" err="1"/>
              <a:t>цистоколическое</a:t>
            </a:r>
            <a:r>
              <a:rPr lang="ru-RU" dirty="0"/>
              <a:t> окно</a:t>
            </a:r>
            <a:r>
              <a:rPr lang="en-US" dirty="0"/>
              <a:t> (</a:t>
            </a:r>
            <a:r>
              <a:rPr lang="ru-RU" dirty="0"/>
              <a:t>каудальная часть средней линии</a:t>
            </a:r>
            <a:r>
              <a:rPr lang="en-US" dirty="0"/>
              <a:t>)</a:t>
            </a:r>
            <a:endParaRPr lang="ru-RU" dirty="0"/>
          </a:p>
          <a:p>
            <a:pPr marL="514350" indent="-514350">
              <a:buFont typeface="+mj-lt"/>
              <a:buAutoNum type="arabicPeriod"/>
            </a:pPr>
            <a:r>
              <a:rPr lang="en-US" dirty="0"/>
              <a:t>HR – </a:t>
            </a:r>
            <a:r>
              <a:rPr lang="ru-RU" dirty="0"/>
              <a:t>гепаторенальное окно</a:t>
            </a:r>
            <a:r>
              <a:rPr lang="en-US" dirty="0"/>
              <a:t> (</a:t>
            </a:r>
            <a:r>
              <a:rPr lang="ru-RU" dirty="0"/>
              <a:t>ниже последнего ребра</a:t>
            </a:r>
            <a:r>
              <a:rPr lang="en-US" dirty="0"/>
              <a:t>)</a:t>
            </a:r>
            <a:endParaRPr lang="ru-RU" dirty="0"/>
          </a:p>
        </p:txBody>
      </p:sp>
      <p:pic>
        <p:nvPicPr>
          <p:cNvPr id="4" name="Рисунок 3">
            <a:extLst>
              <a:ext uri="{FF2B5EF4-FFF2-40B4-BE49-F238E27FC236}">
                <a16:creationId xmlns:a16="http://schemas.microsoft.com/office/drawing/2014/main" id="{439D28B0-6F59-348E-041F-54F7A41C1D08}"/>
              </a:ext>
            </a:extLst>
          </p:cNvPr>
          <p:cNvPicPr>
            <a:picLocks noChangeAspect="1"/>
          </p:cNvPicPr>
          <p:nvPr/>
        </p:nvPicPr>
        <p:blipFill rotWithShape="1">
          <a:blip r:embed="rId3"/>
          <a:srcRect r="10784"/>
          <a:stretch/>
        </p:blipFill>
        <p:spPr>
          <a:xfrm>
            <a:off x="5106286" y="1027906"/>
            <a:ext cx="6934200" cy="5571612"/>
          </a:xfrm>
          <a:prstGeom prst="rect">
            <a:avLst/>
          </a:prstGeom>
        </p:spPr>
      </p:pic>
    </p:spTree>
    <p:extLst>
      <p:ext uri="{BB962C8B-B14F-4D97-AF65-F5344CB8AC3E}">
        <p14:creationId xmlns:p14="http://schemas.microsoft.com/office/powerpoint/2010/main" val="1466862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AD1474-3F2F-DDE1-23C8-1185016A84CF}"/>
              </a:ext>
            </a:extLst>
          </p:cNvPr>
          <p:cNvSpPr>
            <a:spLocks noGrp="1"/>
          </p:cNvSpPr>
          <p:nvPr>
            <p:ph type="title"/>
          </p:nvPr>
        </p:nvSpPr>
        <p:spPr/>
        <p:txBody>
          <a:bodyPr/>
          <a:lstStyle/>
          <a:p>
            <a:r>
              <a:rPr lang="en-US" b="1" dirty="0">
                <a:solidFill>
                  <a:srgbClr val="FF0000"/>
                </a:solidFill>
              </a:rPr>
              <a:t>DH (diaphragmatic-hepatic window</a:t>
            </a:r>
            <a:r>
              <a:rPr lang="ru-RU" b="1" dirty="0">
                <a:solidFill>
                  <a:srgbClr val="FF0000"/>
                </a:solidFill>
              </a:rPr>
              <a:t>)</a:t>
            </a:r>
            <a:r>
              <a:rPr lang="en-US" b="1" dirty="0">
                <a:solidFill>
                  <a:srgbClr val="FF0000"/>
                </a:solidFill>
              </a:rPr>
              <a:t> </a:t>
            </a:r>
            <a:r>
              <a:rPr lang="ru-RU" b="1" dirty="0">
                <a:solidFill>
                  <a:srgbClr val="FF0000"/>
                </a:solidFill>
              </a:rPr>
              <a:t>диафрагмально-печеночное окно</a:t>
            </a:r>
          </a:p>
        </p:txBody>
      </p:sp>
      <p:sp>
        <p:nvSpPr>
          <p:cNvPr id="3" name="Объект 2">
            <a:extLst>
              <a:ext uri="{FF2B5EF4-FFF2-40B4-BE49-F238E27FC236}">
                <a16:creationId xmlns:a16="http://schemas.microsoft.com/office/drawing/2014/main" id="{12629E64-1FFC-B1B2-E68E-92BD24E848A2}"/>
              </a:ext>
            </a:extLst>
          </p:cNvPr>
          <p:cNvSpPr>
            <a:spLocks noGrp="1"/>
          </p:cNvSpPr>
          <p:nvPr>
            <p:ph idx="1"/>
          </p:nvPr>
        </p:nvSpPr>
        <p:spPr>
          <a:xfrm>
            <a:off x="571213" y="1848468"/>
            <a:ext cx="4255970" cy="4351338"/>
          </a:xfrm>
        </p:spPr>
        <p:txBody>
          <a:bodyPr/>
          <a:lstStyle/>
          <a:p>
            <a:r>
              <a:rPr lang="ru-RU" dirty="0" err="1"/>
              <a:t>субкостально</a:t>
            </a:r>
            <a:endParaRPr lang="en-US" dirty="0"/>
          </a:p>
          <a:p>
            <a:r>
              <a:rPr lang="en-US" dirty="0"/>
              <a:t>L – </a:t>
            </a:r>
            <a:r>
              <a:rPr lang="ru-RU" dirty="0"/>
              <a:t>печень</a:t>
            </a:r>
          </a:p>
          <a:p>
            <a:r>
              <a:rPr lang="en-US" dirty="0"/>
              <a:t>D – </a:t>
            </a:r>
            <a:r>
              <a:rPr lang="ru-RU" dirty="0"/>
              <a:t>диафрагма</a:t>
            </a:r>
          </a:p>
          <a:p>
            <a:r>
              <a:rPr lang="en-US" dirty="0"/>
              <a:t>E - </a:t>
            </a:r>
            <a:r>
              <a:rPr lang="ru-RU" dirty="0"/>
              <a:t>выпот</a:t>
            </a:r>
          </a:p>
        </p:txBody>
      </p:sp>
      <p:pic>
        <p:nvPicPr>
          <p:cNvPr id="4" name="Рисунок 3">
            <a:extLst>
              <a:ext uri="{FF2B5EF4-FFF2-40B4-BE49-F238E27FC236}">
                <a16:creationId xmlns:a16="http://schemas.microsoft.com/office/drawing/2014/main" id="{554B08AE-A634-6075-2772-9763133C01B7}"/>
              </a:ext>
            </a:extLst>
          </p:cNvPr>
          <p:cNvPicPr>
            <a:picLocks noChangeAspect="1"/>
          </p:cNvPicPr>
          <p:nvPr/>
        </p:nvPicPr>
        <p:blipFill>
          <a:blip r:embed="rId3"/>
          <a:stretch>
            <a:fillRect/>
          </a:stretch>
        </p:blipFill>
        <p:spPr>
          <a:xfrm>
            <a:off x="5393675" y="1802329"/>
            <a:ext cx="6599851" cy="4731075"/>
          </a:xfrm>
          <a:prstGeom prst="rect">
            <a:avLst/>
          </a:prstGeom>
        </p:spPr>
      </p:pic>
      <p:pic>
        <p:nvPicPr>
          <p:cNvPr id="6" name="Рисунок 5">
            <a:extLst>
              <a:ext uri="{FF2B5EF4-FFF2-40B4-BE49-F238E27FC236}">
                <a16:creationId xmlns:a16="http://schemas.microsoft.com/office/drawing/2014/main" id="{329168B3-8782-991D-B5E1-12A0A251383B}"/>
              </a:ext>
            </a:extLst>
          </p:cNvPr>
          <p:cNvPicPr>
            <a:picLocks noChangeAspect="1"/>
          </p:cNvPicPr>
          <p:nvPr/>
        </p:nvPicPr>
        <p:blipFill>
          <a:blip r:embed="rId4"/>
          <a:stretch>
            <a:fillRect/>
          </a:stretch>
        </p:blipFill>
        <p:spPr>
          <a:xfrm>
            <a:off x="457218" y="5124893"/>
            <a:ext cx="1367982" cy="1367982"/>
          </a:xfrm>
          <a:prstGeom prst="rect">
            <a:avLst/>
          </a:prstGeom>
        </p:spPr>
      </p:pic>
      <p:pic>
        <p:nvPicPr>
          <p:cNvPr id="7" name="Рисунок 6">
            <a:extLst>
              <a:ext uri="{FF2B5EF4-FFF2-40B4-BE49-F238E27FC236}">
                <a16:creationId xmlns:a16="http://schemas.microsoft.com/office/drawing/2014/main" id="{1E865FE4-9EB7-B8D9-AA09-B1B2AC024FD5}"/>
              </a:ext>
            </a:extLst>
          </p:cNvPr>
          <p:cNvPicPr>
            <a:picLocks noChangeAspect="1"/>
          </p:cNvPicPr>
          <p:nvPr/>
        </p:nvPicPr>
        <p:blipFill rotWithShape="1">
          <a:blip r:embed="rId5"/>
          <a:srcRect l="19633" t="7984" r="9115" b="18293"/>
          <a:stretch/>
        </p:blipFill>
        <p:spPr>
          <a:xfrm>
            <a:off x="3118884" y="3690522"/>
            <a:ext cx="2977116" cy="2509284"/>
          </a:xfrm>
          <a:prstGeom prst="rect">
            <a:avLst/>
          </a:prstGeom>
        </p:spPr>
      </p:pic>
    </p:spTree>
    <p:extLst>
      <p:ext uri="{BB962C8B-B14F-4D97-AF65-F5344CB8AC3E}">
        <p14:creationId xmlns:p14="http://schemas.microsoft.com/office/powerpoint/2010/main" val="3976391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B1BE93-D0FB-910A-DFE5-81CDC7E535BE}"/>
              </a:ext>
            </a:extLst>
          </p:cNvPr>
          <p:cNvSpPr>
            <a:spLocks noGrp="1"/>
          </p:cNvSpPr>
          <p:nvPr>
            <p:ph type="title"/>
          </p:nvPr>
        </p:nvSpPr>
        <p:spPr/>
        <p:txBody>
          <a:bodyPr/>
          <a:lstStyle/>
          <a:p>
            <a:r>
              <a:rPr lang="en-US" b="1" dirty="0">
                <a:solidFill>
                  <a:srgbClr val="FF0000"/>
                </a:solidFill>
              </a:rPr>
              <a:t>SP</a:t>
            </a:r>
            <a:r>
              <a:rPr lang="ru-RU" b="1" dirty="0">
                <a:solidFill>
                  <a:srgbClr val="FF0000"/>
                </a:solidFill>
              </a:rPr>
              <a:t> (</a:t>
            </a:r>
            <a:r>
              <a:rPr lang="en-US" b="1" dirty="0">
                <a:solidFill>
                  <a:srgbClr val="FF0000"/>
                </a:solidFill>
              </a:rPr>
              <a:t>splenorenal window</a:t>
            </a:r>
            <a:r>
              <a:rPr lang="ru-RU" b="1" dirty="0">
                <a:solidFill>
                  <a:srgbClr val="FF0000"/>
                </a:solidFill>
              </a:rPr>
              <a:t>)</a:t>
            </a:r>
            <a:r>
              <a:rPr lang="en-US" b="1" dirty="0">
                <a:solidFill>
                  <a:srgbClr val="FF0000"/>
                </a:solidFill>
              </a:rPr>
              <a:t> – </a:t>
            </a:r>
            <a:r>
              <a:rPr lang="ru-RU" b="1" dirty="0">
                <a:solidFill>
                  <a:srgbClr val="FF0000"/>
                </a:solidFill>
              </a:rPr>
              <a:t>спленоренальное окно</a:t>
            </a:r>
          </a:p>
        </p:txBody>
      </p:sp>
      <p:sp>
        <p:nvSpPr>
          <p:cNvPr id="3" name="Объект 2">
            <a:extLst>
              <a:ext uri="{FF2B5EF4-FFF2-40B4-BE49-F238E27FC236}">
                <a16:creationId xmlns:a16="http://schemas.microsoft.com/office/drawing/2014/main" id="{06701156-ECC7-E927-FE7A-E83005CE8796}"/>
              </a:ext>
            </a:extLst>
          </p:cNvPr>
          <p:cNvSpPr>
            <a:spLocks noGrp="1"/>
          </p:cNvSpPr>
          <p:nvPr>
            <p:ph idx="1"/>
          </p:nvPr>
        </p:nvSpPr>
        <p:spPr>
          <a:xfrm>
            <a:off x="838200" y="1825625"/>
            <a:ext cx="3032051" cy="4351338"/>
          </a:xfrm>
        </p:spPr>
        <p:txBody>
          <a:bodyPr/>
          <a:lstStyle/>
          <a:p>
            <a:r>
              <a:rPr lang="ru-RU" dirty="0" err="1"/>
              <a:t>Ретрокостально</a:t>
            </a:r>
            <a:endParaRPr lang="ru-RU" dirty="0"/>
          </a:p>
          <a:p>
            <a:r>
              <a:rPr lang="en-US" dirty="0"/>
              <a:t>LK – </a:t>
            </a:r>
            <a:r>
              <a:rPr lang="ru-RU" dirty="0"/>
              <a:t>левая почка</a:t>
            </a:r>
          </a:p>
          <a:p>
            <a:r>
              <a:rPr lang="en-US" dirty="0"/>
              <a:t>E - </a:t>
            </a:r>
            <a:r>
              <a:rPr lang="ru-RU" dirty="0"/>
              <a:t>выпот</a:t>
            </a:r>
          </a:p>
          <a:p>
            <a:endParaRPr lang="ru-RU" dirty="0"/>
          </a:p>
        </p:txBody>
      </p:sp>
      <p:pic>
        <p:nvPicPr>
          <p:cNvPr id="4" name="Рисунок 3">
            <a:extLst>
              <a:ext uri="{FF2B5EF4-FFF2-40B4-BE49-F238E27FC236}">
                <a16:creationId xmlns:a16="http://schemas.microsoft.com/office/drawing/2014/main" id="{636AB7AA-11B4-91D3-2CF9-D9030A201FC4}"/>
              </a:ext>
            </a:extLst>
          </p:cNvPr>
          <p:cNvPicPr>
            <a:picLocks noChangeAspect="1"/>
          </p:cNvPicPr>
          <p:nvPr/>
        </p:nvPicPr>
        <p:blipFill>
          <a:blip r:embed="rId3"/>
          <a:stretch>
            <a:fillRect/>
          </a:stretch>
        </p:blipFill>
        <p:spPr>
          <a:xfrm>
            <a:off x="5401339" y="1339702"/>
            <a:ext cx="6618191" cy="5259815"/>
          </a:xfrm>
          <a:prstGeom prst="rect">
            <a:avLst/>
          </a:prstGeom>
        </p:spPr>
      </p:pic>
      <p:pic>
        <p:nvPicPr>
          <p:cNvPr id="6" name="Рисунок 5">
            <a:extLst>
              <a:ext uri="{FF2B5EF4-FFF2-40B4-BE49-F238E27FC236}">
                <a16:creationId xmlns:a16="http://schemas.microsoft.com/office/drawing/2014/main" id="{009B54BA-28D9-4162-F0CD-7B282B654344}"/>
              </a:ext>
            </a:extLst>
          </p:cNvPr>
          <p:cNvPicPr>
            <a:picLocks noChangeAspect="1"/>
          </p:cNvPicPr>
          <p:nvPr/>
        </p:nvPicPr>
        <p:blipFill>
          <a:blip r:embed="rId4"/>
          <a:stretch>
            <a:fillRect/>
          </a:stretch>
        </p:blipFill>
        <p:spPr>
          <a:xfrm>
            <a:off x="250416" y="5082363"/>
            <a:ext cx="1697701" cy="1697701"/>
          </a:xfrm>
          <a:prstGeom prst="rect">
            <a:avLst/>
          </a:prstGeom>
        </p:spPr>
      </p:pic>
      <p:pic>
        <p:nvPicPr>
          <p:cNvPr id="7" name="Рисунок 6">
            <a:extLst>
              <a:ext uri="{FF2B5EF4-FFF2-40B4-BE49-F238E27FC236}">
                <a16:creationId xmlns:a16="http://schemas.microsoft.com/office/drawing/2014/main" id="{2ED6114B-7951-5DA5-AB6A-7BAA70C67B7B}"/>
              </a:ext>
            </a:extLst>
          </p:cNvPr>
          <p:cNvPicPr>
            <a:picLocks noChangeAspect="1"/>
          </p:cNvPicPr>
          <p:nvPr/>
        </p:nvPicPr>
        <p:blipFill rotWithShape="1">
          <a:blip r:embed="rId5"/>
          <a:srcRect l="19633" t="7984" r="9115" b="18293"/>
          <a:stretch/>
        </p:blipFill>
        <p:spPr>
          <a:xfrm>
            <a:off x="3118884" y="3690522"/>
            <a:ext cx="2977116" cy="2509284"/>
          </a:xfrm>
          <a:prstGeom prst="rect">
            <a:avLst/>
          </a:prstGeom>
        </p:spPr>
      </p:pic>
    </p:spTree>
    <p:extLst>
      <p:ext uri="{BB962C8B-B14F-4D97-AF65-F5344CB8AC3E}">
        <p14:creationId xmlns:p14="http://schemas.microsoft.com/office/powerpoint/2010/main" val="2769809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DCDF61-A90A-C2DE-7743-90416A452274}"/>
              </a:ext>
            </a:extLst>
          </p:cNvPr>
          <p:cNvSpPr>
            <a:spLocks noGrp="1"/>
          </p:cNvSpPr>
          <p:nvPr>
            <p:ph type="title"/>
          </p:nvPr>
        </p:nvSpPr>
        <p:spPr/>
        <p:txBody>
          <a:bodyPr/>
          <a:lstStyle/>
          <a:p>
            <a:r>
              <a:rPr lang="ru-RU" b="1" dirty="0">
                <a:solidFill>
                  <a:srgbClr val="FF0000"/>
                </a:solidFill>
              </a:rPr>
              <a:t>СС</a:t>
            </a:r>
            <a:r>
              <a:rPr lang="en-US" b="1" dirty="0">
                <a:solidFill>
                  <a:srgbClr val="FF0000"/>
                </a:solidFill>
              </a:rPr>
              <a:t> (</a:t>
            </a:r>
            <a:r>
              <a:rPr lang="en-US" b="1" dirty="0" err="1">
                <a:solidFill>
                  <a:srgbClr val="FF0000"/>
                </a:solidFill>
              </a:rPr>
              <a:t>cystocolic</a:t>
            </a:r>
            <a:r>
              <a:rPr lang="en-US" b="1" dirty="0">
                <a:solidFill>
                  <a:srgbClr val="FF0000"/>
                </a:solidFill>
              </a:rPr>
              <a:t> window)</a:t>
            </a:r>
            <a:r>
              <a:rPr lang="ru-RU" b="1" dirty="0">
                <a:solidFill>
                  <a:srgbClr val="FF0000"/>
                </a:solidFill>
              </a:rPr>
              <a:t> – </a:t>
            </a:r>
            <a:r>
              <a:rPr lang="ru-RU" b="1" dirty="0" err="1">
                <a:solidFill>
                  <a:srgbClr val="FF0000"/>
                </a:solidFill>
              </a:rPr>
              <a:t>цистоколическое</a:t>
            </a:r>
            <a:r>
              <a:rPr lang="ru-RU" b="1" dirty="0">
                <a:solidFill>
                  <a:srgbClr val="FF0000"/>
                </a:solidFill>
              </a:rPr>
              <a:t> окно</a:t>
            </a:r>
          </a:p>
        </p:txBody>
      </p:sp>
      <p:sp>
        <p:nvSpPr>
          <p:cNvPr id="3" name="Объект 2">
            <a:extLst>
              <a:ext uri="{FF2B5EF4-FFF2-40B4-BE49-F238E27FC236}">
                <a16:creationId xmlns:a16="http://schemas.microsoft.com/office/drawing/2014/main" id="{0C151DF0-F9E8-6245-48BF-FC91D28C5458}"/>
              </a:ext>
            </a:extLst>
          </p:cNvPr>
          <p:cNvSpPr>
            <a:spLocks noGrp="1"/>
          </p:cNvSpPr>
          <p:nvPr>
            <p:ph idx="1"/>
          </p:nvPr>
        </p:nvSpPr>
        <p:spPr>
          <a:xfrm>
            <a:off x="214999" y="1751308"/>
            <a:ext cx="4180367" cy="2778162"/>
          </a:xfrm>
        </p:spPr>
        <p:txBody>
          <a:bodyPr>
            <a:normAutofit lnSpcReduction="10000"/>
          </a:bodyPr>
          <a:lstStyle/>
          <a:p>
            <a:r>
              <a:rPr lang="ru-RU" dirty="0"/>
              <a:t>МП и ТК</a:t>
            </a:r>
          </a:p>
          <a:p>
            <a:r>
              <a:rPr lang="ru-RU" dirty="0"/>
              <a:t>каудальная часть средней линии</a:t>
            </a:r>
          </a:p>
          <a:p>
            <a:r>
              <a:rPr lang="en-US" dirty="0"/>
              <a:t>UB – </a:t>
            </a:r>
            <a:r>
              <a:rPr lang="ru-RU" dirty="0"/>
              <a:t>МП</a:t>
            </a:r>
          </a:p>
          <a:p>
            <a:r>
              <a:rPr lang="ru-RU" dirty="0"/>
              <a:t>С – ободочная кишка</a:t>
            </a:r>
          </a:p>
          <a:p>
            <a:r>
              <a:rPr lang="en-US" dirty="0"/>
              <a:t>E - </a:t>
            </a:r>
            <a:r>
              <a:rPr lang="ru-RU" dirty="0"/>
              <a:t>выпот</a:t>
            </a:r>
          </a:p>
          <a:p>
            <a:endParaRPr lang="ru-RU" dirty="0"/>
          </a:p>
          <a:p>
            <a:endParaRPr lang="ru-RU" dirty="0"/>
          </a:p>
          <a:p>
            <a:endParaRPr lang="ru-RU" dirty="0"/>
          </a:p>
        </p:txBody>
      </p:sp>
      <p:pic>
        <p:nvPicPr>
          <p:cNvPr id="4" name="Рисунок 3">
            <a:extLst>
              <a:ext uri="{FF2B5EF4-FFF2-40B4-BE49-F238E27FC236}">
                <a16:creationId xmlns:a16="http://schemas.microsoft.com/office/drawing/2014/main" id="{F0E60B98-DDC3-1090-8FAE-89409C333020}"/>
              </a:ext>
            </a:extLst>
          </p:cNvPr>
          <p:cNvPicPr>
            <a:picLocks noChangeAspect="1"/>
          </p:cNvPicPr>
          <p:nvPr/>
        </p:nvPicPr>
        <p:blipFill>
          <a:blip r:embed="rId3"/>
          <a:stretch>
            <a:fillRect/>
          </a:stretch>
        </p:blipFill>
        <p:spPr>
          <a:xfrm>
            <a:off x="5507665" y="1690688"/>
            <a:ext cx="6469336" cy="4892563"/>
          </a:xfrm>
          <a:prstGeom prst="rect">
            <a:avLst/>
          </a:prstGeom>
        </p:spPr>
      </p:pic>
      <p:pic>
        <p:nvPicPr>
          <p:cNvPr id="1026" name="Picture 2" descr="Белые круглые часы офиса показывая 3 часа изолированные на белизне. пустые  белые часы, показывающие 3 часа дня или 3 часа ночи | Премиум Фото">
            <a:extLst>
              <a:ext uri="{FF2B5EF4-FFF2-40B4-BE49-F238E27FC236}">
                <a16:creationId xmlns:a16="http://schemas.microsoft.com/office/drawing/2014/main" id="{B278E52F-6700-0753-1473-ADF53CE232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5103628"/>
            <a:ext cx="1754372" cy="1754372"/>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C1E456E0-BD42-F2C5-C6C6-F599E9BD9411}"/>
              </a:ext>
            </a:extLst>
          </p:cNvPr>
          <p:cNvPicPr>
            <a:picLocks noChangeAspect="1"/>
          </p:cNvPicPr>
          <p:nvPr/>
        </p:nvPicPr>
        <p:blipFill rotWithShape="1">
          <a:blip r:embed="rId5"/>
          <a:srcRect l="19633" t="7984" r="9115" b="18293"/>
          <a:stretch/>
        </p:blipFill>
        <p:spPr>
          <a:xfrm>
            <a:off x="3118884" y="3983591"/>
            <a:ext cx="2977116" cy="2509284"/>
          </a:xfrm>
          <a:prstGeom prst="rect">
            <a:avLst/>
          </a:prstGeom>
        </p:spPr>
      </p:pic>
    </p:spTree>
    <p:extLst>
      <p:ext uri="{BB962C8B-B14F-4D97-AF65-F5344CB8AC3E}">
        <p14:creationId xmlns:p14="http://schemas.microsoft.com/office/powerpoint/2010/main" val="240102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C9C75A-C777-5D8C-378A-4FE92703E5BD}"/>
              </a:ext>
            </a:extLst>
          </p:cNvPr>
          <p:cNvSpPr>
            <a:spLocks noGrp="1"/>
          </p:cNvSpPr>
          <p:nvPr>
            <p:ph type="title"/>
          </p:nvPr>
        </p:nvSpPr>
        <p:spPr/>
        <p:txBody>
          <a:bodyPr/>
          <a:lstStyle/>
          <a:p>
            <a:r>
              <a:rPr lang="en-US" b="1" dirty="0">
                <a:solidFill>
                  <a:srgbClr val="FF0000"/>
                </a:solidFill>
              </a:rPr>
              <a:t>HR (hepatorenal window) – </a:t>
            </a:r>
            <a:r>
              <a:rPr lang="ru-RU" b="1" dirty="0">
                <a:solidFill>
                  <a:srgbClr val="FF0000"/>
                </a:solidFill>
              </a:rPr>
              <a:t>гепаторенальное окно</a:t>
            </a:r>
          </a:p>
        </p:txBody>
      </p:sp>
      <p:sp>
        <p:nvSpPr>
          <p:cNvPr id="3" name="Объект 2">
            <a:extLst>
              <a:ext uri="{FF2B5EF4-FFF2-40B4-BE49-F238E27FC236}">
                <a16:creationId xmlns:a16="http://schemas.microsoft.com/office/drawing/2014/main" id="{76804092-FE62-D77E-2B96-7D1A0C2DB75B}"/>
              </a:ext>
            </a:extLst>
          </p:cNvPr>
          <p:cNvSpPr>
            <a:spLocks noGrp="1"/>
          </p:cNvSpPr>
          <p:nvPr>
            <p:ph idx="1"/>
          </p:nvPr>
        </p:nvSpPr>
        <p:spPr>
          <a:xfrm>
            <a:off x="616689" y="1892595"/>
            <a:ext cx="4210492" cy="3593805"/>
          </a:xfrm>
        </p:spPr>
        <p:txBody>
          <a:bodyPr>
            <a:normAutofit/>
          </a:bodyPr>
          <a:lstStyle/>
          <a:p>
            <a:r>
              <a:rPr lang="ru-RU" dirty="0"/>
              <a:t>ниже последнего ребра</a:t>
            </a:r>
            <a:endParaRPr lang="en-US" dirty="0"/>
          </a:p>
          <a:p>
            <a:r>
              <a:rPr lang="en-US" dirty="0"/>
              <a:t>RK – </a:t>
            </a:r>
            <a:r>
              <a:rPr lang="ru-RU" dirty="0"/>
              <a:t>правая почка</a:t>
            </a:r>
          </a:p>
          <a:p>
            <a:r>
              <a:rPr lang="en-US" dirty="0"/>
              <a:t>L – </a:t>
            </a:r>
            <a:r>
              <a:rPr lang="ru-RU" dirty="0"/>
              <a:t>печень</a:t>
            </a:r>
          </a:p>
          <a:p>
            <a:r>
              <a:rPr lang="en-US" dirty="0"/>
              <a:t>* - </a:t>
            </a:r>
            <a:r>
              <a:rPr lang="ru-RU" dirty="0"/>
              <a:t>выпот</a:t>
            </a:r>
          </a:p>
        </p:txBody>
      </p:sp>
      <p:pic>
        <p:nvPicPr>
          <p:cNvPr id="4" name="Рисунок 3">
            <a:extLst>
              <a:ext uri="{FF2B5EF4-FFF2-40B4-BE49-F238E27FC236}">
                <a16:creationId xmlns:a16="http://schemas.microsoft.com/office/drawing/2014/main" id="{A50F2E8E-12DD-53F0-CE18-3E1401431E5B}"/>
              </a:ext>
            </a:extLst>
          </p:cNvPr>
          <p:cNvPicPr>
            <a:picLocks noChangeAspect="1"/>
          </p:cNvPicPr>
          <p:nvPr/>
        </p:nvPicPr>
        <p:blipFill>
          <a:blip r:embed="rId3"/>
          <a:stretch>
            <a:fillRect/>
          </a:stretch>
        </p:blipFill>
        <p:spPr>
          <a:xfrm>
            <a:off x="5231219" y="1403498"/>
            <a:ext cx="6790659" cy="5256011"/>
          </a:xfrm>
          <a:prstGeom prst="rect">
            <a:avLst/>
          </a:prstGeom>
        </p:spPr>
      </p:pic>
      <p:pic>
        <p:nvPicPr>
          <p:cNvPr id="2050" name="Picture 2" descr="Белые круглые часы офиса показывая 6 часов изолированные на белизне. пустые белые часы, показывающие время 6 вечера или 6 утра">
            <a:extLst>
              <a:ext uri="{FF2B5EF4-FFF2-40B4-BE49-F238E27FC236}">
                <a16:creationId xmlns:a16="http://schemas.microsoft.com/office/drawing/2014/main" id="{B7BB6232-2314-BEE8-CB1F-C2819D3A4C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08" y="5209953"/>
            <a:ext cx="1648047" cy="1648047"/>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5FD4C9B1-4E5B-8E31-BD5F-C29B9D456AFD}"/>
              </a:ext>
            </a:extLst>
          </p:cNvPr>
          <p:cNvPicPr>
            <a:picLocks noChangeAspect="1"/>
          </p:cNvPicPr>
          <p:nvPr/>
        </p:nvPicPr>
        <p:blipFill rotWithShape="1">
          <a:blip r:embed="rId5"/>
          <a:srcRect l="19633" t="7984" r="9115" b="18293"/>
          <a:stretch/>
        </p:blipFill>
        <p:spPr>
          <a:xfrm>
            <a:off x="3118884" y="3690522"/>
            <a:ext cx="2977116" cy="2509284"/>
          </a:xfrm>
          <a:prstGeom prst="rect">
            <a:avLst/>
          </a:prstGeom>
        </p:spPr>
      </p:pic>
    </p:spTree>
    <p:extLst>
      <p:ext uri="{BB962C8B-B14F-4D97-AF65-F5344CB8AC3E}">
        <p14:creationId xmlns:p14="http://schemas.microsoft.com/office/powerpoint/2010/main" val="3527525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B6882F-A0AA-EC4A-6C2C-16F877960ABE}"/>
              </a:ext>
            </a:extLst>
          </p:cNvPr>
          <p:cNvSpPr>
            <a:spLocks noGrp="1"/>
          </p:cNvSpPr>
          <p:nvPr>
            <p:ph type="title"/>
          </p:nvPr>
        </p:nvSpPr>
        <p:spPr/>
        <p:txBody>
          <a:bodyPr/>
          <a:lstStyle/>
          <a:p>
            <a:r>
              <a:rPr lang="ru-RU" b="1" dirty="0">
                <a:solidFill>
                  <a:srgbClr val="FF0000"/>
                </a:solidFill>
              </a:rPr>
              <a:t>Техника </a:t>
            </a:r>
            <a:r>
              <a:rPr lang="en-US" b="1" dirty="0" err="1">
                <a:solidFill>
                  <a:srgbClr val="FF0000"/>
                </a:solidFill>
              </a:rPr>
              <a:t>tFAST</a:t>
            </a:r>
            <a:endParaRPr lang="ru-RU" b="1" dirty="0">
              <a:solidFill>
                <a:srgbClr val="FF0000"/>
              </a:solidFill>
            </a:endParaRPr>
          </a:p>
        </p:txBody>
      </p:sp>
      <p:sp>
        <p:nvSpPr>
          <p:cNvPr id="3" name="Объект 2">
            <a:extLst>
              <a:ext uri="{FF2B5EF4-FFF2-40B4-BE49-F238E27FC236}">
                <a16:creationId xmlns:a16="http://schemas.microsoft.com/office/drawing/2014/main" id="{A4C25BEC-8C0E-BF4F-929D-433DF9D72415}"/>
              </a:ext>
            </a:extLst>
          </p:cNvPr>
          <p:cNvSpPr>
            <a:spLocks noGrp="1"/>
          </p:cNvSpPr>
          <p:nvPr>
            <p:ph idx="1"/>
          </p:nvPr>
        </p:nvSpPr>
        <p:spPr>
          <a:xfrm>
            <a:off x="278795" y="1864980"/>
            <a:ext cx="4520609" cy="4351338"/>
          </a:xfrm>
        </p:spPr>
        <p:txBody>
          <a:bodyPr>
            <a:normAutofit/>
          </a:bodyPr>
          <a:lstStyle/>
          <a:p>
            <a:r>
              <a:rPr lang="ru-RU" dirty="0"/>
              <a:t>Оценка наличия газа левой/правой плевральной полости</a:t>
            </a:r>
          </a:p>
          <a:p>
            <a:r>
              <a:rPr lang="en-US" dirty="0"/>
              <a:t>CTS</a:t>
            </a:r>
            <a:r>
              <a:rPr lang="ru-RU" dirty="0"/>
              <a:t> – место установки плевральной трубки</a:t>
            </a:r>
            <a:endParaRPr lang="en-US" dirty="0"/>
          </a:p>
          <a:p>
            <a:r>
              <a:rPr lang="en-US" dirty="0"/>
              <a:t>PCS – </a:t>
            </a:r>
            <a:r>
              <a:rPr lang="ru-RU" dirty="0"/>
              <a:t>перикардиальное окно</a:t>
            </a:r>
            <a:endParaRPr lang="en-US" dirty="0"/>
          </a:p>
          <a:p>
            <a:r>
              <a:rPr lang="en-US" dirty="0"/>
              <a:t>DH</a:t>
            </a:r>
            <a:r>
              <a:rPr lang="ru-RU" dirty="0"/>
              <a:t> – диафрагмально-печеночное окно</a:t>
            </a:r>
            <a:endParaRPr lang="en-US" dirty="0"/>
          </a:p>
          <a:p>
            <a:endParaRPr lang="en-US" dirty="0"/>
          </a:p>
        </p:txBody>
      </p:sp>
      <p:pic>
        <p:nvPicPr>
          <p:cNvPr id="4" name="Рисунок 3">
            <a:extLst>
              <a:ext uri="{FF2B5EF4-FFF2-40B4-BE49-F238E27FC236}">
                <a16:creationId xmlns:a16="http://schemas.microsoft.com/office/drawing/2014/main" id="{57B913EA-122D-257A-74B2-9DB6ECB06937}"/>
              </a:ext>
            </a:extLst>
          </p:cNvPr>
          <p:cNvPicPr>
            <a:picLocks noChangeAspect="1"/>
          </p:cNvPicPr>
          <p:nvPr/>
        </p:nvPicPr>
        <p:blipFill>
          <a:blip r:embed="rId3"/>
          <a:stretch>
            <a:fillRect/>
          </a:stretch>
        </p:blipFill>
        <p:spPr>
          <a:xfrm>
            <a:off x="4961846" y="1509823"/>
            <a:ext cx="6951359" cy="4983052"/>
          </a:xfrm>
          <a:prstGeom prst="rect">
            <a:avLst/>
          </a:prstGeom>
        </p:spPr>
      </p:pic>
    </p:spTree>
    <p:extLst>
      <p:ext uri="{BB962C8B-B14F-4D97-AF65-F5344CB8AC3E}">
        <p14:creationId xmlns:p14="http://schemas.microsoft.com/office/powerpoint/2010/main" val="3550159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2528E48B-D585-1EA3-47D6-078FD54FA808}"/>
              </a:ext>
            </a:extLst>
          </p:cNvPr>
          <p:cNvSpPr>
            <a:spLocks noGrp="1"/>
          </p:cNvSpPr>
          <p:nvPr>
            <p:ph type="title"/>
          </p:nvPr>
        </p:nvSpPr>
        <p:spPr>
          <a:xfrm>
            <a:off x="5297762" y="329184"/>
            <a:ext cx="6251110" cy="1783080"/>
          </a:xfrm>
        </p:spPr>
        <p:txBody>
          <a:bodyPr anchor="b">
            <a:normAutofit fontScale="90000"/>
          </a:bodyPr>
          <a:lstStyle/>
          <a:p>
            <a:r>
              <a:rPr lang="ru-RU" sz="5400" dirty="0">
                <a:solidFill>
                  <a:srgbClr val="FF0000"/>
                </a:solidFill>
              </a:rPr>
              <a:t>ОСОБЕННОСТИ</a:t>
            </a:r>
            <a:r>
              <a:rPr lang="en-US" sz="5400" dirty="0">
                <a:solidFill>
                  <a:srgbClr val="FF0000"/>
                </a:solidFill>
              </a:rPr>
              <a:t> </a:t>
            </a:r>
            <a:r>
              <a:rPr lang="ru-RU" sz="5400" dirty="0">
                <a:solidFill>
                  <a:srgbClr val="FF0000"/>
                </a:solidFill>
              </a:rPr>
              <a:t>ОКАЗАНИЯ ПОМОЩИ</a:t>
            </a:r>
            <a:endParaRPr lang="ru-RU" sz="5000" dirty="0"/>
          </a:p>
        </p:txBody>
      </p:sp>
      <p:pic>
        <p:nvPicPr>
          <p:cNvPr id="12" name="Picture 11" descr="Лидирующий режим экстренного развертывания на темном дерево">
            <a:extLst>
              <a:ext uri="{FF2B5EF4-FFF2-40B4-BE49-F238E27FC236}">
                <a16:creationId xmlns:a16="http://schemas.microsoft.com/office/drawing/2014/main" id="{3871589C-BB4C-0498-B9AC-1B0D599183CB}"/>
              </a:ext>
            </a:extLst>
          </p:cNvPr>
          <p:cNvPicPr>
            <a:picLocks noChangeAspect="1"/>
          </p:cNvPicPr>
          <p:nvPr/>
        </p:nvPicPr>
        <p:blipFill rotWithShape="1">
          <a:blip r:embed="rId3"/>
          <a:srcRect l="47565" r="7104"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22FBF9E4-872C-9EF5-4B70-ECABEC93D189}"/>
              </a:ext>
            </a:extLst>
          </p:cNvPr>
          <p:cNvSpPr>
            <a:spLocks noGrp="1"/>
          </p:cNvSpPr>
          <p:nvPr>
            <p:ph idx="1"/>
          </p:nvPr>
        </p:nvSpPr>
        <p:spPr>
          <a:xfrm>
            <a:off x="5025936" y="2670049"/>
            <a:ext cx="6522936" cy="4151376"/>
          </a:xfrm>
        </p:spPr>
        <p:txBody>
          <a:bodyPr>
            <a:normAutofit lnSpcReduction="10000"/>
          </a:bodyPr>
          <a:lstStyle/>
          <a:p>
            <a:r>
              <a:rPr lang="ru-RU" dirty="0"/>
              <a:t>Экстремальность ситуации</a:t>
            </a:r>
          </a:p>
          <a:p>
            <a:r>
              <a:rPr lang="ru-RU" dirty="0"/>
              <a:t>Критическое состояние пациента</a:t>
            </a:r>
          </a:p>
          <a:p>
            <a:r>
              <a:rPr lang="ru-RU" dirty="0"/>
              <a:t>Психологический контакт с владельцами</a:t>
            </a:r>
          </a:p>
          <a:p>
            <a:r>
              <a:rPr lang="ru-RU" dirty="0"/>
              <a:t>Отсутствие возможности провести полное обследование пациента</a:t>
            </a:r>
          </a:p>
          <a:p>
            <a:r>
              <a:rPr lang="ru-RU" dirty="0"/>
              <a:t>Ограничение времени для принятия решений</a:t>
            </a:r>
          </a:p>
          <a:p>
            <a:r>
              <a:rPr lang="ru-RU" dirty="0"/>
              <a:t>Безопасность пациента и врача</a:t>
            </a:r>
          </a:p>
          <a:p>
            <a:endParaRPr lang="ru-RU" sz="1700" dirty="0"/>
          </a:p>
        </p:txBody>
      </p:sp>
    </p:spTree>
    <p:extLst>
      <p:ext uri="{BB962C8B-B14F-4D97-AF65-F5344CB8AC3E}">
        <p14:creationId xmlns:p14="http://schemas.microsoft.com/office/powerpoint/2010/main" val="571987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DF6EF7-DB93-EEB3-765B-6B0F1498236F}"/>
              </a:ext>
            </a:extLst>
          </p:cNvPr>
          <p:cNvSpPr>
            <a:spLocks noGrp="1"/>
          </p:cNvSpPr>
          <p:nvPr>
            <p:ph type="title"/>
          </p:nvPr>
        </p:nvSpPr>
        <p:spPr/>
        <p:txBody>
          <a:bodyPr/>
          <a:lstStyle/>
          <a:p>
            <a:r>
              <a:rPr lang="en-US" b="1" dirty="0">
                <a:solidFill>
                  <a:srgbClr val="FF0000"/>
                </a:solidFill>
              </a:rPr>
              <a:t>CTS (chest tube site)</a:t>
            </a:r>
            <a:r>
              <a:rPr lang="ru-RU" b="1" dirty="0">
                <a:solidFill>
                  <a:srgbClr val="FF0000"/>
                </a:solidFill>
              </a:rPr>
              <a:t> –</a:t>
            </a:r>
            <a:r>
              <a:rPr lang="en-US" b="1" dirty="0">
                <a:solidFill>
                  <a:srgbClr val="FF0000"/>
                </a:solidFill>
              </a:rPr>
              <a:t> </a:t>
            </a:r>
            <a:r>
              <a:rPr lang="ru-RU" b="1" dirty="0">
                <a:solidFill>
                  <a:srgbClr val="FF0000"/>
                </a:solidFill>
              </a:rPr>
              <a:t>место установки плевральной трубки </a:t>
            </a:r>
          </a:p>
        </p:txBody>
      </p:sp>
      <p:sp>
        <p:nvSpPr>
          <p:cNvPr id="3" name="Объект 2">
            <a:extLst>
              <a:ext uri="{FF2B5EF4-FFF2-40B4-BE49-F238E27FC236}">
                <a16:creationId xmlns:a16="http://schemas.microsoft.com/office/drawing/2014/main" id="{34E0434C-E796-A2AF-132F-2A601E838A4D}"/>
              </a:ext>
            </a:extLst>
          </p:cNvPr>
          <p:cNvSpPr>
            <a:spLocks noGrp="1"/>
          </p:cNvSpPr>
          <p:nvPr>
            <p:ph idx="1"/>
          </p:nvPr>
        </p:nvSpPr>
        <p:spPr>
          <a:xfrm>
            <a:off x="329311" y="1864978"/>
            <a:ext cx="4754526" cy="4351338"/>
          </a:xfrm>
        </p:spPr>
        <p:txBody>
          <a:bodyPr/>
          <a:lstStyle/>
          <a:p>
            <a:r>
              <a:rPr lang="ru-RU" dirty="0"/>
              <a:t>Область 7-9 межреберья</a:t>
            </a:r>
          </a:p>
          <a:p>
            <a:r>
              <a:rPr lang="ru-RU" dirty="0"/>
              <a:t>Ищем «скольжение» между слоями плевры во время дыхания</a:t>
            </a:r>
            <a:endParaRPr lang="en-US" dirty="0"/>
          </a:p>
          <a:p>
            <a:r>
              <a:rPr lang="en-US" dirty="0"/>
              <a:t>HT – </a:t>
            </a:r>
            <a:r>
              <a:rPr lang="ru-RU" dirty="0"/>
              <a:t>сердце</a:t>
            </a:r>
          </a:p>
          <a:p>
            <a:r>
              <a:rPr lang="en-US" dirty="0"/>
              <a:t>PE – </a:t>
            </a:r>
            <a:r>
              <a:rPr lang="ru-RU" dirty="0"/>
              <a:t>перикардиальный выпот</a:t>
            </a:r>
            <a:endParaRPr lang="en-US" dirty="0"/>
          </a:p>
        </p:txBody>
      </p:sp>
      <p:pic>
        <p:nvPicPr>
          <p:cNvPr id="4" name="Рисунок 3">
            <a:extLst>
              <a:ext uri="{FF2B5EF4-FFF2-40B4-BE49-F238E27FC236}">
                <a16:creationId xmlns:a16="http://schemas.microsoft.com/office/drawing/2014/main" id="{A5A868BD-9337-3CC2-F461-DB544FD29E9D}"/>
              </a:ext>
            </a:extLst>
          </p:cNvPr>
          <p:cNvPicPr>
            <a:picLocks noChangeAspect="1"/>
          </p:cNvPicPr>
          <p:nvPr/>
        </p:nvPicPr>
        <p:blipFill>
          <a:blip r:embed="rId3"/>
          <a:stretch>
            <a:fillRect/>
          </a:stretch>
        </p:blipFill>
        <p:spPr>
          <a:xfrm>
            <a:off x="5529980" y="1825624"/>
            <a:ext cx="6510815" cy="4802187"/>
          </a:xfrm>
          <a:prstGeom prst="rect">
            <a:avLst/>
          </a:prstGeom>
        </p:spPr>
      </p:pic>
      <p:pic>
        <p:nvPicPr>
          <p:cNvPr id="5" name="Рисунок 4">
            <a:extLst>
              <a:ext uri="{FF2B5EF4-FFF2-40B4-BE49-F238E27FC236}">
                <a16:creationId xmlns:a16="http://schemas.microsoft.com/office/drawing/2014/main" id="{7DDD35C5-BAE8-CE90-B607-E2A924C35314}"/>
              </a:ext>
            </a:extLst>
          </p:cNvPr>
          <p:cNvPicPr>
            <a:picLocks noChangeAspect="1"/>
          </p:cNvPicPr>
          <p:nvPr/>
        </p:nvPicPr>
        <p:blipFill>
          <a:blip r:embed="rId4"/>
          <a:stretch>
            <a:fillRect/>
          </a:stretch>
        </p:blipFill>
        <p:spPr>
          <a:xfrm>
            <a:off x="3773691" y="4614530"/>
            <a:ext cx="2620292" cy="1878345"/>
          </a:xfrm>
          <a:prstGeom prst="rect">
            <a:avLst/>
          </a:prstGeom>
        </p:spPr>
      </p:pic>
    </p:spTree>
    <p:extLst>
      <p:ext uri="{BB962C8B-B14F-4D97-AF65-F5344CB8AC3E}">
        <p14:creationId xmlns:p14="http://schemas.microsoft.com/office/powerpoint/2010/main" val="1738093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DF6EF7-DB93-EEB3-765B-6B0F1498236F}"/>
              </a:ext>
            </a:extLst>
          </p:cNvPr>
          <p:cNvSpPr>
            <a:spLocks noGrp="1"/>
          </p:cNvSpPr>
          <p:nvPr>
            <p:ph type="title"/>
          </p:nvPr>
        </p:nvSpPr>
        <p:spPr/>
        <p:txBody>
          <a:bodyPr/>
          <a:lstStyle/>
          <a:p>
            <a:r>
              <a:rPr lang="en-US" b="1" dirty="0">
                <a:solidFill>
                  <a:srgbClr val="FF0000"/>
                </a:solidFill>
              </a:rPr>
              <a:t>PCS (pericardial site)</a:t>
            </a:r>
            <a:r>
              <a:rPr lang="ru-RU" b="1" dirty="0">
                <a:solidFill>
                  <a:srgbClr val="FF0000"/>
                </a:solidFill>
              </a:rPr>
              <a:t> – перикардиальное окно</a:t>
            </a:r>
          </a:p>
        </p:txBody>
      </p:sp>
      <p:sp>
        <p:nvSpPr>
          <p:cNvPr id="3" name="Объект 2">
            <a:extLst>
              <a:ext uri="{FF2B5EF4-FFF2-40B4-BE49-F238E27FC236}">
                <a16:creationId xmlns:a16="http://schemas.microsoft.com/office/drawing/2014/main" id="{34E0434C-E796-A2AF-132F-2A601E838A4D}"/>
              </a:ext>
            </a:extLst>
          </p:cNvPr>
          <p:cNvSpPr>
            <a:spLocks noGrp="1"/>
          </p:cNvSpPr>
          <p:nvPr>
            <p:ph idx="1"/>
          </p:nvPr>
        </p:nvSpPr>
        <p:spPr>
          <a:xfrm>
            <a:off x="838200" y="1825625"/>
            <a:ext cx="4754526" cy="4351338"/>
          </a:xfrm>
        </p:spPr>
        <p:txBody>
          <a:bodyPr/>
          <a:lstStyle/>
          <a:p>
            <a:r>
              <a:rPr lang="en-US" dirty="0"/>
              <a:t>5-6 </a:t>
            </a:r>
            <a:r>
              <a:rPr lang="ru-RU" dirty="0"/>
              <a:t>межреберье, </a:t>
            </a:r>
            <a:r>
              <a:rPr lang="ru-RU" dirty="0" err="1"/>
              <a:t>вентролатерально</a:t>
            </a:r>
            <a:r>
              <a:rPr lang="ru-RU" dirty="0"/>
              <a:t> вдоль грудной клетки</a:t>
            </a:r>
          </a:p>
          <a:p>
            <a:r>
              <a:rPr lang="en-US" dirty="0"/>
              <a:t>HT – </a:t>
            </a:r>
            <a:r>
              <a:rPr lang="ru-RU" dirty="0"/>
              <a:t>сердце</a:t>
            </a:r>
          </a:p>
          <a:p>
            <a:r>
              <a:rPr lang="en-US" dirty="0"/>
              <a:t>PE – </a:t>
            </a:r>
            <a:r>
              <a:rPr lang="ru-RU" dirty="0"/>
              <a:t>перикардиальный выпот</a:t>
            </a:r>
            <a:endParaRPr lang="en-US" dirty="0"/>
          </a:p>
        </p:txBody>
      </p:sp>
      <p:pic>
        <p:nvPicPr>
          <p:cNvPr id="5" name="Рисунок 4">
            <a:extLst>
              <a:ext uri="{FF2B5EF4-FFF2-40B4-BE49-F238E27FC236}">
                <a16:creationId xmlns:a16="http://schemas.microsoft.com/office/drawing/2014/main" id="{93B77570-7695-8FF2-668C-0F366AFC6709}"/>
              </a:ext>
            </a:extLst>
          </p:cNvPr>
          <p:cNvPicPr>
            <a:picLocks noChangeAspect="1"/>
          </p:cNvPicPr>
          <p:nvPr/>
        </p:nvPicPr>
        <p:blipFill>
          <a:blip r:embed="rId3"/>
          <a:stretch>
            <a:fillRect/>
          </a:stretch>
        </p:blipFill>
        <p:spPr>
          <a:xfrm>
            <a:off x="5362541" y="1802375"/>
            <a:ext cx="6660368" cy="4912767"/>
          </a:xfrm>
          <a:prstGeom prst="rect">
            <a:avLst/>
          </a:prstGeom>
        </p:spPr>
      </p:pic>
      <p:pic>
        <p:nvPicPr>
          <p:cNvPr id="6" name="Рисунок 5">
            <a:extLst>
              <a:ext uri="{FF2B5EF4-FFF2-40B4-BE49-F238E27FC236}">
                <a16:creationId xmlns:a16="http://schemas.microsoft.com/office/drawing/2014/main" id="{2D7A6C3B-AE6B-0906-FDFD-12C6BEFFE773}"/>
              </a:ext>
            </a:extLst>
          </p:cNvPr>
          <p:cNvPicPr>
            <a:picLocks noChangeAspect="1"/>
          </p:cNvPicPr>
          <p:nvPr/>
        </p:nvPicPr>
        <p:blipFill>
          <a:blip r:embed="rId4"/>
          <a:stretch>
            <a:fillRect/>
          </a:stretch>
        </p:blipFill>
        <p:spPr>
          <a:xfrm>
            <a:off x="3773691" y="4614530"/>
            <a:ext cx="2620292" cy="1878345"/>
          </a:xfrm>
          <a:prstGeom prst="rect">
            <a:avLst/>
          </a:prstGeom>
        </p:spPr>
      </p:pic>
    </p:spTree>
    <p:extLst>
      <p:ext uri="{BB962C8B-B14F-4D97-AF65-F5344CB8AC3E}">
        <p14:creationId xmlns:p14="http://schemas.microsoft.com/office/powerpoint/2010/main" val="2511005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D5206084-4D80-FF47-748A-AB567BB754AE}"/>
              </a:ext>
            </a:extLst>
          </p:cNvPr>
          <p:cNvPicPr>
            <a:picLocks noGrp="1" noChangeAspect="1"/>
          </p:cNvPicPr>
          <p:nvPr>
            <p:ph idx="1"/>
          </p:nvPr>
        </p:nvPicPr>
        <p:blipFill rotWithShape="1">
          <a:blip r:embed="rId3"/>
          <a:srcRect b="2924"/>
          <a:stretch/>
        </p:blipFill>
        <p:spPr>
          <a:xfrm>
            <a:off x="425302" y="340242"/>
            <a:ext cx="11419368" cy="6358270"/>
          </a:xfrm>
        </p:spPr>
      </p:pic>
    </p:spTree>
    <p:extLst>
      <p:ext uri="{BB962C8B-B14F-4D97-AF65-F5344CB8AC3E}">
        <p14:creationId xmlns:p14="http://schemas.microsoft.com/office/powerpoint/2010/main" val="855471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76D81D07-76F0-6457-661E-C731CE3CB6F5}"/>
              </a:ext>
            </a:extLst>
          </p:cNvPr>
          <p:cNvPicPr>
            <a:picLocks noGrp="1" noChangeAspect="1"/>
          </p:cNvPicPr>
          <p:nvPr>
            <p:ph idx="1"/>
          </p:nvPr>
        </p:nvPicPr>
        <p:blipFill>
          <a:blip r:embed="rId3"/>
          <a:stretch>
            <a:fillRect/>
          </a:stretch>
        </p:blipFill>
        <p:spPr>
          <a:xfrm>
            <a:off x="1552353" y="22196"/>
            <a:ext cx="8488326" cy="6835804"/>
          </a:xfrm>
          <a:prstGeom prst="rect">
            <a:avLst/>
          </a:prstGeom>
        </p:spPr>
      </p:pic>
    </p:spTree>
    <p:extLst>
      <p:ext uri="{BB962C8B-B14F-4D97-AF65-F5344CB8AC3E}">
        <p14:creationId xmlns:p14="http://schemas.microsoft.com/office/powerpoint/2010/main" val="1652756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566DD0-1678-FCE5-20D6-16F6FB048809}"/>
              </a:ext>
            </a:extLst>
          </p:cNvPr>
          <p:cNvSpPr>
            <a:spLocks noGrp="1"/>
          </p:cNvSpPr>
          <p:nvPr>
            <p:ph type="title"/>
          </p:nvPr>
        </p:nvSpPr>
        <p:spPr>
          <a:xfrm>
            <a:off x="264042" y="18255"/>
            <a:ext cx="10515600" cy="1325563"/>
          </a:xfrm>
        </p:spPr>
        <p:txBody>
          <a:bodyPr/>
          <a:lstStyle/>
          <a:p>
            <a:r>
              <a:rPr lang="ru-RU" b="1" dirty="0">
                <a:solidFill>
                  <a:srgbClr val="FF0000"/>
                </a:solidFill>
              </a:rPr>
              <a:t>Обезболивание </a:t>
            </a:r>
          </a:p>
        </p:txBody>
      </p:sp>
      <p:sp>
        <p:nvSpPr>
          <p:cNvPr id="3" name="Объект 2">
            <a:extLst>
              <a:ext uri="{FF2B5EF4-FFF2-40B4-BE49-F238E27FC236}">
                <a16:creationId xmlns:a16="http://schemas.microsoft.com/office/drawing/2014/main" id="{5E726DD3-B9AD-D92D-3460-E268521688CC}"/>
              </a:ext>
            </a:extLst>
          </p:cNvPr>
          <p:cNvSpPr>
            <a:spLocks noGrp="1"/>
          </p:cNvSpPr>
          <p:nvPr>
            <p:ph idx="1"/>
          </p:nvPr>
        </p:nvSpPr>
        <p:spPr>
          <a:xfrm>
            <a:off x="264042" y="1253331"/>
            <a:ext cx="6391939" cy="4351338"/>
          </a:xfrm>
        </p:spPr>
        <p:txBody>
          <a:bodyPr/>
          <a:lstStyle/>
          <a:p>
            <a:r>
              <a:rPr lang="ru-RU" dirty="0"/>
              <a:t>Адекватное обезболивание – приоритет после первоначальной стабилизации</a:t>
            </a:r>
          </a:p>
          <a:p>
            <a:r>
              <a:rPr lang="ru-RU" dirty="0"/>
              <a:t>Боль усиливает стресс реакцию и последствия основного заболевания</a:t>
            </a:r>
          </a:p>
          <a:p>
            <a:r>
              <a:rPr lang="ru-RU" dirty="0"/>
              <a:t>Опиоиды – препараты выбора (морфин, фентанил)</a:t>
            </a:r>
          </a:p>
          <a:p>
            <a:r>
              <a:rPr lang="ru-RU" dirty="0"/>
              <a:t>Регионарная анестезия</a:t>
            </a:r>
          </a:p>
          <a:p>
            <a:endParaRPr lang="ru-RU" dirty="0"/>
          </a:p>
        </p:txBody>
      </p:sp>
      <p:pic>
        <p:nvPicPr>
          <p:cNvPr id="4" name="Рисунок 3">
            <a:extLst>
              <a:ext uri="{FF2B5EF4-FFF2-40B4-BE49-F238E27FC236}">
                <a16:creationId xmlns:a16="http://schemas.microsoft.com/office/drawing/2014/main" id="{1936384F-5A4E-7D13-E40A-099EB675079C}"/>
              </a:ext>
            </a:extLst>
          </p:cNvPr>
          <p:cNvPicPr>
            <a:picLocks noChangeAspect="1"/>
          </p:cNvPicPr>
          <p:nvPr/>
        </p:nvPicPr>
        <p:blipFill>
          <a:blip r:embed="rId3"/>
          <a:stretch>
            <a:fillRect/>
          </a:stretch>
        </p:blipFill>
        <p:spPr>
          <a:xfrm>
            <a:off x="6358270" y="2576436"/>
            <a:ext cx="5569688" cy="4093721"/>
          </a:xfrm>
          <a:prstGeom prst="rect">
            <a:avLst/>
          </a:prstGeom>
        </p:spPr>
      </p:pic>
    </p:spTree>
    <p:extLst>
      <p:ext uri="{BB962C8B-B14F-4D97-AF65-F5344CB8AC3E}">
        <p14:creationId xmlns:p14="http://schemas.microsoft.com/office/powerpoint/2010/main" val="3365496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C32DF3D-3F59-481D-A237-77C31AD49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243039CC-DA3B-6707-3EF0-30CFAA55EA85}"/>
              </a:ext>
            </a:extLst>
          </p:cNvPr>
          <p:cNvSpPr>
            <a:spLocks noGrp="1"/>
          </p:cNvSpPr>
          <p:nvPr>
            <p:ph type="title"/>
          </p:nvPr>
        </p:nvSpPr>
        <p:spPr>
          <a:xfrm>
            <a:off x="340242" y="643467"/>
            <a:ext cx="4693346" cy="5571066"/>
          </a:xfrm>
        </p:spPr>
        <p:txBody>
          <a:bodyPr anchor="ctr">
            <a:normAutofit/>
          </a:bodyPr>
          <a:lstStyle/>
          <a:p>
            <a:r>
              <a:rPr lang="ru-RU" sz="3600" b="1" dirty="0">
                <a:solidFill>
                  <a:srgbClr val="FF0000"/>
                </a:solidFill>
              </a:rPr>
              <a:t>Выбор анестезиологического пособия, подготовка </a:t>
            </a:r>
          </a:p>
        </p:txBody>
      </p:sp>
      <p:sp>
        <p:nvSpPr>
          <p:cNvPr id="17" name="Freeform: Shape 16">
            <a:extLst>
              <a:ext uri="{FF2B5EF4-FFF2-40B4-BE49-F238E27FC236}">
                <a16:creationId xmlns:a16="http://schemas.microsoft.com/office/drawing/2014/main" id="{32F02326-30C4-4095-988F-932A425AE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9686" y="0"/>
            <a:ext cx="7152315" cy="6858000"/>
          </a:xfrm>
          <a:custGeom>
            <a:avLst/>
            <a:gdLst>
              <a:gd name="connsiteX0" fmla="*/ 17101 w 7152315"/>
              <a:gd name="connsiteY0" fmla="*/ 0 h 6858000"/>
              <a:gd name="connsiteX1" fmla="*/ 7152315 w 7152315"/>
              <a:gd name="connsiteY1" fmla="*/ 0 h 6858000"/>
              <a:gd name="connsiteX2" fmla="*/ 7152315 w 7152315"/>
              <a:gd name="connsiteY2" fmla="*/ 6858000 h 6858000"/>
              <a:gd name="connsiteX3" fmla="*/ 15999 w 7152315"/>
              <a:gd name="connsiteY3" fmla="*/ 6858000 h 6858000"/>
              <a:gd name="connsiteX4" fmla="*/ 9729 w 7152315"/>
              <a:gd name="connsiteY4" fmla="*/ 6734157 h 6858000"/>
              <a:gd name="connsiteX5" fmla="*/ 15819 w 7152315"/>
              <a:gd name="connsiteY5" fmla="*/ 6122264 h 6858000"/>
              <a:gd name="connsiteX6" fmla="*/ 11379 w 7152315"/>
              <a:gd name="connsiteY6" fmla="*/ 5614784 h 6858000"/>
              <a:gd name="connsiteX7" fmla="*/ 20006 w 7152315"/>
              <a:gd name="connsiteY7" fmla="*/ 5204359 h 6858000"/>
              <a:gd name="connsiteX8" fmla="*/ 16962 w 7152315"/>
              <a:gd name="connsiteY8" fmla="*/ 4811696 h 6858000"/>
              <a:gd name="connsiteX9" fmla="*/ 13409 w 7152315"/>
              <a:gd name="connsiteY9" fmla="*/ 4358135 h 6858000"/>
              <a:gd name="connsiteX10" fmla="*/ 12774 w 7152315"/>
              <a:gd name="connsiteY10" fmla="*/ 4038423 h 6858000"/>
              <a:gd name="connsiteX11" fmla="*/ 10110 w 7152315"/>
              <a:gd name="connsiteY11" fmla="*/ 3630663 h 6858000"/>
              <a:gd name="connsiteX12" fmla="*/ 16581 w 7152315"/>
              <a:gd name="connsiteY12" fmla="*/ 3275427 h 6858000"/>
              <a:gd name="connsiteX13" fmla="*/ 27872 w 7152315"/>
              <a:gd name="connsiteY13" fmla="*/ 2871219 h 6858000"/>
              <a:gd name="connsiteX14" fmla="*/ 17596 w 7152315"/>
              <a:gd name="connsiteY14" fmla="*/ 2235600 h 6858000"/>
              <a:gd name="connsiteX15" fmla="*/ 14170 w 7152315"/>
              <a:gd name="connsiteY15" fmla="*/ 1894827 h 6858000"/>
              <a:gd name="connsiteX16" fmla="*/ 11632 w 7152315"/>
              <a:gd name="connsiteY16" fmla="*/ 1603026 h 6858000"/>
              <a:gd name="connsiteX17" fmla="*/ 14551 w 7152315"/>
              <a:gd name="connsiteY17" fmla="*/ 1307799 h 6858000"/>
              <a:gd name="connsiteX18" fmla="*/ 14551 w 7152315"/>
              <a:gd name="connsiteY18" fmla="*/ 887733 h 6858000"/>
              <a:gd name="connsiteX19" fmla="*/ 849 w 7152315"/>
              <a:gd name="connsiteY19" fmla="*/ 349169 h 6858000"/>
              <a:gd name="connsiteX20" fmla="*/ 1404 w 7152315"/>
              <a:gd name="connsiteY20" fmla="*/ 160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52315" h="6858000">
                <a:moveTo>
                  <a:pt x="17101" y="0"/>
                </a:moveTo>
                <a:lnTo>
                  <a:pt x="7152315" y="0"/>
                </a:lnTo>
                <a:lnTo>
                  <a:pt x="7152315" y="6858000"/>
                </a:lnTo>
                <a:lnTo>
                  <a:pt x="15999" y="6858000"/>
                </a:lnTo>
                <a:lnTo>
                  <a:pt x="9729" y="6734157"/>
                </a:lnTo>
                <a:cubicBezTo>
                  <a:pt x="5924" y="6530150"/>
                  <a:pt x="12521" y="6326271"/>
                  <a:pt x="15819" y="6122264"/>
                </a:cubicBezTo>
                <a:cubicBezTo>
                  <a:pt x="18484" y="5952766"/>
                  <a:pt x="-1689" y="5783013"/>
                  <a:pt x="11379" y="5614784"/>
                </a:cubicBezTo>
                <a:cubicBezTo>
                  <a:pt x="22112" y="5478259"/>
                  <a:pt x="24992" y="5341214"/>
                  <a:pt x="20006" y="5204359"/>
                </a:cubicBezTo>
                <a:cubicBezTo>
                  <a:pt x="14932" y="5073429"/>
                  <a:pt x="13917" y="4942537"/>
                  <a:pt x="16962" y="4811696"/>
                </a:cubicBezTo>
                <a:cubicBezTo>
                  <a:pt x="20640" y="4660467"/>
                  <a:pt x="16962" y="4509238"/>
                  <a:pt x="13409" y="4358135"/>
                </a:cubicBezTo>
                <a:cubicBezTo>
                  <a:pt x="10872" y="4251565"/>
                  <a:pt x="10998" y="4144994"/>
                  <a:pt x="12774" y="4038423"/>
                </a:cubicBezTo>
                <a:cubicBezTo>
                  <a:pt x="15185" y="3902545"/>
                  <a:pt x="19879" y="3766540"/>
                  <a:pt x="10110" y="3630663"/>
                </a:cubicBezTo>
                <a:cubicBezTo>
                  <a:pt x="1178" y="3512306"/>
                  <a:pt x="3347" y="3393378"/>
                  <a:pt x="16581" y="3275427"/>
                </a:cubicBezTo>
                <a:cubicBezTo>
                  <a:pt x="33403" y="3141377"/>
                  <a:pt x="37183" y="3006006"/>
                  <a:pt x="27872" y="2871219"/>
                </a:cubicBezTo>
                <a:cubicBezTo>
                  <a:pt x="11315" y="2659765"/>
                  <a:pt x="7890" y="2447486"/>
                  <a:pt x="17596" y="2235600"/>
                </a:cubicBezTo>
                <a:cubicBezTo>
                  <a:pt x="22797" y="2122038"/>
                  <a:pt x="21655" y="2008261"/>
                  <a:pt x="14170" y="1894827"/>
                </a:cubicBezTo>
                <a:cubicBezTo>
                  <a:pt x="8144" y="1797670"/>
                  <a:pt x="7294" y="1700272"/>
                  <a:pt x="11632" y="1603026"/>
                </a:cubicBezTo>
                <a:cubicBezTo>
                  <a:pt x="15566" y="1504575"/>
                  <a:pt x="17215" y="1406124"/>
                  <a:pt x="14551" y="1307799"/>
                </a:cubicBezTo>
                <a:cubicBezTo>
                  <a:pt x="10872" y="1168242"/>
                  <a:pt x="10110" y="1027798"/>
                  <a:pt x="14551" y="887733"/>
                </a:cubicBezTo>
                <a:cubicBezTo>
                  <a:pt x="20894" y="708085"/>
                  <a:pt x="3132" y="528817"/>
                  <a:pt x="849" y="349169"/>
                </a:cubicBezTo>
                <a:cubicBezTo>
                  <a:pt x="24" y="286241"/>
                  <a:pt x="-769" y="223346"/>
                  <a:pt x="1404" y="16059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Объект 2">
            <a:extLst>
              <a:ext uri="{FF2B5EF4-FFF2-40B4-BE49-F238E27FC236}">
                <a16:creationId xmlns:a16="http://schemas.microsoft.com/office/drawing/2014/main" id="{6125C8CF-A7A3-A5C7-37DA-9C148262F168}"/>
              </a:ext>
            </a:extLst>
          </p:cNvPr>
          <p:cNvSpPr>
            <a:spLocks noGrp="1"/>
          </p:cNvSpPr>
          <p:nvPr>
            <p:ph idx="1"/>
          </p:nvPr>
        </p:nvSpPr>
        <p:spPr>
          <a:xfrm>
            <a:off x="5036637" y="0"/>
            <a:ext cx="7152315" cy="6857999"/>
          </a:xfrm>
        </p:spPr>
        <p:txBody>
          <a:bodyPr anchor="ctr">
            <a:normAutofit/>
          </a:bodyPr>
          <a:lstStyle/>
          <a:p>
            <a:r>
              <a:rPr lang="ru-RU" dirty="0">
                <a:solidFill>
                  <a:srgbClr val="FFFFFF"/>
                </a:solidFill>
              </a:rPr>
              <a:t>Могут быть использованы почти все анестетики, в зависимости от патологии</a:t>
            </a:r>
          </a:p>
          <a:p>
            <a:r>
              <a:rPr lang="ru-RU" dirty="0">
                <a:solidFill>
                  <a:srgbClr val="FFFFFF"/>
                </a:solidFill>
              </a:rPr>
              <a:t>Дозировки должны быть скорректированы</a:t>
            </a:r>
          </a:p>
          <a:p>
            <a:r>
              <a:rPr lang="ru-RU" dirty="0">
                <a:solidFill>
                  <a:srgbClr val="FFFFFF"/>
                </a:solidFill>
              </a:rPr>
              <a:t>Терапия болевого синдрома</a:t>
            </a:r>
          </a:p>
          <a:p>
            <a:r>
              <a:rPr lang="ru-RU" dirty="0">
                <a:solidFill>
                  <a:srgbClr val="FFFFFF"/>
                </a:solidFill>
              </a:rPr>
              <a:t>Быстрая интубация, О2, ИВЛ</a:t>
            </a:r>
          </a:p>
          <a:p>
            <a:r>
              <a:rPr lang="ru-RU" dirty="0">
                <a:solidFill>
                  <a:srgbClr val="FFFFFF"/>
                </a:solidFill>
              </a:rPr>
              <a:t>Подготовлены/посчитаны дозы препаратов для экстренных случаев</a:t>
            </a:r>
          </a:p>
          <a:p>
            <a:r>
              <a:rPr lang="ru-RU" dirty="0">
                <a:solidFill>
                  <a:srgbClr val="FFFFFF"/>
                </a:solidFill>
              </a:rPr>
              <a:t>Каждое животное будет иметь разную степень травмы или заболевания и испытывать разную степень боли, важен индивидуальный подход для достижения эффекта, а не рассмотрение стандартного режима для всех пациентов.</a:t>
            </a:r>
          </a:p>
          <a:p>
            <a:r>
              <a:rPr lang="ru-RU" dirty="0">
                <a:solidFill>
                  <a:srgbClr val="FFFFFF"/>
                </a:solidFill>
              </a:rPr>
              <a:t>ИПС введение - приоритет</a:t>
            </a:r>
          </a:p>
        </p:txBody>
      </p:sp>
    </p:spTree>
    <p:extLst>
      <p:ext uri="{BB962C8B-B14F-4D97-AF65-F5344CB8AC3E}">
        <p14:creationId xmlns:p14="http://schemas.microsoft.com/office/powerpoint/2010/main" val="1922415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335B69-08BE-53F6-FD8F-2609D326B1A5}"/>
              </a:ext>
            </a:extLst>
          </p:cNvPr>
          <p:cNvSpPr>
            <a:spLocks noGrp="1"/>
          </p:cNvSpPr>
          <p:nvPr>
            <p:ph type="title"/>
          </p:nvPr>
        </p:nvSpPr>
        <p:spPr/>
        <p:txBody>
          <a:bodyPr/>
          <a:lstStyle/>
          <a:p>
            <a:r>
              <a:rPr lang="ru-RU" b="1" dirty="0">
                <a:solidFill>
                  <a:srgbClr val="ED7D31"/>
                </a:solidFill>
              </a:rPr>
              <a:t>СС эффекты анестетиков </a:t>
            </a:r>
          </a:p>
        </p:txBody>
      </p:sp>
      <p:graphicFrame>
        <p:nvGraphicFramePr>
          <p:cNvPr id="8" name="Таблица 8">
            <a:extLst>
              <a:ext uri="{FF2B5EF4-FFF2-40B4-BE49-F238E27FC236}">
                <a16:creationId xmlns:a16="http://schemas.microsoft.com/office/drawing/2014/main" id="{5E08DBBB-04C8-53B1-F3E5-8B5943D41FDB}"/>
              </a:ext>
            </a:extLst>
          </p:cNvPr>
          <p:cNvGraphicFramePr>
            <a:graphicFrameLocks noGrp="1"/>
          </p:cNvGraphicFramePr>
          <p:nvPr>
            <p:ph idx="1"/>
          </p:nvPr>
        </p:nvGraphicFramePr>
        <p:xfrm>
          <a:off x="838200" y="1527858"/>
          <a:ext cx="10515600" cy="4992274"/>
        </p:xfrm>
        <a:graphic>
          <a:graphicData uri="http://schemas.openxmlformats.org/drawingml/2006/table">
            <a:tbl>
              <a:tblPr firstRow="1" bandRow="1">
                <a:tableStyleId>{21E4AEA4-8DFA-4A89-87EB-49C32662AFE0}</a:tableStyleId>
              </a:tblPr>
              <a:tblGrid>
                <a:gridCol w="2043896">
                  <a:extLst>
                    <a:ext uri="{9D8B030D-6E8A-4147-A177-3AD203B41FA5}">
                      <a16:colId xmlns:a16="http://schemas.microsoft.com/office/drawing/2014/main" val="3612746851"/>
                    </a:ext>
                  </a:extLst>
                </a:gridCol>
                <a:gridCol w="1461304">
                  <a:extLst>
                    <a:ext uri="{9D8B030D-6E8A-4147-A177-3AD203B41FA5}">
                      <a16:colId xmlns:a16="http://schemas.microsoft.com/office/drawing/2014/main" val="2729186912"/>
                    </a:ext>
                  </a:extLst>
                </a:gridCol>
                <a:gridCol w="1752600">
                  <a:extLst>
                    <a:ext uri="{9D8B030D-6E8A-4147-A177-3AD203B41FA5}">
                      <a16:colId xmlns:a16="http://schemas.microsoft.com/office/drawing/2014/main" val="753331757"/>
                    </a:ext>
                  </a:extLst>
                </a:gridCol>
                <a:gridCol w="1752600">
                  <a:extLst>
                    <a:ext uri="{9D8B030D-6E8A-4147-A177-3AD203B41FA5}">
                      <a16:colId xmlns:a16="http://schemas.microsoft.com/office/drawing/2014/main" val="687526134"/>
                    </a:ext>
                  </a:extLst>
                </a:gridCol>
                <a:gridCol w="1752600">
                  <a:extLst>
                    <a:ext uri="{9D8B030D-6E8A-4147-A177-3AD203B41FA5}">
                      <a16:colId xmlns:a16="http://schemas.microsoft.com/office/drawing/2014/main" val="503616422"/>
                    </a:ext>
                  </a:extLst>
                </a:gridCol>
                <a:gridCol w="1752600">
                  <a:extLst>
                    <a:ext uri="{9D8B030D-6E8A-4147-A177-3AD203B41FA5}">
                      <a16:colId xmlns:a16="http://schemas.microsoft.com/office/drawing/2014/main" val="549191098"/>
                    </a:ext>
                  </a:extLst>
                </a:gridCol>
              </a:tblGrid>
              <a:tr h="395654">
                <a:tc>
                  <a:txBody>
                    <a:bodyPr/>
                    <a:lstStyle/>
                    <a:p>
                      <a:r>
                        <a:rPr lang="ru-RU" dirty="0"/>
                        <a:t>Препарат </a:t>
                      </a:r>
                    </a:p>
                  </a:txBody>
                  <a:tcPr/>
                </a:tc>
                <a:tc>
                  <a:txBody>
                    <a:bodyPr/>
                    <a:lstStyle/>
                    <a:p>
                      <a:r>
                        <a:rPr lang="ru-RU" dirty="0"/>
                        <a:t>ЧСС</a:t>
                      </a:r>
                    </a:p>
                  </a:txBody>
                  <a:tcPr/>
                </a:tc>
                <a:tc>
                  <a:txBody>
                    <a:bodyPr/>
                    <a:lstStyle/>
                    <a:p>
                      <a:r>
                        <a:rPr lang="ru-RU" dirty="0"/>
                        <a:t>Сократимость</a:t>
                      </a:r>
                    </a:p>
                  </a:txBody>
                  <a:tcPr/>
                </a:tc>
                <a:tc>
                  <a:txBody>
                    <a:bodyPr/>
                    <a:lstStyle/>
                    <a:p>
                      <a:r>
                        <a:rPr lang="ru-RU" dirty="0"/>
                        <a:t>СВ</a:t>
                      </a:r>
                    </a:p>
                  </a:txBody>
                  <a:tcPr/>
                </a:tc>
                <a:tc>
                  <a:txBody>
                    <a:bodyPr/>
                    <a:lstStyle/>
                    <a:p>
                      <a:r>
                        <a:rPr lang="ru-RU" dirty="0"/>
                        <a:t>ОПСС</a:t>
                      </a:r>
                    </a:p>
                  </a:txBody>
                  <a:tcPr/>
                </a:tc>
                <a:tc>
                  <a:txBody>
                    <a:bodyPr/>
                    <a:lstStyle/>
                    <a:p>
                      <a:r>
                        <a:rPr lang="ru-RU" dirty="0"/>
                        <a:t>АД</a:t>
                      </a:r>
                    </a:p>
                  </a:txBody>
                  <a:tcPr/>
                </a:tc>
                <a:extLst>
                  <a:ext uri="{0D108BD9-81ED-4DB2-BD59-A6C34878D82A}">
                    <a16:rowId xmlns:a16="http://schemas.microsoft.com/office/drawing/2014/main" val="886686712"/>
                  </a:ext>
                </a:extLst>
              </a:tr>
              <a:tr h="395654">
                <a:tc>
                  <a:txBody>
                    <a:bodyPr/>
                    <a:lstStyle/>
                    <a:p>
                      <a:r>
                        <a:rPr lang="ru-RU" dirty="0" err="1"/>
                        <a:t>Ацепромазин</a:t>
                      </a:r>
                      <a:r>
                        <a:rPr lang="ru-RU" dirty="0"/>
                        <a:t> </a:t>
                      </a:r>
                    </a:p>
                  </a:txBody>
                  <a:tcPr/>
                </a:tc>
                <a:tc>
                  <a:txBody>
                    <a:bodyPr/>
                    <a:lstStyle/>
                    <a:p>
                      <a:r>
                        <a:rPr lang="ru-RU" dirty="0"/>
                        <a:t>0</a:t>
                      </a:r>
                      <a:r>
                        <a:rPr lang="ru-RU" sz="1800" b="0" kern="1200" dirty="0">
                          <a:solidFill>
                            <a:schemeClr val="dk1"/>
                          </a:solidFill>
                          <a:effectLst/>
                        </a:rPr>
                        <a:t>↓ </a:t>
                      </a:r>
                      <a:endParaRPr lang="ru-RU" dirty="0"/>
                    </a:p>
                  </a:txBody>
                  <a:tcPr/>
                </a:tc>
                <a:tc>
                  <a:txBody>
                    <a:bodyPr/>
                    <a:lstStyle/>
                    <a:p>
                      <a:r>
                        <a:rPr lang="ru-RU" sz="1800" b="0" kern="1200" dirty="0">
                          <a:solidFill>
                            <a:schemeClr val="dk1"/>
                          </a:solidFill>
                          <a:effectLst/>
                        </a:rPr>
                        <a:t>↓ </a:t>
                      </a:r>
                      <a:endParaRPr lang="ru-RU" dirty="0"/>
                    </a:p>
                  </a:txBody>
                  <a:tcPr/>
                </a:tc>
                <a:tc>
                  <a:txBody>
                    <a:bodyPr/>
                    <a:lstStyle/>
                    <a:p>
                      <a:r>
                        <a:rPr lang="ru-RU" sz="1800" b="0" kern="1200" dirty="0">
                          <a:solidFill>
                            <a:schemeClr val="dk1"/>
                          </a:solidFill>
                          <a:effectLst/>
                        </a:rPr>
                        <a:t>↓ </a:t>
                      </a:r>
                      <a:endParaRPr lang="ru-RU" dirty="0"/>
                    </a:p>
                  </a:txBody>
                  <a:tcPr/>
                </a:tc>
                <a:tc>
                  <a:txBody>
                    <a:bodyPr/>
                    <a:lstStyle/>
                    <a:p>
                      <a:r>
                        <a:rPr lang="ru-RU" sz="1800" b="0" kern="1200" dirty="0">
                          <a:solidFill>
                            <a:schemeClr val="dk1"/>
                          </a:solidFill>
                          <a:effectLst/>
                        </a:rPr>
                        <a:t>↓ ↓ </a:t>
                      </a:r>
                      <a:endParaRPr lang="ru-RU" dirty="0"/>
                    </a:p>
                  </a:txBody>
                  <a:tcPr/>
                </a:tc>
                <a:tc>
                  <a:txBody>
                    <a:bodyPr/>
                    <a:lstStyle/>
                    <a:p>
                      <a:r>
                        <a:rPr lang="ru-RU" sz="1800" b="0" kern="1200" dirty="0">
                          <a:solidFill>
                            <a:schemeClr val="dk1"/>
                          </a:solidFill>
                          <a:effectLst/>
                        </a:rPr>
                        <a:t>↓ ↓ </a:t>
                      </a:r>
                      <a:endParaRPr lang="ru-RU" dirty="0"/>
                    </a:p>
                  </a:txBody>
                  <a:tcPr/>
                </a:tc>
                <a:extLst>
                  <a:ext uri="{0D108BD9-81ED-4DB2-BD59-A6C34878D82A}">
                    <a16:rowId xmlns:a16="http://schemas.microsoft.com/office/drawing/2014/main" val="2146193538"/>
                  </a:ext>
                </a:extLst>
              </a:tr>
              <a:tr h="395654">
                <a:tc>
                  <a:txBody>
                    <a:bodyPr/>
                    <a:lstStyle/>
                    <a:p>
                      <a:r>
                        <a:rPr lang="ru-RU" dirty="0"/>
                        <a:t>Диазепам</a:t>
                      </a:r>
                    </a:p>
                  </a:txBody>
                  <a:tcPr/>
                </a:tc>
                <a:tc>
                  <a:txBody>
                    <a:bodyPr/>
                    <a:lstStyle/>
                    <a:p>
                      <a:r>
                        <a:rPr lang="ru-RU" dirty="0"/>
                        <a:t>0</a:t>
                      </a:r>
                    </a:p>
                  </a:txBody>
                  <a:tcPr/>
                </a:tc>
                <a:tc>
                  <a:txBody>
                    <a:bodyPr/>
                    <a:lstStyle/>
                    <a:p>
                      <a:r>
                        <a:rPr lang="ru-RU" dirty="0"/>
                        <a:t>0</a:t>
                      </a:r>
                    </a:p>
                  </a:txBody>
                  <a:tcPr/>
                </a:tc>
                <a:tc>
                  <a:txBody>
                    <a:bodyPr/>
                    <a:lstStyle/>
                    <a:p>
                      <a:r>
                        <a:rPr lang="ru-RU" dirty="0"/>
                        <a:t>0</a:t>
                      </a:r>
                    </a:p>
                  </a:txBody>
                  <a:tcPr/>
                </a:tc>
                <a:tc>
                  <a:txBody>
                    <a:bodyPr/>
                    <a:lstStyle/>
                    <a:p>
                      <a:r>
                        <a:rPr lang="ru-RU" dirty="0"/>
                        <a:t>0</a:t>
                      </a:r>
                    </a:p>
                  </a:txBody>
                  <a:tcPr/>
                </a:tc>
                <a:tc>
                  <a:txBody>
                    <a:bodyPr/>
                    <a:lstStyle/>
                    <a:p>
                      <a:r>
                        <a:rPr lang="ru-RU" dirty="0"/>
                        <a:t>0</a:t>
                      </a:r>
                    </a:p>
                  </a:txBody>
                  <a:tcPr/>
                </a:tc>
                <a:extLst>
                  <a:ext uri="{0D108BD9-81ED-4DB2-BD59-A6C34878D82A}">
                    <a16:rowId xmlns:a16="http://schemas.microsoft.com/office/drawing/2014/main" val="1648033515"/>
                  </a:ext>
                </a:extLst>
              </a:tr>
              <a:tr h="395654">
                <a:tc>
                  <a:txBody>
                    <a:bodyPr/>
                    <a:lstStyle/>
                    <a:p>
                      <a:r>
                        <a:rPr lang="ru-RU" dirty="0"/>
                        <a:t>Фентанил</a:t>
                      </a:r>
                    </a:p>
                  </a:txBody>
                  <a:tcPr/>
                </a:tc>
                <a:tc>
                  <a:txBody>
                    <a:bodyPr/>
                    <a:lstStyle/>
                    <a:p>
                      <a:r>
                        <a:rPr lang="ru-RU" sz="1800" b="0" kern="1200" dirty="0">
                          <a:solidFill>
                            <a:schemeClr val="dk1"/>
                          </a:solidFill>
                          <a:effectLst/>
                        </a:rPr>
                        <a:t>↓ ↓ </a:t>
                      </a:r>
                      <a:endParaRPr lang="ru-RU" dirty="0"/>
                    </a:p>
                  </a:txBody>
                  <a:tcPr/>
                </a:tc>
                <a:tc>
                  <a:txBody>
                    <a:bodyPr/>
                    <a:lstStyle/>
                    <a:p>
                      <a:r>
                        <a:rPr lang="ru-RU" dirty="0"/>
                        <a:t>0</a:t>
                      </a:r>
                    </a:p>
                  </a:txBody>
                  <a:tcPr/>
                </a:tc>
                <a:tc>
                  <a:txBody>
                    <a:bodyPr/>
                    <a:lstStyle/>
                    <a:p>
                      <a:r>
                        <a:rPr lang="ru-RU" dirty="0"/>
                        <a:t>0</a:t>
                      </a:r>
                    </a:p>
                  </a:txBody>
                  <a:tcPr/>
                </a:tc>
                <a:tc>
                  <a:txBody>
                    <a:bodyPr/>
                    <a:lstStyle/>
                    <a:p>
                      <a:r>
                        <a:rPr lang="ru-RU" dirty="0"/>
                        <a:t>0</a:t>
                      </a:r>
                    </a:p>
                  </a:txBody>
                  <a:tcPr/>
                </a:tc>
                <a:tc>
                  <a:txBody>
                    <a:bodyPr/>
                    <a:lstStyle/>
                    <a:p>
                      <a:r>
                        <a:rPr lang="ru-RU" sz="1800" b="0" kern="1200" dirty="0">
                          <a:solidFill>
                            <a:schemeClr val="dk1"/>
                          </a:solidFill>
                          <a:effectLst/>
                        </a:rPr>
                        <a:t>↓ </a:t>
                      </a:r>
                      <a:endParaRPr lang="ru-RU" dirty="0"/>
                    </a:p>
                  </a:txBody>
                  <a:tcPr/>
                </a:tc>
                <a:extLst>
                  <a:ext uri="{0D108BD9-81ED-4DB2-BD59-A6C34878D82A}">
                    <a16:rowId xmlns:a16="http://schemas.microsoft.com/office/drawing/2014/main" val="1580095549"/>
                  </a:ext>
                </a:extLst>
              </a:tr>
              <a:tr h="395654">
                <a:tc>
                  <a:txBody>
                    <a:bodyPr/>
                    <a:lstStyle/>
                    <a:p>
                      <a:r>
                        <a:rPr lang="ru-RU" dirty="0"/>
                        <a:t>Морфин</a:t>
                      </a:r>
                    </a:p>
                  </a:txBody>
                  <a:tcPr/>
                </a:tc>
                <a:tc>
                  <a:txBody>
                    <a:bodyPr/>
                    <a:lstStyle/>
                    <a:p>
                      <a:r>
                        <a:rPr lang="ru-RU" sz="1800" b="0" kern="1200" dirty="0">
                          <a:solidFill>
                            <a:schemeClr val="dk1"/>
                          </a:solidFill>
                          <a:effectLst/>
                        </a:rPr>
                        <a:t>↓ </a:t>
                      </a:r>
                      <a:endParaRPr lang="ru-RU" dirty="0"/>
                    </a:p>
                  </a:txBody>
                  <a:tcPr/>
                </a:tc>
                <a:tc>
                  <a:txBody>
                    <a:bodyPr/>
                    <a:lstStyle/>
                    <a:p>
                      <a:r>
                        <a:rPr lang="ru-RU" dirty="0"/>
                        <a:t>0</a:t>
                      </a:r>
                    </a:p>
                  </a:txBody>
                  <a:tcPr/>
                </a:tc>
                <a:tc>
                  <a:txBody>
                    <a:bodyPr/>
                    <a:lstStyle/>
                    <a:p>
                      <a:r>
                        <a:rPr lang="ru-RU" dirty="0"/>
                        <a:t>0</a:t>
                      </a:r>
                    </a:p>
                  </a:txBody>
                  <a:tcPr/>
                </a:tc>
                <a:tc>
                  <a:txBody>
                    <a:bodyPr/>
                    <a:lstStyle/>
                    <a:p>
                      <a:r>
                        <a:rPr lang="ru-RU" dirty="0"/>
                        <a:t>0</a:t>
                      </a:r>
                    </a:p>
                  </a:txBody>
                  <a:tcPr/>
                </a:tc>
                <a:tc>
                  <a:txBody>
                    <a:bodyPr/>
                    <a:lstStyle/>
                    <a:p>
                      <a:r>
                        <a:rPr lang="ru-RU" sz="1800" b="0" kern="1200" dirty="0">
                          <a:solidFill>
                            <a:schemeClr val="dk1"/>
                          </a:solidFill>
                          <a:effectLst/>
                        </a:rPr>
                        <a:t>↓ </a:t>
                      </a:r>
                      <a:endParaRPr lang="ru-RU" dirty="0"/>
                    </a:p>
                  </a:txBody>
                  <a:tcPr/>
                </a:tc>
                <a:extLst>
                  <a:ext uri="{0D108BD9-81ED-4DB2-BD59-A6C34878D82A}">
                    <a16:rowId xmlns:a16="http://schemas.microsoft.com/office/drawing/2014/main" val="723251964"/>
                  </a:ext>
                </a:extLst>
              </a:tr>
              <a:tr h="395654">
                <a:tc>
                  <a:txBody>
                    <a:bodyPr/>
                    <a:lstStyle/>
                    <a:p>
                      <a:r>
                        <a:rPr lang="ru-RU" dirty="0" err="1"/>
                        <a:t>Золетил</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kern="1200" dirty="0">
                          <a:solidFill>
                            <a:schemeClr val="dk1"/>
                          </a:solidFill>
                          <a:effectLst/>
                        </a:rPr>
                        <a:t>↑</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kern="1200" dirty="0">
                          <a:solidFill>
                            <a:schemeClr val="dk1"/>
                          </a:solidFill>
                          <a:effectLst/>
                        </a:rPr>
                        <a:t>↑</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kern="1200" dirty="0">
                          <a:solidFill>
                            <a:schemeClr val="dk1"/>
                          </a:solidFill>
                          <a:effectLst/>
                        </a:rPr>
                        <a:t>↑ потом ↓</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kern="1200" dirty="0">
                          <a:solidFill>
                            <a:schemeClr val="dk1"/>
                          </a:solidFill>
                          <a:effectLst/>
                        </a:rPr>
                        <a:t>↑/0</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kern="1200" dirty="0">
                          <a:solidFill>
                            <a:schemeClr val="dk1"/>
                          </a:solidFill>
                          <a:effectLst/>
                        </a:rPr>
                        <a:t>↑/↓</a:t>
                      </a:r>
                      <a:endParaRPr lang="ru-RU" dirty="0"/>
                    </a:p>
                  </a:txBody>
                  <a:tcPr/>
                </a:tc>
                <a:extLst>
                  <a:ext uri="{0D108BD9-81ED-4DB2-BD59-A6C34878D82A}">
                    <a16:rowId xmlns:a16="http://schemas.microsoft.com/office/drawing/2014/main" val="2956645110"/>
                  </a:ext>
                </a:extLst>
              </a:tr>
              <a:tr h="395654">
                <a:tc>
                  <a:txBody>
                    <a:bodyPr/>
                    <a:lstStyle/>
                    <a:p>
                      <a:r>
                        <a:rPr lang="ru-RU" dirty="0"/>
                        <a:t>Кетамин</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kern="1200" dirty="0">
                          <a:solidFill>
                            <a:schemeClr val="dk1"/>
                          </a:solidFill>
                          <a:effectLst/>
                        </a:rPr>
                        <a:t>↑</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kern="1200" dirty="0">
                          <a:solidFill>
                            <a:schemeClr val="dk1"/>
                          </a:solidFill>
                          <a:effectLst/>
                        </a:rPr>
                        <a:t>↑</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kern="1200" dirty="0">
                          <a:solidFill>
                            <a:schemeClr val="dk1"/>
                          </a:solidFill>
                          <a:effectLst/>
                        </a:rPr>
                        <a:t>↑</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kern="1200" dirty="0">
                          <a:solidFill>
                            <a:schemeClr val="dk1"/>
                          </a:solidFill>
                          <a:effectLst/>
                        </a:rPr>
                        <a:t>↑</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kern="1200" dirty="0">
                          <a:solidFill>
                            <a:schemeClr val="dk1"/>
                          </a:solidFill>
                          <a:effectLst/>
                        </a:rPr>
                        <a:t>↑</a:t>
                      </a:r>
                      <a:endParaRPr lang="ru-RU" dirty="0"/>
                    </a:p>
                  </a:txBody>
                  <a:tcPr/>
                </a:tc>
                <a:extLst>
                  <a:ext uri="{0D108BD9-81ED-4DB2-BD59-A6C34878D82A}">
                    <a16:rowId xmlns:a16="http://schemas.microsoft.com/office/drawing/2014/main" val="2411357386"/>
                  </a:ext>
                </a:extLst>
              </a:tr>
              <a:tr h="395654">
                <a:tc>
                  <a:txBody>
                    <a:bodyPr/>
                    <a:lstStyle/>
                    <a:p>
                      <a:r>
                        <a:rPr lang="ru-RU" dirty="0" err="1"/>
                        <a:t>Медетомедин</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kern="1200" dirty="0">
                          <a:solidFill>
                            <a:schemeClr val="dk1"/>
                          </a:solidFill>
                          <a:effectLst/>
                        </a:rPr>
                        <a:t>↓ ↓ ↓ </a:t>
                      </a:r>
                      <a:endParaRPr lang="ru-RU" dirty="0"/>
                    </a:p>
                    <a:p>
                      <a:endParaRPr lang="ru-RU" dirty="0"/>
                    </a:p>
                  </a:txBody>
                  <a:tcPr/>
                </a:tc>
                <a:tc>
                  <a:txBody>
                    <a:bodyPr/>
                    <a:lstStyle/>
                    <a:p>
                      <a:r>
                        <a:rPr lang="ru-RU" dirty="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kern="1200" dirty="0">
                          <a:solidFill>
                            <a:schemeClr val="dk1"/>
                          </a:solidFill>
                          <a:effectLst/>
                        </a:rPr>
                        <a:t>↓ </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kern="1200" dirty="0">
                          <a:solidFill>
                            <a:schemeClr val="dk1"/>
                          </a:solidFill>
                          <a:effectLst/>
                        </a:rPr>
                        <a:t>↑ потом ↓</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kern="1200" dirty="0">
                          <a:solidFill>
                            <a:schemeClr val="dk1"/>
                          </a:solidFill>
                          <a:effectLst/>
                        </a:rPr>
                        <a:t>↑ потом ↓</a:t>
                      </a:r>
                      <a:endParaRPr lang="ru-RU" dirty="0"/>
                    </a:p>
                    <a:p>
                      <a:endParaRPr lang="ru-RU" dirty="0"/>
                    </a:p>
                  </a:txBody>
                  <a:tcPr/>
                </a:tc>
                <a:extLst>
                  <a:ext uri="{0D108BD9-81ED-4DB2-BD59-A6C34878D82A}">
                    <a16:rowId xmlns:a16="http://schemas.microsoft.com/office/drawing/2014/main" val="2086688776"/>
                  </a:ext>
                </a:extLst>
              </a:tr>
              <a:tr h="395654">
                <a:tc>
                  <a:txBody>
                    <a:bodyPr/>
                    <a:lstStyle/>
                    <a:p>
                      <a:r>
                        <a:rPr lang="ru-RU" dirty="0" err="1"/>
                        <a:t>Дексмедетомедин</a:t>
                      </a:r>
                      <a:endParaRPr lang="ru-RU" dirty="0"/>
                    </a:p>
                  </a:txBody>
                  <a:tcPr/>
                </a:tc>
                <a:tc>
                  <a:txBody>
                    <a:bodyPr/>
                    <a:lstStyle/>
                    <a:p>
                      <a:r>
                        <a:rPr lang="ru-RU" sz="1800" b="0" kern="1200" dirty="0">
                          <a:solidFill>
                            <a:schemeClr val="dk1"/>
                          </a:solidFill>
                          <a:effectLst/>
                        </a:rPr>
                        <a:t>↓ ↓ </a:t>
                      </a:r>
                      <a:endParaRPr lang="ru-RU" dirty="0"/>
                    </a:p>
                  </a:txBody>
                  <a:tcPr/>
                </a:tc>
                <a:tc>
                  <a:txBody>
                    <a:bodyPr/>
                    <a:lstStyle/>
                    <a:p>
                      <a:r>
                        <a:rPr lang="ru-RU" dirty="0"/>
                        <a:t>0</a:t>
                      </a:r>
                    </a:p>
                  </a:txBody>
                  <a:tcPr/>
                </a:tc>
                <a:tc>
                  <a:txBody>
                    <a:bodyPr/>
                    <a:lstStyle/>
                    <a:p>
                      <a:r>
                        <a:rPr lang="ru-RU" sz="1800" b="0" kern="1200" dirty="0">
                          <a:solidFill>
                            <a:schemeClr val="dk1"/>
                          </a:solidFill>
                          <a:effectLst/>
                        </a:rPr>
                        <a:t>↓</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kern="1200" dirty="0">
                          <a:solidFill>
                            <a:schemeClr val="dk1"/>
                          </a:solidFill>
                          <a:effectLst/>
                        </a:rPr>
                        <a:t>↑ потом ↓</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kern="1200" dirty="0">
                          <a:solidFill>
                            <a:schemeClr val="dk1"/>
                          </a:solidFill>
                          <a:effectLst/>
                        </a:rPr>
                        <a:t>↑ потом ↓</a:t>
                      </a:r>
                      <a:endParaRPr lang="ru-RU" dirty="0"/>
                    </a:p>
                  </a:txBody>
                  <a:tcPr/>
                </a:tc>
                <a:extLst>
                  <a:ext uri="{0D108BD9-81ED-4DB2-BD59-A6C34878D82A}">
                    <a16:rowId xmlns:a16="http://schemas.microsoft.com/office/drawing/2014/main" val="3316580604"/>
                  </a:ext>
                </a:extLst>
              </a:tr>
              <a:tr h="395654">
                <a:tc>
                  <a:txBody>
                    <a:bodyPr/>
                    <a:lstStyle/>
                    <a:p>
                      <a:r>
                        <a:rPr lang="ru-RU" dirty="0"/>
                        <a:t>Пропофол</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kern="1200" dirty="0">
                          <a:solidFill>
                            <a:schemeClr val="dk1"/>
                          </a:solidFill>
                          <a:effectLst/>
                        </a:rPr>
                        <a:t>↓ /0</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kern="1200" dirty="0">
                          <a:solidFill>
                            <a:schemeClr val="dk1"/>
                          </a:solidFill>
                          <a:effectLst/>
                        </a:rPr>
                        <a:t>↓ </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kern="1200" dirty="0">
                          <a:solidFill>
                            <a:schemeClr val="dk1"/>
                          </a:solidFill>
                          <a:effectLst/>
                        </a:rPr>
                        <a:t>↓ </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kern="1200" dirty="0">
                          <a:solidFill>
                            <a:schemeClr val="dk1"/>
                          </a:solidFill>
                          <a:effectLst/>
                        </a:rPr>
                        <a:t>↓ ↓ </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kern="1200" dirty="0">
                          <a:solidFill>
                            <a:schemeClr val="dk1"/>
                          </a:solidFill>
                          <a:effectLst/>
                        </a:rPr>
                        <a:t>↓ ↓ </a:t>
                      </a:r>
                      <a:endParaRPr lang="ru-RU" dirty="0"/>
                    </a:p>
                  </a:txBody>
                  <a:tcPr/>
                </a:tc>
                <a:extLst>
                  <a:ext uri="{0D108BD9-81ED-4DB2-BD59-A6C34878D82A}">
                    <a16:rowId xmlns:a16="http://schemas.microsoft.com/office/drawing/2014/main" val="2963015458"/>
                  </a:ext>
                </a:extLst>
              </a:tr>
              <a:tr h="395654">
                <a:tc>
                  <a:txBody>
                    <a:bodyPr/>
                    <a:lstStyle/>
                    <a:p>
                      <a:r>
                        <a:rPr lang="ru-RU" dirty="0" err="1"/>
                        <a:t>Севофлюран</a:t>
                      </a:r>
                      <a:endParaRPr lang="ru-RU" dirty="0"/>
                    </a:p>
                  </a:txBody>
                  <a:tcPr/>
                </a:tc>
                <a:tc>
                  <a:txBody>
                    <a:bodyPr/>
                    <a:lstStyle/>
                    <a:p>
                      <a:r>
                        <a:rPr lang="ru-RU" sz="1800" b="0" kern="1200" dirty="0">
                          <a:solidFill>
                            <a:schemeClr val="dk1"/>
                          </a:solidFill>
                          <a:effectLst/>
                        </a:rPr>
                        <a:t>0</a:t>
                      </a:r>
                      <a:endParaRPr lang="ru-RU" dirty="0"/>
                    </a:p>
                  </a:txBody>
                  <a:tcPr/>
                </a:tc>
                <a:tc>
                  <a:txBody>
                    <a:bodyPr/>
                    <a:lstStyle/>
                    <a:p>
                      <a:r>
                        <a:rPr lang="ru-RU" sz="1800" b="0" kern="1200" dirty="0">
                          <a:solidFill>
                            <a:schemeClr val="dk1"/>
                          </a:solidFill>
                          <a:effectLst/>
                        </a:rPr>
                        <a:t>↓/0</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kern="1200" dirty="0">
                          <a:solidFill>
                            <a:schemeClr val="dk1"/>
                          </a:solidFill>
                          <a:effectLst/>
                        </a:rPr>
                        <a:t>↓/0 </a:t>
                      </a:r>
                      <a:endParaRPr lang="ru-RU" dirty="0"/>
                    </a:p>
                  </a:txBody>
                  <a:tcPr/>
                </a:tc>
                <a:tc>
                  <a:txBody>
                    <a:bodyPr/>
                    <a:lstStyle/>
                    <a:p>
                      <a:r>
                        <a:rPr lang="ru-RU" sz="1800" b="0" kern="1200" dirty="0">
                          <a:solidFill>
                            <a:schemeClr val="dk1"/>
                          </a:solidFill>
                          <a:effectLst/>
                        </a:rPr>
                        <a:t>↓ </a:t>
                      </a:r>
                      <a:endParaRPr lang="ru-RU" dirty="0"/>
                    </a:p>
                  </a:txBody>
                  <a:tcPr/>
                </a:tc>
                <a:tc>
                  <a:txBody>
                    <a:bodyPr/>
                    <a:lstStyle/>
                    <a:p>
                      <a:r>
                        <a:rPr lang="ru-RU" sz="1800" b="0" kern="1200" dirty="0">
                          <a:solidFill>
                            <a:schemeClr val="dk1"/>
                          </a:solidFill>
                          <a:effectLst/>
                        </a:rPr>
                        <a:t>↓ ↓ </a:t>
                      </a:r>
                      <a:endParaRPr lang="ru-RU" dirty="0"/>
                    </a:p>
                  </a:txBody>
                  <a:tcPr/>
                </a:tc>
                <a:extLst>
                  <a:ext uri="{0D108BD9-81ED-4DB2-BD59-A6C34878D82A}">
                    <a16:rowId xmlns:a16="http://schemas.microsoft.com/office/drawing/2014/main" val="3838357149"/>
                  </a:ext>
                </a:extLst>
              </a:tr>
              <a:tr h="395654">
                <a:tc>
                  <a:txBody>
                    <a:bodyPr/>
                    <a:lstStyle/>
                    <a:p>
                      <a:r>
                        <a:rPr lang="ru-RU" dirty="0" err="1"/>
                        <a:t>Изофлюран</a:t>
                      </a:r>
                      <a:endParaRPr lang="ru-RU" dirty="0"/>
                    </a:p>
                  </a:txBody>
                  <a:tcPr/>
                </a:tc>
                <a:tc>
                  <a:txBody>
                    <a:bodyPr/>
                    <a:lstStyle/>
                    <a:p>
                      <a:r>
                        <a:rPr lang="ru-RU" sz="1800" b="0" kern="1200" dirty="0">
                          <a:solidFill>
                            <a:schemeClr val="dk1"/>
                          </a:solidFill>
                          <a:effectLst/>
                        </a:rPr>
                        <a:t>↑↑</a:t>
                      </a:r>
                      <a:endParaRPr lang="ru-RU" dirty="0"/>
                    </a:p>
                  </a:txBody>
                  <a:tcPr/>
                </a:tc>
                <a:tc>
                  <a:txBody>
                    <a:bodyPr/>
                    <a:lstStyle/>
                    <a:p>
                      <a:r>
                        <a:rPr lang="ru-RU" sz="1800" b="0" kern="1200" dirty="0">
                          <a:solidFill>
                            <a:schemeClr val="dk1"/>
                          </a:solidFill>
                          <a:effectLst/>
                        </a:rPr>
                        <a:t>↓ </a:t>
                      </a:r>
                      <a:endParaRPr lang="ru-RU" dirty="0"/>
                    </a:p>
                  </a:txBody>
                  <a:tcPr/>
                </a:tc>
                <a:tc>
                  <a:txBody>
                    <a:bodyPr/>
                    <a:lstStyle/>
                    <a:p>
                      <a:r>
                        <a:rPr lang="ru-RU" sz="1800" b="0" kern="1200" dirty="0">
                          <a:solidFill>
                            <a:schemeClr val="dk1"/>
                          </a:solidFill>
                          <a:effectLst/>
                        </a:rPr>
                        <a:t>↑</a:t>
                      </a:r>
                      <a:endParaRPr lang="ru-RU" dirty="0"/>
                    </a:p>
                  </a:txBody>
                  <a:tcPr/>
                </a:tc>
                <a:tc>
                  <a:txBody>
                    <a:bodyPr/>
                    <a:lstStyle/>
                    <a:p>
                      <a:r>
                        <a:rPr lang="ru-RU" sz="1800" b="0" kern="1200" dirty="0">
                          <a:solidFill>
                            <a:schemeClr val="dk1"/>
                          </a:solidFill>
                          <a:effectLst/>
                        </a:rPr>
                        <a:t>↓ ↓ </a:t>
                      </a:r>
                      <a:endParaRPr lang="ru-RU" dirty="0"/>
                    </a:p>
                  </a:txBody>
                  <a:tcPr/>
                </a:tc>
                <a:tc>
                  <a:txBody>
                    <a:bodyPr/>
                    <a:lstStyle/>
                    <a:p>
                      <a:r>
                        <a:rPr lang="ru-RU" sz="1800" b="0" kern="1200" dirty="0">
                          <a:solidFill>
                            <a:schemeClr val="dk1"/>
                          </a:solidFill>
                          <a:effectLst/>
                        </a:rPr>
                        <a:t>↓ ↓ </a:t>
                      </a:r>
                      <a:endParaRPr lang="ru-RU" dirty="0"/>
                    </a:p>
                  </a:txBody>
                  <a:tcPr/>
                </a:tc>
                <a:extLst>
                  <a:ext uri="{0D108BD9-81ED-4DB2-BD59-A6C34878D82A}">
                    <a16:rowId xmlns:a16="http://schemas.microsoft.com/office/drawing/2014/main" val="4070593558"/>
                  </a:ext>
                </a:extLst>
              </a:tr>
            </a:tbl>
          </a:graphicData>
        </a:graphic>
      </p:graphicFrame>
    </p:spTree>
    <p:extLst>
      <p:ext uri="{BB962C8B-B14F-4D97-AF65-F5344CB8AC3E}">
        <p14:creationId xmlns:p14="http://schemas.microsoft.com/office/powerpoint/2010/main" val="1278774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D2854001-B4AF-4E18-9D2E-33E37F97A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A5645D95-73DC-B920-9B73-4AF8532A215E}"/>
              </a:ext>
            </a:extLst>
          </p:cNvPr>
          <p:cNvSpPr>
            <a:spLocks noGrp="1"/>
          </p:cNvSpPr>
          <p:nvPr>
            <p:ph type="title"/>
          </p:nvPr>
        </p:nvSpPr>
        <p:spPr>
          <a:xfrm>
            <a:off x="593081" y="-261789"/>
            <a:ext cx="6268770" cy="1536192"/>
          </a:xfrm>
        </p:spPr>
        <p:txBody>
          <a:bodyPr anchor="b">
            <a:normAutofit/>
          </a:bodyPr>
          <a:lstStyle/>
          <a:p>
            <a:r>
              <a:rPr lang="ru-RU" sz="5200" b="1" dirty="0">
                <a:solidFill>
                  <a:srgbClr val="FF0000"/>
                </a:solidFill>
              </a:rPr>
              <a:t>Препараты </a:t>
            </a:r>
          </a:p>
        </p:txBody>
      </p:sp>
      <p:sp>
        <p:nvSpPr>
          <p:cNvPr id="11" name="Rectangle 10">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Объект 2">
            <a:extLst>
              <a:ext uri="{FF2B5EF4-FFF2-40B4-BE49-F238E27FC236}">
                <a16:creationId xmlns:a16="http://schemas.microsoft.com/office/drawing/2014/main" id="{9FEBA832-83AC-93B9-5E50-C11D9F2112B4}"/>
              </a:ext>
            </a:extLst>
          </p:cNvPr>
          <p:cNvSpPr>
            <a:spLocks noGrp="1"/>
          </p:cNvSpPr>
          <p:nvPr>
            <p:ph idx="1"/>
          </p:nvPr>
        </p:nvSpPr>
        <p:spPr>
          <a:xfrm>
            <a:off x="0" y="1463040"/>
            <a:ext cx="7684007" cy="5321808"/>
          </a:xfrm>
        </p:spPr>
        <p:txBody>
          <a:bodyPr>
            <a:normAutofit/>
          </a:bodyPr>
          <a:lstStyle/>
          <a:p>
            <a:r>
              <a:rPr lang="ru-RU" sz="2400" dirty="0" err="1"/>
              <a:t>Седация</a:t>
            </a:r>
            <a:r>
              <a:rPr lang="ru-RU" sz="2400" dirty="0"/>
              <a:t> необходима как для защиты персонала от травмирования, так и от дальнейших ятрогенных самоповреждений пациента - бензодиазепины</a:t>
            </a:r>
          </a:p>
          <a:p>
            <a:r>
              <a:rPr lang="ru-RU" sz="2400" dirty="0"/>
              <a:t>Опиоидные анальгетики и кетамин </a:t>
            </a:r>
          </a:p>
          <a:p>
            <a:r>
              <a:rPr lang="ru-RU" sz="2400" dirty="0"/>
              <a:t>Начальная низкая доза анальгетика, титруемая для достижения эффекта, необходима для достижения терапевтических уровней и предотвращения побочных эффектов;</a:t>
            </a:r>
          </a:p>
          <a:p>
            <a:r>
              <a:rPr lang="ru-RU" sz="2400" dirty="0"/>
              <a:t>Анестезия должна достигаться с помощью препаратов короткого действия с возможностью реверсии</a:t>
            </a:r>
          </a:p>
          <a:p>
            <a:r>
              <a:rPr lang="ru-RU" sz="2400" dirty="0"/>
              <a:t>Применение НПВС следует прекратить до стабилизации гемодинамики, их нельзя назначать пациентам с признаками/потенциальным кровотечением.</a:t>
            </a:r>
          </a:p>
          <a:p>
            <a:endParaRPr lang="ru-RU" sz="1500" dirty="0"/>
          </a:p>
        </p:txBody>
      </p:sp>
      <p:pic>
        <p:nvPicPr>
          <p:cNvPr id="4" name="Рисунок 3">
            <a:extLst>
              <a:ext uri="{FF2B5EF4-FFF2-40B4-BE49-F238E27FC236}">
                <a16:creationId xmlns:a16="http://schemas.microsoft.com/office/drawing/2014/main" id="{83F3567B-191A-3338-DA6C-E36590C8B18A}"/>
              </a:ext>
            </a:extLst>
          </p:cNvPr>
          <p:cNvPicPr>
            <a:picLocks noChangeAspect="1"/>
          </p:cNvPicPr>
          <p:nvPr/>
        </p:nvPicPr>
        <p:blipFill rotWithShape="1">
          <a:blip r:embed="rId3"/>
          <a:srcRect t="3169" r="3" b="3"/>
          <a:stretch/>
        </p:blipFill>
        <p:spPr>
          <a:xfrm rot="5400000">
            <a:off x="6920483" y="1367028"/>
            <a:ext cx="5577840" cy="4050792"/>
          </a:xfrm>
          <a:prstGeom prst="rect">
            <a:avLst/>
          </a:prstGeom>
        </p:spPr>
      </p:pic>
    </p:spTree>
    <p:extLst>
      <p:ext uri="{BB962C8B-B14F-4D97-AF65-F5344CB8AC3E}">
        <p14:creationId xmlns:p14="http://schemas.microsoft.com/office/powerpoint/2010/main" val="752051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Заголовок 1">
            <a:extLst>
              <a:ext uri="{FF2B5EF4-FFF2-40B4-BE49-F238E27FC236}">
                <a16:creationId xmlns:a16="http://schemas.microsoft.com/office/drawing/2014/main" id="{678B89D0-B912-E8C1-F787-2FAD7516A1EF}"/>
              </a:ext>
            </a:extLst>
          </p:cNvPr>
          <p:cNvSpPr>
            <a:spLocks noGrp="1"/>
          </p:cNvSpPr>
          <p:nvPr>
            <p:ph type="title"/>
          </p:nvPr>
        </p:nvSpPr>
        <p:spPr>
          <a:xfrm>
            <a:off x="841246" y="673770"/>
            <a:ext cx="3644489" cy="2414488"/>
          </a:xfrm>
        </p:spPr>
        <p:txBody>
          <a:bodyPr anchor="t">
            <a:normAutofit/>
          </a:bodyPr>
          <a:lstStyle/>
          <a:p>
            <a:r>
              <a:rPr lang="ru-RU" sz="4200">
                <a:solidFill>
                  <a:srgbClr val="FFFFFF"/>
                </a:solidFill>
              </a:rPr>
              <a:t>Премедикация </a:t>
            </a:r>
          </a:p>
        </p:txBody>
      </p:sp>
      <p:sp>
        <p:nvSpPr>
          <p:cNvPr id="3" name="Объект 2">
            <a:extLst>
              <a:ext uri="{FF2B5EF4-FFF2-40B4-BE49-F238E27FC236}">
                <a16:creationId xmlns:a16="http://schemas.microsoft.com/office/drawing/2014/main" id="{30172E32-B95C-B419-9F31-2CE5FDA1844C}"/>
              </a:ext>
            </a:extLst>
          </p:cNvPr>
          <p:cNvSpPr>
            <a:spLocks noGrp="1"/>
          </p:cNvSpPr>
          <p:nvPr>
            <p:ph idx="1"/>
          </p:nvPr>
        </p:nvSpPr>
        <p:spPr>
          <a:xfrm>
            <a:off x="6095999" y="882315"/>
            <a:ext cx="5254754" cy="5294647"/>
          </a:xfrm>
        </p:spPr>
        <p:txBody>
          <a:bodyPr>
            <a:normAutofit/>
          </a:bodyPr>
          <a:lstStyle/>
          <a:p>
            <a:pPr marL="0" indent="0">
              <a:buNone/>
            </a:pPr>
            <a:endParaRPr lang="ru-RU" sz="2200" dirty="0"/>
          </a:p>
          <a:p>
            <a:r>
              <a:rPr lang="ru-RU" sz="2200" dirty="0"/>
              <a:t>Снизить интенсивность боли и возбуждения</a:t>
            </a:r>
          </a:p>
          <a:p>
            <a:r>
              <a:rPr lang="ru-RU" sz="2200" dirty="0"/>
              <a:t>Дозы меньше</a:t>
            </a:r>
          </a:p>
          <a:p>
            <a:r>
              <a:rPr lang="ru-RU" sz="2200" dirty="0" err="1"/>
              <a:t>Антихолинергетики</a:t>
            </a:r>
            <a:r>
              <a:rPr lang="ru-RU" sz="2200" dirty="0"/>
              <a:t> не использовать рутинно</a:t>
            </a:r>
          </a:p>
          <a:p>
            <a:r>
              <a:rPr lang="ru-RU" sz="2200" dirty="0"/>
              <a:t>Опиоиды – стабильность ССС, слабая </a:t>
            </a:r>
            <a:r>
              <a:rPr lang="ru-RU" sz="2200" dirty="0" err="1"/>
              <a:t>седация</a:t>
            </a:r>
            <a:endParaRPr lang="ru-RU" sz="2200" dirty="0"/>
          </a:p>
          <a:p>
            <a:r>
              <a:rPr lang="ru-RU" sz="2200" dirty="0" err="1"/>
              <a:t>Бензодиазепимы</a:t>
            </a:r>
            <a:r>
              <a:rPr lang="ru-RU" sz="2200" dirty="0"/>
              <a:t> – нет анальгезии, незначительное влияние на ДС и ССС</a:t>
            </a:r>
          </a:p>
          <a:p>
            <a:r>
              <a:rPr lang="ru-RU" sz="2200" dirty="0"/>
              <a:t>АЦП – только у пациентов со стабильной ССС в ультранизких дозах</a:t>
            </a:r>
          </a:p>
          <a:p>
            <a:r>
              <a:rPr lang="ru-RU" sz="2200" dirty="0"/>
              <a:t>Альфа 2 агонисты – только селективные в супернизких дозах</a:t>
            </a:r>
          </a:p>
        </p:txBody>
      </p:sp>
    </p:spTree>
    <p:extLst>
      <p:ext uri="{BB962C8B-B14F-4D97-AF65-F5344CB8AC3E}">
        <p14:creationId xmlns:p14="http://schemas.microsoft.com/office/powerpoint/2010/main" val="1866227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Заголовок 1">
            <a:extLst>
              <a:ext uri="{FF2B5EF4-FFF2-40B4-BE49-F238E27FC236}">
                <a16:creationId xmlns:a16="http://schemas.microsoft.com/office/drawing/2014/main" id="{57A6A9B6-DC20-49D5-4B54-EC4E0F0693DD}"/>
              </a:ext>
            </a:extLst>
          </p:cNvPr>
          <p:cNvSpPr>
            <a:spLocks noGrp="1"/>
          </p:cNvSpPr>
          <p:nvPr>
            <p:ph type="title"/>
          </p:nvPr>
        </p:nvSpPr>
        <p:spPr>
          <a:xfrm>
            <a:off x="841246" y="673770"/>
            <a:ext cx="3644489" cy="2414488"/>
          </a:xfrm>
        </p:spPr>
        <p:txBody>
          <a:bodyPr anchor="t">
            <a:normAutofit/>
          </a:bodyPr>
          <a:lstStyle/>
          <a:p>
            <a:r>
              <a:rPr lang="ru-RU" sz="5400">
                <a:solidFill>
                  <a:srgbClr val="FFFFFF"/>
                </a:solidFill>
              </a:rPr>
              <a:t>Индукция </a:t>
            </a:r>
          </a:p>
        </p:txBody>
      </p:sp>
      <p:sp>
        <p:nvSpPr>
          <p:cNvPr id="3" name="Объект 2">
            <a:extLst>
              <a:ext uri="{FF2B5EF4-FFF2-40B4-BE49-F238E27FC236}">
                <a16:creationId xmlns:a16="http://schemas.microsoft.com/office/drawing/2014/main" id="{0F9B2789-26EE-95B0-2CEC-CDB6A6834F15}"/>
              </a:ext>
            </a:extLst>
          </p:cNvPr>
          <p:cNvSpPr>
            <a:spLocks noGrp="1"/>
          </p:cNvSpPr>
          <p:nvPr>
            <p:ph idx="1"/>
          </p:nvPr>
        </p:nvSpPr>
        <p:spPr>
          <a:xfrm>
            <a:off x="6095999" y="882315"/>
            <a:ext cx="5254754" cy="5294647"/>
          </a:xfrm>
        </p:spPr>
        <p:txBody>
          <a:bodyPr>
            <a:normAutofit/>
          </a:bodyPr>
          <a:lstStyle/>
          <a:p>
            <a:r>
              <a:rPr lang="ru-RU" sz="2200" dirty="0"/>
              <a:t>ПРЕОКСИГЕНАЦИЯ</a:t>
            </a:r>
          </a:p>
          <a:p>
            <a:r>
              <a:rPr lang="ru-RU" sz="2200" dirty="0"/>
              <a:t>Быстрая интубация и обеспечение безопасности воздухоносных путей</a:t>
            </a:r>
          </a:p>
          <a:p>
            <a:r>
              <a:rPr lang="ru-RU" sz="2200" dirty="0"/>
              <a:t>Если статус ССС не до конца ясен – индукция под контролем ЭКГ</a:t>
            </a:r>
          </a:p>
          <a:p>
            <a:r>
              <a:rPr lang="ru-RU" sz="2200" dirty="0"/>
              <a:t>Пропофол – депрессия дыхания, снижение АД, действие зависит от массы ЖТ и КОС, </a:t>
            </a:r>
            <a:r>
              <a:rPr lang="ru-RU" sz="2200" dirty="0" err="1"/>
              <a:t>аритмогенен</a:t>
            </a:r>
            <a:endParaRPr lang="ru-RU" sz="2200" dirty="0"/>
          </a:p>
          <a:p>
            <a:r>
              <a:rPr lang="ru-RU" sz="2200" dirty="0" err="1"/>
              <a:t>Диссоциативы</a:t>
            </a:r>
            <a:r>
              <a:rPr lang="ru-RU" sz="2200" dirty="0"/>
              <a:t> – повышение АД, ЧСС </a:t>
            </a:r>
          </a:p>
          <a:p>
            <a:r>
              <a:rPr lang="ru-RU" sz="2200" dirty="0"/>
              <a:t>Сбалансированная анестезия</a:t>
            </a:r>
          </a:p>
          <a:p>
            <a:r>
              <a:rPr lang="ru-RU" sz="2200" dirty="0"/>
              <a:t>МА – снижение доз</a:t>
            </a:r>
          </a:p>
        </p:txBody>
      </p:sp>
    </p:spTree>
    <p:extLst>
      <p:ext uri="{BB962C8B-B14F-4D97-AF65-F5344CB8AC3E}">
        <p14:creationId xmlns:p14="http://schemas.microsoft.com/office/powerpoint/2010/main" val="2228674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3863CE-32CE-695B-02D7-B3714A54C813}"/>
              </a:ext>
            </a:extLst>
          </p:cNvPr>
          <p:cNvSpPr>
            <a:spLocks noGrp="1"/>
          </p:cNvSpPr>
          <p:nvPr>
            <p:ph type="title"/>
          </p:nvPr>
        </p:nvSpPr>
        <p:spPr>
          <a:xfrm>
            <a:off x="152400" y="201099"/>
            <a:ext cx="11887199" cy="1325563"/>
          </a:xfrm>
        </p:spPr>
        <p:txBody>
          <a:bodyPr>
            <a:normAutofit fontScale="90000"/>
          </a:bodyPr>
          <a:lstStyle/>
          <a:p>
            <a:r>
              <a:rPr lang="ru-RU" sz="3900" dirty="0">
                <a:solidFill>
                  <a:srgbClr val="FF0000"/>
                </a:solidFill>
              </a:rPr>
              <a:t>Экстренность производимого вмешательства выражается повышением в каждом случае степени риска на одну ступень</a:t>
            </a:r>
            <a:br>
              <a:rPr lang="ru-RU" sz="4400" dirty="0">
                <a:solidFill>
                  <a:srgbClr val="FF0000"/>
                </a:solidFill>
              </a:rPr>
            </a:br>
            <a:endParaRPr lang="ru-RU" dirty="0"/>
          </a:p>
        </p:txBody>
      </p:sp>
      <p:graphicFrame>
        <p:nvGraphicFramePr>
          <p:cNvPr id="4" name="Объект 3">
            <a:extLst>
              <a:ext uri="{FF2B5EF4-FFF2-40B4-BE49-F238E27FC236}">
                <a16:creationId xmlns:a16="http://schemas.microsoft.com/office/drawing/2014/main" id="{4FEBFD26-3F5A-D051-69DB-D403F390EAA1}"/>
              </a:ext>
            </a:extLst>
          </p:cNvPr>
          <p:cNvGraphicFramePr>
            <a:graphicFrameLocks/>
          </p:cNvGraphicFramePr>
          <p:nvPr>
            <p:extLst>
              <p:ext uri="{D42A27DB-BD31-4B8C-83A1-F6EECF244321}">
                <p14:modId xmlns:p14="http://schemas.microsoft.com/office/powerpoint/2010/main" val="3022501613"/>
              </p:ext>
            </p:extLst>
          </p:nvPr>
        </p:nvGraphicFramePr>
        <p:xfrm>
          <a:off x="152400" y="1197033"/>
          <a:ext cx="11887197" cy="5741275"/>
        </p:xfrm>
        <a:graphic>
          <a:graphicData uri="http://schemas.openxmlformats.org/drawingml/2006/table">
            <a:tbl>
              <a:tblPr firstRow="1" bandRow="1">
                <a:solidFill>
                  <a:schemeClr val="bg1">
                    <a:lumMod val="95000"/>
                  </a:schemeClr>
                </a:solidFill>
              </a:tblPr>
              <a:tblGrid>
                <a:gridCol w="1019524">
                  <a:extLst>
                    <a:ext uri="{9D8B030D-6E8A-4147-A177-3AD203B41FA5}">
                      <a16:colId xmlns:a16="http://schemas.microsoft.com/office/drawing/2014/main" val="1297745570"/>
                    </a:ext>
                  </a:extLst>
                </a:gridCol>
                <a:gridCol w="3293750">
                  <a:extLst>
                    <a:ext uri="{9D8B030D-6E8A-4147-A177-3AD203B41FA5}">
                      <a16:colId xmlns:a16="http://schemas.microsoft.com/office/drawing/2014/main" val="964069270"/>
                    </a:ext>
                  </a:extLst>
                </a:gridCol>
                <a:gridCol w="4657061">
                  <a:extLst>
                    <a:ext uri="{9D8B030D-6E8A-4147-A177-3AD203B41FA5}">
                      <a16:colId xmlns:a16="http://schemas.microsoft.com/office/drawing/2014/main" val="1742634815"/>
                    </a:ext>
                  </a:extLst>
                </a:gridCol>
                <a:gridCol w="2916862">
                  <a:extLst>
                    <a:ext uri="{9D8B030D-6E8A-4147-A177-3AD203B41FA5}">
                      <a16:colId xmlns:a16="http://schemas.microsoft.com/office/drawing/2014/main" val="3614905430"/>
                    </a:ext>
                  </a:extLst>
                </a:gridCol>
              </a:tblGrid>
              <a:tr h="668764">
                <a:tc>
                  <a:txBody>
                    <a:bodyPr/>
                    <a:lstStyle/>
                    <a:p>
                      <a:pPr algn="l"/>
                      <a:r>
                        <a:rPr lang="ru-RU" sz="1800" b="1" cap="none" spc="0" dirty="0">
                          <a:solidFill>
                            <a:schemeClr val="tx1"/>
                          </a:solidFill>
                          <a:effectLst/>
                        </a:rPr>
                        <a:t>Степень</a:t>
                      </a:r>
                      <a:br>
                        <a:rPr lang="ru-RU" sz="1800" b="1" cap="none" spc="0" dirty="0">
                          <a:solidFill>
                            <a:schemeClr val="tx1"/>
                          </a:solidFill>
                          <a:effectLst/>
                        </a:rPr>
                      </a:br>
                      <a:r>
                        <a:rPr lang="ru-RU" sz="1800" b="1" cap="none" spc="0" dirty="0">
                          <a:solidFill>
                            <a:schemeClr val="tx1"/>
                          </a:solidFill>
                          <a:effectLst/>
                        </a:rPr>
                        <a:t>риска</a:t>
                      </a:r>
                    </a:p>
                  </a:txBody>
                  <a:tcPr marL="54318" marR="26871" marT="15519" marB="116396"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l"/>
                      <a:r>
                        <a:rPr lang="ru-RU" sz="1800" b="1" cap="none" spc="0">
                          <a:solidFill>
                            <a:schemeClr val="tx1"/>
                          </a:solidFill>
                          <a:effectLst/>
                        </a:rPr>
                        <a:t>Возраст</a:t>
                      </a:r>
                    </a:p>
                  </a:txBody>
                  <a:tcPr marL="54318" marR="26871" marT="15519" marB="116396"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l"/>
                      <a:r>
                        <a:rPr lang="ru-RU" sz="1800" b="1" cap="none" spc="0" dirty="0">
                          <a:solidFill>
                            <a:schemeClr val="tx1"/>
                          </a:solidFill>
                          <a:effectLst/>
                        </a:rPr>
                        <a:t>Данные о пациенте</a:t>
                      </a:r>
                    </a:p>
                  </a:txBody>
                  <a:tcPr marL="54318" marR="26871" marT="15519" marB="116396"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l"/>
                      <a:r>
                        <a:rPr lang="ru-RU" sz="1800" b="1" cap="none" spc="0">
                          <a:solidFill>
                            <a:schemeClr val="tx1"/>
                          </a:solidFill>
                          <a:effectLst/>
                        </a:rPr>
                        <a:t>Оперативное вмешательство</a:t>
                      </a:r>
                    </a:p>
                  </a:txBody>
                  <a:tcPr marL="54318" marR="26871" marT="15519" marB="116396" anchor="b">
                    <a:lnL w="12700" cmpd="sng">
                      <a:noFill/>
                    </a:lnL>
                    <a:lnR w="12700" cmpd="sng">
                      <a:noFill/>
                    </a:lnR>
                    <a:lnT w="9525" cap="flat" cmpd="sng" algn="ctr">
                      <a:noFill/>
                      <a:prstDash val="solid"/>
                    </a:lnT>
                    <a:lnB w="38100" cmpd="sng">
                      <a:noFill/>
                    </a:lnB>
                    <a:solidFill>
                      <a:schemeClr val="bg1">
                        <a:lumMod val="95000"/>
                      </a:schemeClr>
                    </a:solidFill>
                  </a:tcPr>
                </a:tc>
                <a:extLst>
                  <a:ext uri="{0D108BD9-81ED-4DB2-BD59-A6C34878D82A}">
                    <a16:rowId xmlns:a16="http://schemas.microsoft.com/office/drawing/2014/main" val="3996652195"/>
                  </a:ext>
                </a:extLst>
              </a:tr>
              <a:tr h="668764">
                <a:tc>
                  <a:txBody>
                    <a:bodyPr/>
                    <a:lstStyle/>
                    <a:p>
                      <a:r>
                        <a:rPr lang="en" sz="1800" cap="none" spc="0">
                          <a:solidFill>
                            <a:schemeClr val="tx1"/>
                          </a:solidFill>
                          <a:effectLst/>
                        </a:rPr>
                        <a:t>ASA class 1</a:t>
                      </a:r>
                    </a:p>
                  </a:txBody>
                  <a:tcPr marL="54318" marR="55982" marT="15519" marB="116396" anchor="ctr">
                    <a:lnL w="12700" cap="flat" cmpd="sng" algn="ctr">
                      <a:solidFill>
                        <a:schemeClr val="accent1"/>
                      </a:solid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r>
                        <a:rPr lang="ru-RU" sz="1800" cap="none" spc="0">
                          <a:solidFill>
                            <a:schemeClr val="tx1"/>
                          </a:solidFill>
                          <a:effectLst/>
                        </a:rPr>
                        <a:t>&gt; 3 месяца до 6 лет</a:t>
                      </a:r>
                    </a:p>
                  </a:txBody>
                  <a:tcPr marL="54318" marR="55982" marT="15519" marB="116396" anchor="ctr">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r>
                        <a:rPr lang="ru-RU" sz="1800" cap="none" spc="0">
                          <a:solidFill>
                            <a:schemeClr val="tx1"/>
                          </a:solidFill>
                          <a:effectLst/>
                        </a:rPr>
                        <a:t>Нормальный здоровый пациент</a:t>
                      </a:r>
                    </a:p>
                  </a:txBody>
                  <a:tcPr marL="54318" marR="55982" marT="15519" marB="116396" anchor="ctr">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r>
                        <a:rPr lang="ru-RU" sz="1800" cap="none" spc="0">
                          <a:solidFill>
                            <a:schemeClr val="tx1"/>
                          </a:solidFill>
                          <a:effectLst/>
                        </a:rPr>
                        <a:t>Малые операции*</a:t>
                      </a:r>
                    </a:p>
                  </a:txBody>
                  <a:tcPr marL="54318" marR="55982" marT="15519" marB="116396" anchor="ctr">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extLst>
                  <a:ext uri="{0D108BD9-81ED-4DB2-BD59-A6C34878D82A}">
                    <a16:rowId xmlns:a16="http://schemas.microsoft.com/office/drawing/2014/main" val="3392349765"/>
                  </a:ext>
                </a:extLst>
              </a:tr>
              <a:tr h="931954">
                <a:tc>
                  <a:txBody>
                    <a:bodyPr/>
                    <a:lstStyle/>
                    <a:p>
                      <a:r>
                        <a:rPr lang="en" sz="1800" cap="none" spc="0" dirty="0">
                          <a:solidFill>
                            <a:schemeClr val="tx1"/>
                          </a:solidFill>
                          <a:effectLst/>
                        </a:rPr>
                        <a:t>ASA class 2</a:t>
                      </a:r>
                    </a:p>
                  </a:txBody>
                  <a:tcPr marL="54318" marR="55982" marT="15519" marB="116396" anchor="ctr">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ru-RU" sz="1800" cap="none" spc="0" dirty="0">
                          <a:solidFill>
                            <a:schemeClr val="tx1"/>
                          </a:solidFill>
                          <a:effectLst/>
                        </a:rPr>
                        <a:t>От 7 до 12 лет</a:t>
                      </a:r>
                    </a:p>
                  </a:txBody>
                  <a:tcPr marL="54318" marR="55982" marT="15519" marB="116396"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ru-RU" sz="1800" cap="none" spc="0" dirty="0">
                          <a:solidFill>
                            <a:schemeClr val="tx1"/>
                          </a:solidFill>
                          <a:effectLst/>
                        </a:rPr>
                        <a:t>Пациенты с контролируемыми сопутствующими заболеваниями без значительных системных эффектов</a:t>
                      </a:r>
                    </a:p>
                  </a:txBody>
                  <a:tcPr marL="54318" marR="55982" marT="15519" marB="116396"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ru-RU" sz="1800" cap="none" spc="0">
                          <a:solidFill>
                            <a:schemeClr val="tx1"/>
                          </a:solidFill>
                          <a:effectLst/>
                        </a:rPr>
                        <a:t>Малые операции, средние операции**</a:t>
                      </a:r>
                    </a:p>
                  </a:txBody>
                  <a:tcPr marL="54318" marR="55982" marT="15519" marB="116396"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2846587001"/>
                  </a:ext>
                </a:extLst>
              </a:tr>
              <a:tr h="1017212">
                <a:tc>
                  <a:txBody>
                    <a:bodyPr/>
                    <a:lstStyle/>
                    <a:p>
                      <a:r>
                        <a:rPr lang="en" sz="1800" cap="none" spc="0">
                          <a:solidFill>
                            <a:schemeClr val="tx1"/>
                          </a:solidFill>
                          <a:effectLst/>
                        </a:rPr>
                        <a:t>ASA class 3</a:t>
                      </a:r>
                    </a:p>
                  </a:txBody>
                  <a:tcPr marL="54318" marR="55982" marT="15519" marB="116396" anchor="ctr">
                    <a:lnL w="12700" cap="flat" cmpd="sng" algn="ctr">
                      <a:solidFill>
                        <a:schemeClr val="accent1"/>
                      </a:solidFill>
                      <a:prstDash val="solid"/>
                    </a:lnL>
                    <a:lnR w="12700" cmpd="sng">
                      <a:noFill/>
                      <a:prstDash val="solid"/>
                    </a:lnR>
                    <a:lnT w="12700" cmpd="sng">
                      <a:noFill/>
                      <a:prstDash val="solid"/>
                    </a:lnT>
                    <a:lnB w="9525" cap="flat" cmpd="sng" algn="ctr">
                      <a:noFill/>
                      <a:prstDash val="solid"/>
                    </a:lnB>
                    <a:solidFill>
                      <a:schemeClr val="accent2"/>
                    </a:solidFill>
                  </a:tcPr>
                </a:tc>
                <a:tc>
                  <a:txBody>
                    <a:bodyPr/>
                    <a:lstStyle/>
                    <a:p>
                      <a:r>
                        <a:rPr lang="ru-RU" sz="1800" cap="none" spc="0" dirty="0">
                          <a:solidFill>
                            <a:schemeClr val="tx1"/>
                          </a:solidFill>
                          <a:effectLst/>
                        </a:rPr>
                        <a:t>&lt; 3 месяца</a:t>
                      </a:r>
                      <a:br>
                        <a:rPr lang="ru-RU" sz="1800" cap="none" spc="0" dirty="0">
                          <a:solidFill>
                            <a:schemeClr val="tx1"/>
                          </a:solidFill>
                          <a:effectLst/>
                        </a:rPr>
                      </a:br>
                      <a:r>
                        <a:rPr lang="ru-RU" sz="1800" cap="none" spc="0" dirty="0">
                          <a:solidFill>
                            <a:schemeClr val="tx1"/>
                          </a:solidFill>
                          <a:effectLst/>
                        </a:rPr>
                        <a:t>&gt; 12 лет или более 70% от физиологического возраста этого вида или породы</a:t>
                      </a:r>
                    </a:p>
                  </a:txBody>
                  <a:tcPr marL="54318" marR="55982" marT="15519" marB="116396" anchor="ctr">
                    <a:lnL w="12700" cmpd="sng">
                      <a:noFill/>
                      <a:prstDash val="solid"/>
                    </a:lnL>
                    <a:lnR w="12700" cmpd="sng">
                      <a:noFill/>
                      <a:prstDash val="solid"/>
                    </a:lnR>
                    <a:lnT w="12700" cmpd="sng">
                      <a:noFill/>
                      <a:prstDash val="solid"/>
                    </a:lnT>
                    <a:lnB w="9525" cap="flat" cmpd="sng" algn="ctr">
                      <a:noFill/>
                      <a:prstDash val="solid"/>
                    </a:lnB>
                    <a:solidFill>
                      <a:schemeClr val="accent2"/>
                    </a:solidFill>
                  </a:tcPr>
                </a:tc>
                <a:tc>
                  <a:txBody>
                    <a:bodyPr/>
                    <a:lstStyle/>
                    <a:p>
                      <a:r>
                        <a:rPr lang="ru-RU" sz="1800" cap="none" spc="0">
                          <a:solidFill>
                            <a:schemeClr val="tx1"/>
                          </a:solidFill>
                          <a:effectLst/>
                        </a:rPr>
                        <a:t>Пациенты с хроническими заболеваниями в стадии компенсации</a:t>
                      </a:r>
                    </a:p>
                  </a:txBody>
                  <a:tcPr marL="54318" marR="55982" marT="15519" marB="116396" anchor="ctr">
                    <a:lnL w="12700" cmpd="sng">
                      <a:noFill/>
                      <a:prstDash val="solid"/>
                    </a:lnL>
                    <a:lnR w="12700" cmpd="sng">
                      <a:noFill/>
                      <a:prstDash val="solid"/>
                    </a:lnR>
                    <a:lnT w="12700" cmpd="sng">
                      <a:noFill/>
                      <a:prstDash val="solid"/>
                    </a:lnT>
                    <a:lnB w="9525" cap="flat" cmpd="sng" algn="ctr">
                      <a:noFill/>
                      <a:prstDash val="solid"/>
                    </a:lnB>
                    <a:solidFill>
                      <a:schemeClr val="accent2"/>
                    </a:solidFill>
                  </a:tcPr>
                </a:tc>
                <a:tc>
                  <a:txBody>
                    <a:bodyPr/>
                    <a:lstStyle/>
                    <a:p>
                      <a:r>
                        <a:rPr lang="ru-RU" sz="1800" cap="none" spc="0" dirty="0">
                          <a:solidFill>
                            <a:schemeClr val="tx1"/>
                          </a:solidFill>
                          <a:effectLst/>
                        </a:rPr>
                        <a:t>Малые операции, средние операции</a:t>
                      </a:r>
                    </a:p>
                  </a:txBody>
                  <a:tcPr marL="54318" marR="55982" marT="15519" marB="116396" anchor="ctr">
                    <a:lnL w="12700" cmpd="sng">
                      <a:noFill/>
                      <a:prstDash val="solid"/>
                    </a:lnL>
                    <a:lnR w="12700" cmpd="sng">
                      <a:noFill/>
                      <a:prstDash val="solid"/>
                    </a:lnR>
                    <a:lnT w="12700" cmpd="sng">
                      <a:noFill/>
                      <a:prstDash val="solid"/>
                    </a:lnT>
                    <a:lnB w="9525" cap="flat" cmpd="sng" algn="ctr">
                      <a:noFill/>
                      <a:prstDash val="solid"/>
                    </a:lnB>
                    <a:solidFill>
                      <a:schemeClr val="accent2"/>
                    </a:solidFill>
                  </a:tcPr>
                </a:tc>
                <a:extLst>
                  <a:ext uri="{0D108BD9-81ED-4DB2-BD59-A6C34878D82A}">
                    <a16:rowId xmlns:a16="http://schemas.microsoft.com/office/drawing/2014/main" val="2054834260"/>
                  </a:ext>
                </a:extLst>
              </a:tr>
              <a:tr h="931954">
                <a:tc>
                  <a:txBody>
                    <a:bodyPr/>
                    <a:lstStyle/>
                    <a:p>
                      <a:r>
                        <a:rPr lang="en" sz="1800" cap="none" spc="0">
                          <a:solidFill>
                            <a:schemeClr val="tx1"/>
                          </a:solidFill>
                          <a:effectLst/>
                        </a:rPr>
                        <a:t>ASA class 4</a:t>
                      </a:r>
                    </a:p>
                  </a:txBody>
                  <a:tcPr marL="54318" marR="55982" marT="15519" marB="116396" anchor="ctr">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accent2"/>
                    </a:solidFill>
                  </a:tcPr>
                </a:tc>
                <a:tc>
                  <a:txBody>
                    <a:bodyPr/>
                    <a:lstStyle/>
                    <a:p>
                      <a:r>
                        <a:rPr lang="ru-RU" sz="1800" cap="none" spc="0" dirty="0">
                          <a:solidFill>
                            <a:schemeClr val="tx1"/>
                          </a:solidFill>
                          <a:effectLst/>
                        </a:rPr>
                        <a:t>-</a:t>
                      </a:r>
                    </a:p>
                  </a:txBody>
                  <a:tcPr marL="54318" marR="55982" marT="15519" marB="116396" anchor="ctr">
                    <a:lnL w="12700" cmpd="sng">
                      <a:noFill/>
                      <a:prstDash val="solid"/>
                    </a:lnL>
                    <a:lnR w="12700" cmpd="sng">
                      <a:noFill/>
                      <a:prstDash val="solid"/>
                    </a:lnR>
                    <a:lnT w="9525" cap="flat" cmpd="sng" algn="ctr">
                      <a:noFill/>
                      <a:prstDash val="solid"/>
                    </a:lnT>
                    <a:lnB w="12700" cmpd="sng">
                      <a:noFill/>
                      <a:prstDash val="solid"/>
                    </a:lnB>
                    <a:solidFill>
                      <a:schemeClr val="accent2"/>
                    </a:solidFill>
                  </a:tcPr>
                </a:tc>
                <a:tc>
                  <a:txBody>
                    <a:bodyPr/>
                    <a:lstStyle/>
                    <a:p>
                      <a:r>
                        <a:rPr lang="ru-RU" sz="1800" cap="none" spc="0">
                          <a:solidFill>
                            <a:schemeClr val="tx1"/>
                          </a:solidFill>
                          <a:effectLst/>
                        </a:rPr>
                        <a:t>Пациенты с хроническими заболеваниями в стадии близкой к декомпенсации</a:t>
                      </a:r>
                    </a:p>
                  </a:txBody>
                  <a:tcPr marL="54318" marR="55982" marT="15519" marB="116396" anchor="ctr">
                    <a:lnL w="12700" cmpd="sng">
                      <a:noFill/>
                      <a:prstDash val="solid"/>
                    </a:lnL>
                    <a:lnR w="12700" cmpd="sng">
                      <a:noFill/>
                      <a:prstDash val="solid"/>
                    </a:lnR>
                    <a:lnT w="9525" cap="flat" cmpd="sng" algn="ctr">
                      <a:noFill/>
                      <a:prstDash val="solid"/>
                    </a:lnT>
                    <a:lnB w="12700" cmpd="sng">
                      <a:noFill/>
                      <a:prstDash val="solid"/>
                    </a:lnB>
                    <a:solidFill>
                      <a:schemeClr val="accent2"/>
                    </a:solidFill>
                  </a:tcPr>
                </a:tc>
                <a:tc>
                  <a:txBody>
                    <a:bodyPr/>
                    <a:lstStyle/>
                    <a:p>
                      <a:r>
                        <a:rPr lang="ru-RU" sz="1800" cap="none" spc="0" dirty="0">
                          <a:solidFill>
                            <a:schemeClr val="tx1"/>
                          </a:solidFill>
                          <a:effectLst/>
                        </a:rPr>
                        <a:t>Большие операции***, экстренные вмешательства****</a:t>
                      </a:r>
                    </a:p>
                  </a:txBody>
                  <a:tcPr marL="54318" marR="55982" marT="15519" marB="116396" anchor="ctr">
                    <a:lnL w="12700" cmpd="sng">
                      <a:noFill/>
                      <a:prstDash val="solid"/>
                    </a:lnL>
                    <a:lnR w="12700" cmpd="sng">
                      <a:noFill/>
                      <a:prstDash val="solid"/>
                    </a:lnR>
                    <a:lnT w="9525" cap="flat" cmpd="sng" algn="ctr">
                      <a:noFill/>
                      <a:prstDash val="solid"/>
                    </a:lnT>
                    <a:lnB w="12700" cmpd="sng">
                      <a:noFill/>
                      <a:prstDash val="solid"/>
                    </a:lnB>
                    <a:solidFill>
                      <a:schemeClr val="accent2"/>
                    </a:solidFill>
                  </a:tcPr>
                </a:tc>
                <a:extLst>
                  <a:ext uri="{0D108BD9-81ED-4DB2-BD59-A6C34878D82A}">
                    <a16:rowId xmlns:a16="http://schemas.microsoft.com/office/drawing/2014/main" val="880362502"/>
                  </a:ext>
                </a:extLst>
              </a:tr>
              <a:tr h="1241220">
                <a:tc>
                  <a:txBody>
                    <a:bodyPr/>
                    <a:lstStyle/>
                    <a:p>
                      <a:r>
                        <a:rPr lang="en" sz="1800" cap="none" spc="0">
                          <a:solidFill>
                            <a:schemeClr val="tx1"/>
                          </a:solidFill>
                          <a:effectLst/>
                        </a:rPr>
                        <a:t>ASA class 5</a:t>
                      </a:r>
                    </a:p>
                  </a:txBody>
                  <a:tcPr marL="54318" marR="55982" marT="15519" marB="116396" anchor="ctr">
                    <a:lnL w="12700" cap="flat" cmpd="sng" algn="ctr">
                      <a:solidFill>
                        <a:schemeClr val="accent1"/>
                      </a:solidFill>
                      <a:prstDash val="solid"/>
                    </a:lnL>
                    <a:lnR w="12700" cmpd="sng">
                      <a:noFill/>
                      <a:prstDash val="solid"/>
                    </a:lnR>
                    <a:lnT w="12700" cmpd="sng">
                      <a:noFill/>
                      <a:prstDash val="solid"/>
                    </a:lnT>
                    <a:lnB w="12700" cmpd="sng">
                      <a:noFill/>
                      <a:prstDash val="solid"/>
                    </a:lnB>
                    <a:solidFill>
                      <a:schemeClr val="accent2"/>
                    </a:solidFill>
                  </a:tcPr>
                </a:tc>
                <a:tc>
                  <a:txBody>
                    <a:bodyPr/>
                    <a:lstStyle/>
                    <a:p>
                      <a:r>
                        <a:rPr lang="ru-RU" sz="1800" cap="none" spc="0" dirty="0">
                          <a:solidFill>
                            <a:schemeClr val="tx1"/>
                          </a:solidFill>
                          <a:effectLst/>
                        </a:rPr>
                        <a:t>-</a:t>
                      </a:r>
                    </a:p>
                  </a:txBody>
                  <a:tcPr marL="54318" marR="55982" marT="15519" marB="116396" anchor="ctr">
                    <a:lnL w="12700" cmpd="sng">
                      <a:noFill/>
                      <a:prstDash val="solid"/>
                    </a:lnL>
                    <a:lnR w="12700" cmpd="sng">
                      <a:noFill/>
                      <a:prstDash val="solid"/>
                    </a:lnR>
                    <a:lnT w="12700" cmpd="sng">
                      <a:noFill/>
                      <a:prstDash val="solid"/>
                    </a:lnT>
                    <a:lnB w="12700" cmpd="sng">
                      <a:noFill/>
                      <a:prstDash val="solid"/>
                    </a:lnB>
                    <a:solidFill>
                      <a:schemeClr val="accent2"/>
                    </a:solidFill>
                  </a:tcPr>
                </a:tc>
                <a:tc>
                  <a:txBody>
                    <a:bodyPr/>
                    <a:lstStyle/>
                    <a:p>
                      <a:r>
                        <a:rPr lang="ru-RU" sz="1800" cap="none" spc="0" dirty="0">
                          <a:solidFill>
                            <a:schemeClr val="tx1"/>
                          </a:solidFill>
                          <a:effectLst/>
                        </a:rPr>
                        <a:t>Пациенты в критическом физическом состоянии, которое дает мало шансов на выживание даже при отсутствии хирургического лечения</a:t>
                      </a:r>
                    </a:p>
                  </a:txBody>
                  <a:tcPr marL="54318" marR="55982" marT="15519" marB="116396" anchor="ctr">
                    <a:lnL w="12700" cmpd="sng">
                      <a:noFill/>
                      <a:prstDash val="solid"/>
                    </a:lnL>
                    <a:lnR w="12700" cmpd="sng">
                      <a:noFill/>
                      <a:prstDash val="solid"/>
                    </a:lnR>
                    <a:lnT w="12700" cmpd="sng">
                      <a:noFill/>
                      <a:prstDash val="solid"/>
                    </a:lnT>
                    <a:lnB w="12700" cmpd="sng">
                      <a:noFill/>
                      <a:prstDash val="solid"/>
                    </a:lnB>
                    <a:solidFill>
                      <a:schemeClr val="accent2"/>
                    </a:solidFill>
                  </a:tcPr>
                </a:tc>
                <a:tc>
                  <a:txBody>
                    <a:bodyPr/>
                    <a:lstStyle/>
                    <a:p>
                      <a:r>
                        <a:rPr lang="ru-RU" sz="1800" cap="none" spc="0" dirty="0">
                          <a:solidFill>
                            <a:schemeClr val="tx1"/>
                          </a:solidFill>
                          <a:effectLst/>
                        </a:rPr>
                        <a:t>-</a:t>
                      </a:r>
                    </a:p>
                  </a:txBody>
                  <a:tcPr marL="54318" marR="55982" marT="15519" marB="116396" anchor="ctr">
                    <a:lnL w="12700" cmpd="sng">
                      <a:noFill/>
                      <a:prstDash val="solid"/>
                    </a:lnL>
                    <a:lnR w="12700" cmpd="sng">
                      <a:noFill/>
                      <a:prstDash val="solid"/>
                    </a:lnR>
                    <a:lnT w="12700" cmpd="sng">
                      <a:noFill/>
                      <a:prstDash val="solid"/>
                    </a:lnT>
                    <a:lnB w="12700" cmpd="sng">
                      <a:noFill/>
                      <a:prstDash val="solid"/>
                    </a:lnB>
                    <a:solidFill>
                      <a:schemeClr val="accent2"/>
                    </a:solidFill>
                  </a:tcPr>
                </a:tc>
                <a:extLst>
                  <a:ext uri="{0D108BD9-81ED-4DB2-BD59-A6C34878D82A}">
                    <a16:rowId xmlns:a16="http://schemas.microsoft.com/office/drawing/2014/main" val="3509664821"/>
                  </a:ext>
                </a:extLst>
              </a:tr>
            </a:tbl>
          </a:graphicData>
        </a:graphic>
      </p:graphicFrame>
    </p:spTree>
    <p:extLst>
      <p:ext uri="{BB962C8B-B14F-4D97-AF65-F5344CB8AC3E}">
        <p14:creationId xmlns:p14="http://schemas.microsoft.com/office/powerpoint/2010/main" val="9962254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3">
            <a:extLst>
              <a:ext uri="{FF2B5EF4-FFF2-40B4-BE49-F238E27FC236}">
                <a16:creationId xmlns:a16="http://schemas.microsoft.com/office/drawing/2014/main" id="{29E4F9FA-DB7B-F75B-CE38-575E008241A3}"/>
              </a:ext>
            </a:extLst>
          </p:cNvPr>
          <p:cNvPicPr>
            <a:picLocks noChangeAspect="1"/>
          </p:cNvPicPr>
          <p:nvPr/>
        </p:nvPicPr>
        <p:blipFill rotWithShape="1">
          <a:blip r:embed="rId2"/>
          <a:srcRect t="4761" b="18565"/>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B85E6E7A-673B-8EA8-439B-CC97C2192F66}"/>
              </a:ext>
            </a:extLst>
          </p:cNvPr>
          <p:cNvSpPr>
            <a:spLocks noGrp="1"/>
          </p:cNvSpPr>
          <p:nvPr>
            <p:ph type="title"/>
          </p:nvPr>
        </p:nvSpPr>
        <p:spPr>
          <a:xfrm>
            <a:off x="838200" y="365125"/>
            <a:ext cx="3822189" cy="1899912"/>
          </a:xfrm>
        </p:spPr>
        <p:txBody>
          <a:bodyPr>
            <a:normAutofit/>
          </a:bodyPr>
          <a:lstStyle/>
          <a:p>
            <a:r>
              <a:rPr lang="ru-RU" sz="4000" b="1" dirty="0">
                <a:solidFill>
                  <a:srgbClr val="ED7D31"/>
                </a:solidFill>
              </a:rPr>
              <a:t>Мониторинг</a:t>
            </a:r>
          </a:p>
        </p:txBody>
      </p:sp>
      <p:sp>
        <p:nvSpPr>
          <p:cNvPr id="3" name="Объект 2">
            <a:extLst>
              <a:ext uri="{FF2B5EF4-FFF2-40B4-BE49-F238E27FC236}">
                <a16:creationId xmlns:a16="http://schemas.microsoft.com/office/drawing/2014/main" id="{314EB317-EFB5-7022-35AA-4BAB3AA83037}"/>
              </a:ext>
            </a:extLst>
          </p:cNvPr>
          <p:cNvSpPr>
            <a:spLocks noGrp="1"/>
          </p:cNvSpPr>
          <p:nvPr>
            <p:ph idx="1"/>
          </p:nvPr>
        </p:nvSpPr>
        <p:spPr>
          <a:xfrm>
            <a:off x="838200" y="2434201"/>
            <a:ext cx="3822189" cy="3742762"/>
          </a:xfrm>
        </p:spPr>
        <p:txBody>
          <a:bodyPr>
            <a:normAutofit/>
          </a:bodyPr>
          <a:lstStyle/>
          <a:p>
            <a:r>
              <a:rPr lang="ru-RU" sz="2000" dirty="0"/>
              <a:t>ОСТАВАТЬСЯ ВСЕГДА У ПАЦИЕНТА</a:t>
            </a:r>
          </a:p>
          <a:p>
            <a:r>
              <a:rPr lang="ru-RU" sz="2000" dirty="0">
                <a:solidFill>
                  <a:srgbClr val="FF0000"/>
                </a:solidFill>
              </a:rPr>
              <a:t>Неинвазивное АД</a:t>
            </a:r>
          </a:p>
          <a:p>
            <a:r>
              <a:rPr lang="ru-RU" sz="2000" dirty="0" err="1">
                <a:solidFill>
                  <a:srgbClr val="FF0000"/>
                </a:solidFill>
              </a:rPr>
              <a:t>Пульсоксиметрия</a:t>
            </a:r>
            <a:endParaRPr lang="ru-RU" sz="2000" dirty="0">
              <a:solidFill>
                <a:srgbClr val="FF0000"/>
              </a:solidFill>
            </a:endParaRPr>
          </a:p>
          <a:p>
            <a:r>
              <a:rPr lang="ru-RU" sz="2000" dirty="0" err="1">
                <a:solidFill>
                  <a:srgbClr val="FF0000"/>
                </a:solidFill>
              </a:rPr>
              <a:t>Капнография</a:t>
            </a:r>
            <a:endParaRPr lang="ru-RU" sz="2000" dirty="0">
              <a:solidFill>
                <a:srgbClr val="FF0000"/>
              </a:solidFill>
            </a:endParaRPr>
          </a:p>
          <a:p>
            <a:r>
              <a:rPr lang="ru-RU" sz="2000" dirty="0"/>
              <a:t>ЭКГ </a:t>
            </a:r>
          </a:p>
          <a:p>
            <a:r>
              <a:rPr lang="ru-RU" sz="2000" dirty="0"/>
              <a:t>Инвазивное АД </a:t>
            </a:r>
          </a:p>
          <a:p>
            <a:r>
              <a:rPr lang="ru-RU" sz="2000" dirty="0"/>
              <a:t>Т</a:t>
            </a:r>
          </a:p>
          <a:p>
            <a:endParaRPr lang="ru-RU" sz="2000" dirty="0"/>
          </a:p>
          <a:p>
            <a:pPr marL="0" indent="0">
              <a:buNone/>
            </a:pPr>
            <a:endParaRPr lang="ru-RU" sz="2000" dirty="0"/>
          </a:p>
        </p:txBody>
      </p:sp>
    </p:spTree>
    <p:extLst>
      <p:ext uri="{BB962C8B-B14F-4D97-AF65-F5344CB8AC3E}">
        <p14:creationId xmlns:p14="http://schemas.microsoft.com/office/powerpoint/2010/main" val="34935273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6CAED0A-2A45-4C9C-BCDD-21A8A092C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432AED58-99C0-5152-16BC-5B14FB2FEECD}"/>
              </a:ext>
            </a:extLst>
          </p:cNvPr>
          <p:cNvSpPr>
            <a:spLocks noGrp="1"/>
          </p:cNvSpPr>
          <p:nvPr>
            <p:ph type="title"/>
          </p:nvPr>
        </p:nvSpPr>
        <p:spPr>
          <a:xfrm>
            <a:off x="793662" y="386930"/>
            <a:ext cx="10066122" cy="1298448"/>
          </a:xfrm>
        </p:spPr>
        <p:txBody>
          <a:bodyPr anchor="b">
            <a:normAutofit/>
          </a:bodyPr>
          <a:lstStyle/>
          <a:p>
            <a:r>
              <a:rPr lang="ru-RU" sz="4800" b="1" dirty="0">
                <a:solidFill>
                  <a:srgbClr val="ED7D31"/>
                </a:solidFill>
              </a:rPr>
              <a:t>Гипотермия </a:t>
            </a: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4AFD761F-A391-0053-65D1-E9A304FAE3DB}"/>
              </a:ext>
            </a:extLst>
          </p:cNvPr>
          <p:cNvSpPr>
            <a:spLocks noGrp="1"/>
          </p:cNvSpPr>
          <p:nvPr>
            <p:ph idx="1"/>
          </p:nvPr>
        </p:nvSpPr>
        <p:spPr>
          <a:xfrm>
            <a:off x="793660" y="2599509"/>
            <a:ext cx="4160725" cy="3598989"/>
          </a:xfrm>
        </p:spPr>
        <p:txBody>
          <a:bodyPr anchor="ctr">
            <a:normAutofit/>
          </a:bodyPr>
          <a:lstStyle/>
          <a:p>
            <a:r>
              <a:rPr lang="ru-RU" sz="2000" dirty="0"/>
              <a:t>Частое осложнение</a:t>
            </a:r>
          </a:p>
          <a:p>
            <a:r>
              <a:rPr lang="ru-RU" sz="2000" dirty="0"/>
              <a:t>Снижение уровня метаболизма</a:t>
            </a:r>
          </a:p>
          <a:p>
            <a:r>
              <a:rPr lang="ru-RU" sz="2000" dirty="0"/>
              <a:t>Удлинение фазы пробуждения,</a:t>
            </a:r>
          </a:p>
          <a:p>
            <a:r>
              <a:rPr lang="ru-RU" sz="2000" dirty="0"/>
              <a:t> Постоперационная дрожь</a:t>
            </a:r>
          </a:p>
          <a:p>
            <a:r>
              <a:rPr lang="ru-RU" sz="2000" dirty="0"/>
              <a:t>Брадикардия и аритмии</a:t>
            </a:r>
          </a:p>
          <a:p>
            <a:r>
              <a:rPr lang="ru-RU" sz="2000" dirty="0"/>
              <a:t>Риск раневой инфекции</a:t>
            </a:r>
          </a:p>
          <a:p>
            <a:r>
              <a:rPr lang="ru-RU" sz="2000" dirty="0"/>
              <a:t>Интерференция по свертываемости</a:t>
            </a:r>
          </a:p>
        </p:txBody>
      </p:sp>
      <p:pic>
        <p:nvPicPr>
          <p:cNvPr id="4" name="Объект 4">
            <a:extLst>
              <a:ext uri="{FF2B5EF4-FFF2-40B4-BE49-F238E27FC236}">
                <a16:creationId xmlns:a16="http://schemas.microsoft.com/office/drawing/2014/main" id="{F324A931-9585-1793-E3E4-029BC9503D0F}"/>
              </a:ext>
            </a:extLst>
          </p:cNvPr>
          <p:cNvPicPr>
            <a:picLocks noChangeAspect="1"/>
          </p:cNvPicPr>
          <p:nvPr/>
        </p:nvPicPr>
        <p:blipFill rotWithShape="1">
          <a:blip r:embed="rId2">
            <a:extLst>
              <a:ext uri="{28A0092B-C50C-407E-A947-70E740481C1C}">
                <a14:useLocalDpi xmlns:a14="http://schemas.microsoft.com/office/drawing/2010/main" val="0"/>
              </a:ext>
            </a:extLst>
          </a:blip>
          <a:srcRect l="23401" r="20099" b="4"/>
          <a:stretch/>
        </p:blipFill>
        <p:spPr>
          <a:xfrm rot="10800000">
            <a:off x="5418759" y="2559047"/>
            <a:ext cx="2741805" cy="3639451"/>
          </a:xfrm>
          <a:prstGeom prst="rect">
            <a:avLst/>
          </a:prstGeom>
        </p:spPr>
      </p:pic>
      <p:pic>
        <p:nvPicPr>
          <p:cNvPr id="5" name="Рисунок 4">
            <a:extLst>
              <a:ext uri="{FF2B5EF4-FFF2-40B4-BE49-F238E27FC236}">
                <a16:creationId xmlns:a16="http://schemas.microsoft.com/office/drawing/2014/main" id="{C3F27FA8-03E7-15A3-A216-6D1A6931A392}"/>
              </a:ext>
            </a:extLst>
          </p:cNvPr>
          <p:cNvPicPr>
            <a:picLocks noChangeAspect="1"/>
          </p:cNvPicPr>
          <p:nvPr/>
        </p:nvPicPr>
        <p:blipFill rotWithShape="1">
          <a:blip r:embed="rId3">
            <a:extLst>
              <a:ext uri="{28A0092B-C50C-407E-A947-70E740481C1C}">
                <a14:useLocalDpi xmlns:a14="http://schemas.microsoft.com/office/drawing/2010/main" val="0"/>
              </a:ext>
            </a:extLst>
          </a:blip>
          <a:srcRect r="507" b="-4"/>
          <a:stretch/>
        </p:blipFill>
        <p:spPr>
          <a:xfrm rot="5400000">
            <a:off x="7964700" y="3006962"/>
            <a:ext cx="3639451" cy="2743620"/>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2545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25484F55-360C-3046-D79B-B1440B481456}"/>
              </a:ext>
            </a:extLst>
          </p:cNvPr>
          <p:cNvSpPr>
            <a:spLocks noGrp="1"/>
          </p:cNvSpPr>
          <p:nvPr>
            <p:ph type="title"/>
          </p:nvPr>
        </p:nvSpPr>
        <p:spPr>
          <a:xfrm>
            <a:off x="589560" y="856180"/>
            <a:ext cx="4560584" cy="1128068"/>
          </a:xfrm>
        </p:spPr>
        <p:txBody>
          <a:bodyPr anchor="ctr">
            <a:normAutofit/>
          </a:bodyPr>
          <a:lstStyle/>
          <a:p>
            <a:r>
              <a:rPr lang="ru-RU" sz="3700" b="1" dirty="0">
                <a:solidFill>
                  <a:srgbClr val="ED7D31"/>
                </a:solidFill>
              </a:rPr>
              <a:t>Гипотермия причины</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1E7EA91E-4BDA-EAE3-E028-0BE42F115146}"/>
              </a:ext>
            </a:extLst>
          </p:cNvPr>
          <p:cNvSpPr>
            <a:spLocks noGrp="1"/>
          </p:cNvSpPr>
          <p:nvPr>
            <p:ph idx="1"/>
          </p:nvPr>
        </p:nvSpPr>
        <p:spPr>
          <a:xfrm>
            <a:off x="590719" y="2330505"/>
            <a:ext cx="4559425" cy="3979585"/>
          </a:xfrm>
        </p:spPr>
        <p:txBody>
          <a:bodyPr anchor="ctr">
            <a:normAutofit/>
          </a:bodyPr>
          <a:lstStyle/>
          <a:p>
            <a:r>
              <a:rPr lang="ru-RU" sz="2000"/>
              <a:t>Снижение уровня метаболизма во время анестезии</a:t>
            </a:r>
          </a:p>
          <a:p>
            <a:r>
              <a:rPr lang="ru-RU" sz="2000"/>
              <a:t>Вазодилатация в результате действия анестетика</a:t>
            </a:r>
          </a:p>
          <a:p>
            <a:r>
              <a:rPr lang="ru-RU" sz="2000"/>
              <a:t>Потеря тепла</a:t>
            </a:r>
          </a:p>
          <a:p>
            <a:r>
              <a:rPr lang="ru-RU" sz="2000"/>
              <a:t>Изменение терморегуляции</a:t>
            </a:r>
          </a:p>
          <a:p>
            <a:r>
              <a:rPr lang="ru-RU" sz="2000"/>
              <a:t>Холодные растворы и газы</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Объект 4">
            <a:extLst>
              <a:ext uri="{FF2B5EF4-FFF2-40B4-BE49-F238E27FC236}">
                <a16:creationId xmlns:a16="http://schemas.microsoft.com/office/drawing/2014/main" id="{E2B65068-10AA-01A4-3B74-A3D66D068287}"/>
              </a:ext>
            </a:extLst>
          </p:cNvPr>
          <p:cNvPicPr>
            <a:picLocks noChangeAspect="1"/>
          </p:cNvPicPr>
          <p:nvPr/>
        </p:nvPicPr>
        <p:blipFill rotWithShape="1">
          <a:blip r:embed="rId3">
            <a:extLst>
              <a:ext uri="{28A0092B-C50C-407E-A947-70E740481C1C}">
                <a14:useLocalDpi xmlns:a14="http://schemas.microsoft.com/office/drawing/2010/main" val="0"/>
              </a:ext>
            </a:extLst>
          </a:blip>
          <a:srcRect r="5355" b="3"/>
          <a:stretch/>
        </p:blipFill>
        <p:spPr>
          <a:xfrm>
            <a:off x="5977788" y="799352"/>
            <a:ext cx="5425410" cy="5259296"/>
          </a:xfrm>
          <a:prstGeom prst="rect">
            <a:avLst/>
          </a:prstGeom>
        </p:spPr>
      </p:pic>
      <p:sp>
        <p:nvSpPr>
          <p:cNvPr id="14" name="Прямоугольник 13">
            <a:extLst>
              <a:ext uri="{FF2B5EF4-FFF2-40B4-BE49-F238E27FC236}">
                <a16:creationId xmlns:a16="http://schemas.microsoft.com/office/drawing/2014/main" id="{93389E32-E36E-9485-8611-DBA5235FF8A5}"/>
              </a:ext>
            </a:extLst>
          </p:cNvPr>
          <p:cNvSpPr/>
          <p:nvPr/>
        </p:nvSpPr>
        <p:spPr>
          <a:xfrm>
            <a:off x="5896418" y="6333847"/>
            <a:ext cx="2959820" cy="600164"/>
          </a:xfrm>
          <a:prstGeom prst="rect">
            <a:avLst/>
          </a:prstGeom>
        </p:spPr>
        <p:txBody>
          <a:bodyPr wrap="square">
            <a:spAutoFit/>
          </a:bodyPr>
          <a:lstStyle/>
          <a:p>
            <a:pPr algn="l"/>
            <a:r>
              <a:rPr lang="en-US" sz="1100" dirty="0"/>
              <a:t>BSAVA Manual of Canine and Feline </a:t>
            </a:r>
            <a:endParaRPr lang="ru-RU" sz="1100" dirty="0"/>
          </a:p>
          <a:p>
            <a:pPr algn="l"/>
            <a:r>
              <a:rPr lang="en-US" sz="1100" dirty="0" err="1"/>
              <a:t>Anaesthesia</a:t>
            </a:r>
            <a:r>
              <a:rPr lang="en-US" sz="1100" dirty="0"/>
              <a:t> and Analgesia third edition, 2016</a:t>
            </a:r>
            <a:endParaRPr lang="ru-RU" sz="1100" dirty="0"/>
          </a:p>
        </p:txBody>
      </p:sp>
    </p:spTree>
    <p:extLst>
      <p:ext uri="{BB962C8B-B14F-4D97-AF65-F5344CB8AC3E}">
        <p14:creationId xmlns:p14="http://schemas.microsoft.com/office/powerpoint/2010/main" val="734252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33E72FA3-BD00-444A-AD9B-E6C3D069C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0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Заголовок 3">
            <a:extLst>
              <a:ext uri="{FF2B5EF4-FFF2-40B4-BE49-F238E27FC236}">
                <a16:creationId xmlns:a16="http://schemas.microsoft.com/office/drawing/2014/main" id="{8BF684A3-6567-B7E7-5612-618D8AE15469}"/>
              </a:ext>
            </a:extLst>
          </p:cNvPr>
          <p:cNvSpPr>
            <a:spLocks noGrp="1"/>
          </p:cNvSpPr>
          <p:nvPr>
            <p:ph type="title"/>
          </p:nvPr>
        </p:nvSpPr>
        <p:spPr>
          <a:xfrm>
            <a:off x="838200" y="557189"/>
            <a:ext cx="10515600" cy="1110537"/>
          </a:xfrm>
        </p:spPr>
        <p:txBody>
          <a:bodyPr vert="horz" lIns="91440" tIns="45720" rIns="91440" bIns="45720" rtlCol="0" anchor="ctr">
            <a:normAutofit/>
          </a:bodyPr>
          <a:lstStyle/>
          <a:p>
            <a:r>
              <a:rPr lang="en-US" sz="5200" b="1" kern="1200" dirty="0" err="1">
                <a:solidFill>
                  <a:srgbClr val="ED7D31"/>
                </a:solidFill>
                <a:latin typeface="+mj-lt"/>
                <a:ea typeface="+mj-ea"/>
                <a:cs typeface="+mj-cs"/>
              </a:rPr>
              <a:t>Согревание</a:t>
            </a:r>
            <a:r>
              <a:rPr lang="en-US" sz="5200" kern="1200" dirty="0">
                <a:solidFill>
                  <a:schemeClr val="tx1"/>
                </a:solidFill>
                <a:latin typeface="+mj-lt"/>
                <a:ea typeface="+mj-ea"/>
                <a:cs typeface="+mj-cs"/>
              </a:rPr>
              <a:t> </a:t>
            </a:r>
          </a:p>
        </p:txBody>
      </p:sp>
      <p:pic>
        <p:nvPicPr>
          <p:cNvPr id="28" name="Рисунок 27">
            <a:extLst>
              <a:ext uri="{FF2B5EF4-FFF2-40B4-BE49-F238E27FC236}">
                <a16:creationId xmlns:a16="http://schemas.microsoft.com/office/drawing/2014/main" id="{7819CD9D-92FC-3C4A-89F9-78428BE2B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486" y="1834939"/>
            <a:ext cx="1527304" cy="2056976"/>
          </a:xfrm>
          <a:prstGeom prst="rect">
            <a:avLst/>
          </a:prstGeom>
        </p:spPr>
      </p:pic>
      <p:pic>
        <p:nvPicPr>
          <p:cNvPr id="7" name="Рисунок 6">
            <a:extLst>
              <a:ext uri="{FF2B5EF4-FFF2-40B4-BE49-F238E27FC236}">
                <a16:creationId xmlns:a16="http://schemas.microsoft.com/office/drawing/2014/main" id="{F1A7B59A-CF82-0941-94C2-75AFBD649495}"/>
              </a:ext>
            </a:extLst>
          </p:cNvPr>
          <p:cNvPicPr>
            <a:picLocks noChangeAspect="1"/>
          </p:cNvPicPr>
          <p:nvPr/>
        </p:nvPicPr>
        <p:blipFill rotWithShape="1">
          <a:blip r:embed="rId3">
            <a:extLst>
              <a:ext uri="{28A0092B-C50C-407E-A947-70E740481C1C}">
                <a14:useLocalDpi xmlns:a14="http://schemas.microsoft.com/office/drawing/2010/main" val="0"/>
              </a:ext>
            </a:extLst>
          </a:blip>
          <a:srcRect b="9264"/>
          <a:stretch/>
        </p:blipFill>
        <p:spPr>
          <a:xfrm>
            <a:off x="4957578" y="1834939"/>
            <a:ext cx="2266990" cy="2056976"/>
          </a:xfrm>
          <a:prstGeom prst="rect">
            <a:avLst/>
          </a:prstGeom>
        </p:spPr>
      </p:pic>
      <p:pic>
        <p:nvPicPr>
          <p:cNvPr id="43" name="Рисунок 42">
            <a:extLst>
              <a:ext uri="{FF2B5EF4-FFF2-40B4-BE49-F238E27FC236}">
                <a16:creationId xmlns:a16="http://schemas.microsoft.com/office/drawing/2014/main" id="{353270E4-4483-A643-A60A-FF886F9C3C5B}"/>
              </a:ext>
            </a:extLst>
          </p:cNvPr>
          <p:cNvPicPr>
            <a:picLocks noChangeAspect="1"/>
          </p:cNvPicPr>
          <p:nvPr/>
        </p:nvPicPr>
        <p:blipFill rotWithShape="1">
          <a:blip r:embed="rId4">
            <a:extLst>
              <a:ext uri="{28A0092B-C50C-407E-A947-70E740481C1C}">
                <a14:useLocalDpi xmlns:a14="http://schemas.microsoft.com/office/drawing/2010/main" val="0"/>
              </a:ext>
            </a:extLst>
          </a:blip>
          <a:srcRect l="1447" t="13917" r="6885" b="12048"/>
          <a:stretch/>
        </p:blipFill>
        <p:spPr>
          <a:xfrm>
            <a:off x="8810987" y="1834939"/>
            <a:ext cx="2546886" cy="2056976"/>
          </a:xfrm>
          <a:prstGeom prst="rect">
            <a:avLst/>
          </a:prstGeom>
        </p:spPr>
      </p:pic>
      <p:pic>
        <p:nvPicPr>
          <p:cNvPr id="24" name="Рисунок 23">
            <a:extLst>
              <a:ext uri="{FF2B5EF4-FFF2-40B4-BE49-F238E27FC236}">
                <a16:creationId xmlns:a16="http://schemas.microsoft.com/office/drawing/2014/main" id="{4086BECB-20A9-1E44-A011-4F25C77B1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650" y="4063630"/>
            <a:ext cx="2056976" cy="2056976"/>
          </a:xfrm>
          <a:prstGeom prst="rect">
            <a:avLst/>
          </a:prstGeom>
        </p:spPr>
      </p:pic>
      <p:pic>
        <p:nvPicPr>
          <p:cNvPr id="30" name="Рисунок 29">
            <a:extLst>
              <a:ext uri="{FF2B5EF4-FFF2-40B4-BE49-F238E27FC236}">
                <a16:creationId xmlns:a16="http://schemas.microsoft.com/office/drawing/2014/main" id="{C6916A21-37A1-744F-8804-418CA66560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3284" y="4063630"/>
            <a:ext cx="2535579" cy="2056976"/>
          </a:xfrm>
          <a:prstGeom prst="rect">
            <a:avLst/>
          </a:prstGeom>
        </p:spPr>
      </p:pic>
      <p:pic>
        <p:nvPicPr>
          <p:cNvPr id="5" name="Объект 4">
            <a:extLst>
              <a:ext uri="{FF2B5EF4-FFF2-40B4-BE49-F238E27FC236}">
                <a16:creationId xmlns:a16="http://schemas.microsoft.com/office/drawing/2014/main" id="{EFC2ED30-947E-C346-BE6A-7903312370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8032" y="4063630"/>
            <a:ext cx="3792797" cy="2010182"/>
          </a:xfrm>
          <a:prstGeom prst="rect">
            <a:avLst/>
          </a:prstGeom>
        </p:spPr>
      </p:pic>
    </p:spTree>
    <p:extLst>
      <p:ext uri="{BB962C8B-B14F-4D97-AF65-F5344CB8AC3E}">
        <p14:creationId xmlns:p14="http://schemas.microsoft.com/office/powerpoint/2010/main" val="4024521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BAB979-B777-B7DF-C70A-9AF4B89482A6}"/>
              </a:ext>
            </a:extLst>
          </p:cNvPr>
          <p:cNvSpPr>
            <a:spLocks noGrp="1"/>
          </p:cNvSpPr>
          <p:nvPr>
            <p:ph type="title"/>
          </p:nvPr>
        </p:nvSpPr>
        <p:spPr/>
        <p:txBody>
          <a:bodyPr/>
          <a:lstStyle/>
          <a:p>
            <a:r>
              <a:rPr lang="ru-RU" b="1" dirty="0">
                <a:solidFill>
                  <a:srgbClr val="ED7D31"/>
                </a:solidFill>
              </a:rPr>
              <a:t>Триада смерти</a:t>
            </a:r>
          </a:p>
        </p:txBody>
      </p:sp>
      <p:pic>
        <p:nvPicPr>
          <p:cNvPr id="4" name="Объект 9">
            <a:extLst>
              <a:ext uri="{FF2B5EF4-FFF2-40B4-BE49-F238E27FC236}">
                <a16:creationId xmlns:a16="http://schemas.microsoft.com/office/drawing/2014/main" id="{83E2D109-A5F5-F30F-00B8-976E4AF6B81E}"/>
              </a:ext>
            </a:extLst>
          </p:cNvPr>
          <p:cNvPicPr>
            <a:picLocks noChangeAspect="1"/>
          </p:cNvPicPr>
          <p:nvPr/>
        </p:nvPicPr>
        <p:blipFill rotWithShape="1">
          <a:blip r:embed="rId3">
            <a:extLst>
              <a:ext uri="{28A0092B-C50C-407E-A947-70E740481C1C}">
                <a14:useLocalDpi xmlns:a14="http://schemas.microsoft.com/office/drawing/2010/main" val="0"/>
              </a:ext>
            </a:extLst>
          </a:blip>
          <a:srcRect t="1807" r="-2" b="6617"/>
          <a:stretch/>
        </p:blipFill>
        <p:spPr>
          <a:xfrm>
            <a:off x="1485900" y="1490663"/>
            <a:ext cx="2303527" cy="229656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Рисунок 5">
            <a:extLst>
              <a:ext uri="{FF2B5EF4-FFF2-40B4-BE49-F238E27FC236}">
                <a16:creationId xmlns:a16="http://schemas.microsoft.com/office/drawing/2014/main" id="{EF29BCFC-BC89-87C1-0B32-93FDA30AC6F9}"/>
              </a:ext>
            </a:extLst>
          </p:cNvPr>
          <p:cNvPicPr>
            <a:picLocks noChangeAspect="1"/>
          </p:cNvPicPr>
          <p:nvPr/>
        </p:nvPicPr>
        <p:blipFill rotWithShape="1">
          <a:blip r:embed="rId4"/>
          <a:srcRect b="9856"/>
          <a:stretch/>
        </p:blipFill>
        <p:spPr>
          <a:xfrm>
            <a:off x="4781550" y="322921"/>
            <a:ext cx="7410450" cy="6280285"/>
          </a:xfrm>
          <a:prstGeom prst="rect">
            <a:avLst/>
          </a:prstGeom>
        </p:spPr>
      </p:pic>
      <p:pic>
        <p:nvPicPr>
          <p:cNvPr id="8" name="Рисунок 7">
            <a:extLst>
              <a:ext uri="{FF2B5EF4-FFF2-40B4-BE49-F238E27FC236}">
                <a16:creationId xmlns:a16="http://schemas.microsoft.com/office/drawing/2014/main" id="{08692C8C-16A9-6497-D777-BA11D4882A89}"/>
              </a:ext>
            </a:extLst>
          </p:cNvPr>
          <p:cNvPicPr>
            <a:picLocks noChangeAspect="1"/>
          </p:cNvPicPr>
          <p:nvPr/>
        </p:nvPicPr>
        <p:blipFill>
          <a:blip r:embed="rId5"/>
          <a:stretch>
            <a:fillRect/>
          </a:stretch>
        </p:blipFill>
        <p:spPr>
          <a:xfrm>
            <a:off x="732663" y="4300537"/>
            <a:ext cx="3810000" cy="2133600"/>
          </a:xfrm>
          <a:prstGeom prst="rect">
            <a:avLst/>
          </a:prstGeom>
        </p:spPr>
      </p:pic>
    </p:spTree>
    <p:extLst>
      <p:ext uri="{BB962C8B-B14F-4D97-AF65-F5344CB8AC3E}">
        <p14:creationId xmlns:p14="http://schemas.microsoft.com/office/powerpoint/2010/main" val="1001525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Arc 1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Заголовок 1">
            <a:extLst>
              <a:ext uri="{FF2B5EF4-FFF2-40B4-BE49-F238E27FC236}">
                <a16:creationId xmlns:a16="http://schemas.microsoft.com/office/drawing/2014/main" id="{3627674D-DBDE-1486-6081-A474FF267C69}"/>
              </a:ext>
            </a:extLst>
          </p:cNvPr>
          <p:cNvSpPr>
            <a:spLocks noGrp="1"/>
          </p:cNvSpPr>
          <p:nvPr>
            <p:ph type="title"/>
          </p:nvPr>
        </p:nvSpPr>
        <p:spPr>
          <a:xfrm>
            <a:off x="5894962" y="479493"/>
            <a:ext cx="5458838" cy="1325563"/>
          </a:xfrm>
        </p:spPr>
        <p:txBody>
          <a:bodyPr>
            <a:normAutofit/>
          </a:bodyPr>
          <a:lstStyle/>
          <a:p>
            <a:r>
              <a:rPr lang="ru-RU" b="1" dirty="0">
                <a:solidFill>
                  <a:srgbClr val="FF0000"/>
                </a:solidFill>
              </a:rPr>
              <a:t>Пациент с травмой</a:t>
            </a:r>
          </a:p>
        </p:txBody>
      </p:sp>
      <p:sp>
        <p:nvSpPr>
          <p:cNvPr id="19" name="Freeform: Shape 1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Рисунок 6" descr="Изображение выглядит как внутренний, домашняя кошка, кот&#10;&#10;Автоматически созданное описание">
            <a:extLst>
              <a:ext uri="{FF2B5EF4-FFF2-40B4-BE49-F238E27FC236}">
                <a16:creationId xmlns:a16="http://schemas.microsoft.com/office/drawing/2014/main" id="{6B7D8FB1-F4DA-FF80-2A25-C5589FA9BD91}"/>
              </a:ext>
            </a:extLst>
          </p:cNvPr>
          <p:cNvPicPr>
            <a:picLocks noChangeAspect="1"/>
          </p:cNvPicPr>
          <p:nvPr/>
        </p:nvPicPr>
        <p:blipFill>
          <a:blip r:embed="rId3"/>
          <a:stretch>
            <a:fillRect/>
          </a:stretch>
        </p:blipFill>
        <p:spPr>
          <a:xfrm>
            <a:off x="967246" y="511293"/>
            <a:ext cx="4249252"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Объект 2">
            <a:extLst>
              <a:ext uri="{FF2B5EF4-FFF2-40B4-BE49-F238E27FC236}">
                <a16:creationId xmlns:a16="http://schemas.microsoft.com/office/drawing/2014/main" id="{15D78AE0-712C-B46B-5B4F-7BAF7F428129}"/>
              </a:ext>
            </a:extLst>
          </p:cNvPr>
          <p:cNvSpPr>
            <a:spLocks noGrp="1"/>
          </p:cNvSpPr>
          <p:nvPr>
            <p:ph idx="1"/>
          </p:nvPr>
        </p:nvSpPr>
        <p:spPr>
          <a:xfrm>
            <a:off x="5894962" y="1984443"/>
            <a:ext cx="5458838" cy="4192520"/>
          </a:xfrm>
        </p:spPr>
        <p:txBody>
          <a:bodyPr>
            <a:normAutofit/>
          </a:bodyPr>
          <a:lstStyle/>
          <a:p>
            <a:r>
              <a:rPr lang="ru-RU" sz="2000" dirty="0"/>
              <a:t>Гиповолемия</a:t>
            </a:r>
          </a:p>
          <a:p>
            <a:r>
              <a:rPr lang="ru-RU" sz="2000" dirty="0"/>
              <a:t>Плохая перфузия</a:t>
            </a:r>
          </a:p>
          <a:p>
            <a:r>
              <a:rPr lang="ru-RU" sz="2000" dirty="0"/>
              <a:t>Адекватная ИТ (растворы, препараты крови, </a:t>
            </a:r>
            <a:r>
              <a:rPr lang="ru-RU" sz="2000" dirty="0" err="1"/>
              <a:t>аутогемотрансфузия</a:t>
            </a:r>
            <a:r>
              <a:rPr lang="ru-RU" sz="2000" dirty="0"/>
              <a:t>)</a:t>
            </a:r>
          </a:p>
          <a:p>
            <a:r>
              <a:rPr lang="ru-RU" sz="2000" dirty="0"/>
              <a:t>Контроль АД</a:t>
            </a:r>
          </a:p>
          <a:p>
            <a:r>
              <a:rPr lang="ru-RU" sz="2000" dirty="0"/>
              <a:t>Восстановление ОЦК</a:t>
            </a:r>
          </a:p>
          <a:p>
            <a:r>
              <a:rPr lang="ru-RU" sz="2000" dirty="0"/>
              <a:t>Восстановление переносящей способности О2</a:t>
            </a:r>
          </a:p>
          <a:p>
            <a:r>
              <a:rPr lang="ru-RU" sz="2000" dirty="0"/>
              <a:t>Коррекция </a:t>
            </a:r>
            <a:r>
              <a:rPr lang="ru-RU" sz="2000" dirty="0" err="1"/>
              <a:t>коагулопатий</a:t>
            </a:r>
            <a:endParaRPr lang="ru-RU" sz="2000" dirty="0"/>
          </a:p>
          <a:p>
            <a:r>
              <a:rPr lang="ru-RU" sz="2000" dirty="0"/>
              <a:t>Гипотермия</a:t>
            </a:r>
            <a:r>
              <a:rPr lang="en-US" sz="2000" dirty="0"/>
              <a:t> </a:t>
            </a:r>
            <a:r>
              <a:rPr lang="ru-RU" sz="2000" dirty="0"/>
              <a:t>контроль</a:t>
            </a:r>
          </a:p>
          <a:p>
            <a:r>
              <a:rPr lang="ru-RU" sz="2000" dirty="0"/>
              <a:t>Мультимодальный подход к боли</a:t>
            </a:r>
          </a:p>
          <a:p>
            <a:endParaRPr lang="ru-RU" sz="2000" dirty="0"/>
          </a:p>
        </p:txBody>
      </p:sp>
    </p:spTree>
    <p:extLst>
      <p:ext uri="{BB962C8B-B14F-4D97-AF65-F5344CB8AC3E}">
        <p14:creationId xmlns:p14="http://schemas.microsoft.com/office/powerpoint/2010/main" val="20877772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E0689D94-6824-541C-127F-C7556C5827D0}"/>
              </a:ext>
            </a:extLst>
          </p:cNvPr>
          <p:cNvSpPr>
            <a:spLocks noGrp="1"/>
          </p:cNvSpPr>
          <p:nvPr>
            <p:ph type="title"/>
          </p:nvPr>
        </p:nvSpPr>
        <p:spPr>
          <a:xfrm>
            <a:off x="589560" y="856180"/>
            <a:ext cx="4560584" cy="1128068"/>
          </a:xfrm>
        </p:spPr>
        <p:txBody>
          <a:bodyPr anchor="ctr">
            <a:normAutofit/>
          </a:bodyPr>
          <a:lstStyle/>
          <a:p>
            <a:r>
              <a:rPr lang="ru-RU" sz="4000" b="1" dirty="0">
                <a:solidFill>
                  <a:srgbClr val="FF0000"/>
                </a:solidFill>
              </a:rPr>
              <a:t>Пациент с травмой</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997834A9-9855-FCA7-019A-53C42CE28C85}"/>
              </a:ext>
            </a:extLst>
          </p:cNvPr>
          <p:cNvSpPr>
            <a:spLocks noGrp="1"/>
          </p:cNvSpPr>
          <p:nvPr>
            <p:ph idx="1"/>
          </p:nvPr>
        </p:nvSpPr>
        <p:spPr>
          <a:xfrm>
            <a:off x="590719" y="2330505"/>
            <a:ext cx="4559425" cy="4334837"/>
          </a:xfrm>
        </p:spPr>
        <p:txBody>
          <a:bodyPr anchor="ctr">
            <a:normAutofit/>
          </a:bodyPr>
          <a:lstStyle/>
          <a:p>
            <a:r>
              <a:rPr lang="ru-RU" sz="2000" dirty="0"/>
              <a:t>Если необходимо ИВЛ</a:t>
            </a:r>
          </a:p>
          <a:p>
            <a:r>
              <a:rPr lang="en-US" sz="2000" dirty="0"/>
              <a:t>TV 10 </a:t>
            </a:r>
            <a:r>
              <a:rPr lang="ru-RU" sz="2000" dirty="0"/>
              <a:t>мл/кг макс</a:t>
            </a:r>
          </a:p>
          <a:p>
            <a:r>
              <a:rPr lang="en-US" sz="2000" dirty="0"/>
              <a:t> 15-20 </a:t>
            </a:r>
            <a:r>
              <a:rPr lang="ru-RU" sz="2000" dirty="0"/>
              <a:t>см</a:t>
            </a:r>
            <a:r>
              <a:rPr lang="en-US" sz="2000" dirty="0"/>
              <a:t>H2O</a:t>
            </a:r>
          </a:p>
          <a:p>
            <a:r>
              <a:rPr lang="ru-RU" sz="2000" dirty="0"/>
              <a:t>Пневмоторакс не рекомендуется с ИВЛ</a:t>
            </a:r>
            <a:endParaRPr lang="en-US" sz="2000" dirty="0"/>
          </a:p>
          <a:p>
            <a:r>
              <a:rPr lang="ru-RU" sz="2000" dirty="0"/>
              <a:t>Плевральный дренаж</a:t>
            </a:r>
          </a:p>
          <a:p>
            <a:r>
              <a:rPr lang="ru-RU" sz="2000" dirty="0"/>
              <a:t>Постоперационный контроль</a:t>
            </a:r>
          </a:p>
          <a:p>
            <a:endParaRPr lang="ru-RU" sz="2000" dirty="0"/>
          </a:p>
        </p:txBody>
      </p:sp>
      <p:sp>
        <p:nvSpPr>
          <p:cNvPr id="24"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4" descr="Изображение выглядит как собака, внутренний, коричневый, млекопитающее&#10;&#10;Автоматически созданное описание">
            <a:extLst>
              <a:ext uri="{FF2B5EF4-FFF2-40B4-BE49-F238E27FC236}">
                <a16:creationId xmlns:a16="http://schemas.microsoft.com/office/drawing/2014/main" id="{8D29EFAD-8C93-71FE-304C-A25673CBD4D8}"/>
              </a:ext>
            </a:extLst>
          </p:cNvPr>
          <p:cNvPicPr>
            <a:picLocks noChangeAspect="1"/>
          </p:cNvPicPr>
          <p:nvPr/>
        </p:nvPicPr>
        <p:blipFill rotWithShape="1">
          <a:blip r:embed="rId2"/>
          <a:srcRect r="27298" b="2"/>
          <a:stretch/>
        </p:blipFill>
        <p:spPr>
          <a:xfrm rot="5400000">
            <a:off x="6060845" y="716295"/>
            <a:ext cx="5259296" cy="5425410"/>
          </a:xfrm>
          <a:prstGeom prst="rect">
            <a:avLst/>
          </a:prstGeom>
        </p:spPr>
      </p:pic>
    </p:spTree>
    <p:extLst>
      <p:ext uri="{BB962C8B-B14F-4D97-AF65-F5344CB8AC3E}">
        <p14:creationId xmlns:p14="http://schemas.microsoft.com/office/powerpoint/2010/main" val="24473832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4" descr="Изображение выглядит как человек, внутренний&#10;&#10;Автоматически созданное описание">
            <a:extLst>
              <a:ext uri="{FF2B5EF4-FFF2-40B4-BE49-F238E27FC236}">
                <a16:creationId xmlns:a16="http://schemas.microsoft.com/office/drawing/2014/main" id="{DC35A8E7-E88D-5735-AF20-9CECCA193445}"/>
              </a:ext>
            </a:extLst>
          </p:cNvPr>
          <p:cNvPicPr>
            <a:picLocks noChangeAspect="1"/>
          </p:cNvPicPr>
          <p:nvPr/>
        </p:nvPicPr>
        <p:blipFill rotWithShape="1">
          <a:blip r:embed="rId3"/>
          <a:srcRect l="13818" b="9091"/>
          <a:stretch/>
        </p:blipFill>
        <p:spPr>
          <a:xfrm rot="10800000">
            <a:off x="3523488" y="10"/>
            <a:ext cx="8668512"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88C1DC50-4C82-2BE2-4CCA-13F771D681C1}"/>
              </a:ext>
            </a:extLst>
          </p:cNvPr>
          <p:cNvSpPr>
            <a:spLocks noGrp="1"/>
          </p:cNvSpPr>
          <p:nvPr>
            <p:ph type="title"/>
          </p:nvPr>
        </p:nvSpPr>
        <p:spPr>
          <a:xfrm>
            <a:off x="358420" y="282322"/>
            <a:ext cx="4519882" cy="1195575"/>
          </a:xfrm>
        </p:spPr>
        <p:txBody>
          <a:bodyPr anchor="b">
            <a:normAutofit/>
          </a:bodyPr>
          <a:lstStyle/>
          <a:p>
            <a:r>
              <a:rPr lang="ru-RU" sz="2800" b="1" dirty="0">
                <a:solidFill>
                  <a:srgbClr val="FF0000"/>
                </a:solidFill>
              </a:rPr>
              <a:t>Пациент с травмой головы</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Объект 2">
            <a:extLst>
              <a:ext uri="{FF2B5EF4-FFF2-40B4-BE49-F238E27FC236}">
                <a16:creationId xmlns:a16="http://schemas.microsoft.com/office/drawing/2014/main" id="{4EEE3537-0621-970E-CF0F-7F1C0E2A0365}"/>
              </a:ext>
            </a:extLst>
          </p:cNvPr>
          <p:cNvSpPr>
            <a:spLocks noGrp="1"/>
          </p:cNvSpPr>
          <p:nvPr>
            <p:ph idx="1"/>
          </p:nvPr>
        </p:nvSpPr>
        <p:spPr>
          <a:xfrm>
            <a:off x="0" y="1551050"/>
            <a:ext cx="5507665" cy="5306941"/>
          </a:xfrm>
        </p:spPr>
        <p:txBody>
          <a:bodyPr anchor="t">
            <a:normAutofit lnSpcReduction="10000"/>
          </a:bodyPr>
          <a:lstStyle/>
          <a:p>
            <a:r>
              <a:rPr lang="ru-RU" sz="1800" dirty="0"/>
              <a:t>Анестезия при стабильных жизненных показателях</a:t>
            </a:r>
          </a:p>
          <a:p>
            <a:r>
              <a:rPr lang="ru-RU" sz="1800" dirty="0"/>
              <a:t>Снижение или отказ от анестетиков, повышающих ЦК</a:t>
            </a:r>
          </a:p>
          <a:p>
            <a:r>
              <a:rPr lang="ru-RU" sz="1800" dirty="0" err="1"/>
              <a:t>Диссоциативы</a:t>
            </a:r>
            <a:r>
              <a:rPr lang="ru-RU" sz="1800" dirty="0"/>
              <a:t> противопоказаны – положит инотропный эффект</a:t>
            </a:r>
          </a:p>
          <a:p>
            <a:r>
              <a:rPr lang="ru-RU" sz="1800" dirty="0"/>
              <a:t>Пропофол снижет ВЧД и потребность ГМ в О2</a:t>
            </a:r>
          </a:p>
          <a:p>
            <a:r>
              <a:rPr lang="ru-RU" sz="1800" dirty="0"/>
              <a:t>ИВЛ - </a:t>
            </a:r>
            <a:r>
              <a:rPr lang="ru-RU" sz="1800" dirty="0" err="1"/>
              <a:t>нормокапния</a:t>
            </a:r>
            <a:endParaRPr lang="ru-RU" sz="1800" dirty="0"/>
          </a:p>
          <a:p>
            <a:r>
              <a:rPr lang="ru-RU" sz="1800" dirty="0" err="1"/>
              <a:t>срАД</a:t>
            </a:r>
            <a:r>
              <a:rPr lang="ru-RU" sz="1800" dirty="0"/>
              <a:t> 60-100 мм </a:t>
            </a:r>
            <a:r>
              <a:rPr lang="ru-RU" sz="1800" dirty="0" err="1"/>
              <a:t>рт</a:t>
            </a:r>
            <a:r>
              <a:rPr lang="ru-RU" sz="1800" dirty="0"/>
              <a:t> </a:t>
            </a:r>
            <a:r>
              <a:rPr lang="ru-RU" sz="1800" dirty="0" err="1"/>
              <a:t>ст</a:t>
            </a:r>
            <a:endParaRPr lang="ru-RU" sz="1800" dirty="0"/>
          </a:p>
          <a:p>
            <a:r>
              <a:rPr lang="ru-RU" sz="1800" dirty="0"/>
              <a:t>ИТ препарат выбора </a:t>
            </a:r>
            <a:r>
              <a:rPr lang="ru-RU" sz="1800" dirty="0" err="1"/>
              <a:t>гипертонич</a:t>
            </a:r>
            <a:r>
              <a:rPr lang="ru-RU" sz="1800" dirty="0"/>
              <a:t> </a:t>
            </a:r>
            <a:r>
              <a:rPr lang="en-US" sz="1800" dirty="0"/>
              <a:t>NaCl</a:t>
            </a:r>
            <a:r>
              <a:rPr lang="ru-RU" sz="1800" dirty="0"/>
              <a:t>, с последующим консервативным введением </a:t>
            </a:r>
            <a:r>
              <a:rPr lang="ru-RU" sz="1800" dirty="0" err="1"/>
              <a:t>изотонич</a:t>
            </a:r>
            <a:r>
              <a:rPr lang="ru-RU" sz="1800" dirty="0"/>
              <a:t> р-в</a:t>
            </a:r>
          </a:p>
          <a:p>
            <a:r>
              <a:rPr lang="ru-RU" sz="1800" dirty="0"/>
              <a:t>Снижение кашлевого рефлекса при интубации</a:t>
            </a:r>
          </a:p>
          <a:p>
            <a:r>
              <a:rPr lang="ru-RU" sz="1800" dirty="0"/>
              <a:t>ИА – могут вызывать </a:t>
            </a:r>
            <a:r>
              <a:rPr lang="ru-RU" sz="1800" dirty="0" err="1"/>
              <a:t>дозозависимую</a:t>
            </a:r>
            <a:r>
              <a:rPr lang="ru-RU" sz="1800" dirty="0"/>
              <a:t> внутричерепную </a:t>
            </a:r>
            <a:r>
              <a:rPr lang="ru-RU" sz="1800" dirty="0" err="1"/>
              <a:t>вазодилатацию</a:t>
            </a:r>
            <a:r>
              <a:rPr lang="ru-RU" sz="1800" dirty="0"/>
              <a:t>, </a:t>
            </a:r>
            <a:r>
              <a:rPr lang="ru-RU" sz="1800" dirty="0" err="1"/>
              <a:t>гиповентиляцию</a:t>
            </a:r>
            <a:r>
              <a:rPr lang="ru-RU" sz="1800" dirty="0"/>
              <a:t> и повышение ВЧД</a:t>
            </a:r>
          </a:p>
          <a:p>
            <a:r>
              <a:rPr lang="ru-RU" sz="1800" dirty="0"/>
              <a:t>ГКС – не показаны</a:t>
            </a:r>
          </a:p>
          <a:p>
            <a:r>
              <a:rPr lang="ru-RU" sz="1800" dirty="0"/>
              <a:t>Может быть гипергликемия</a:t>
            </a:r>
          </a:p>
          <a:p>
            <a:pPr marL="0" indent="0">
              <a:buNone/>
            </a:pPr>
            <a:endParaRPr lang="ru-RU" sz="1700" dirty="0"/>
          </a:p>
        </p:txBody>
      </p:sp>
    </p:spTree>
    <p:extLst>
      <p:ext uri="{BB962C8B-B14F-4D97-AF65-F5344CB8AC3E}">
        <p14:creationId xmlns:p14="http://schemas.microsoft.com/office/powerpoint/2010/main" val="20746300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0BE936-9DB8-9DCE-3799-393AE9D5A61A}"/>
              </a:ext>
            </a:extLst>
          </p:cNvPr>
          <p:cNvSpPr>
            <a:spLocks noGrp="1"/>
          </p:cNvSpPr>
          <p:nvPr>
            <p:ph type="title"/>
          </p:nvPr>
        </p:nvSpPr>
        <p:spPr>
          <a:xfrm>
            <a:off x="330200" y="0"/>
            <a:ext cx="10515600" cy="1325563"/>
          </a:xfrm>
        </p:spPr>
        <p:txBody>
          <a:bodyPr/>
          <a:lstStyle/>
          <a:p>
            <a:r>
              <a:rPr lang="ru-RU" sz="4400" b="1" dirty="0">
                <a:solidFill>
                  <a:srgbClr val="FF0000"/>
                </a:solidFill>
              </a:rPr>
              <a:t>Острое расширение/заворот желудка</a:t>
            </a:r>
            <a:endParaRPr lang="ru-RU" dirty="0"/>
          </a:p>
        </p:txBody>
      </p:sp>
      <p:sp>
        <p:nvSpPr>
          <p:cNvPr id="3" name="Объект 2">
            <a:extLst>
              <a:ext uri="{FF2B5EF4-FFF2-40B4-BE49-F238E27FC236}">
                <a16:creationId xmlns:a16="http://schemas.microsoft.com/office/drawing/2014/main" id="{26B50A39-3E52-97F3-0763-53B4EF335FD6}"/>
              </a:ext>
            </a:extLst>
          </p:cNvPr>
          <p:cNvSpPr>
            <a:spLocks noGrp="1"/>
          </p:cNvSpPr>
          <p:nvPr>
            <p:ph idx="1"/>
          </p:nvPr>
        </p:nvSpPr>
        <p:spPr>
          <a:xfrm>
            <a:off x="457200" y="1127124"/>
            <a:ext cx="5537200" cy="5540375"/>
          </a:xfrm>
        </p:spPr>
        <p:txBody>
          <a:bodyPr>
            <a:normAutofit fontScale="62500" lnSpcReduction="20000"/>
          </a:bodyPr>
          <a:lstStyle/>
          <a:p>
            <a:r>
              <a:rPr lang="ru-RU" sz="2800" dirty="0"/>
              <a:t>Метаболические нарушения, расширение брюшной полости</a:t>
            </a:r>
          </a:p>
          <a:p>
            <a:r>
              <a:rPr lang="ru-RU" sz="2800" dirty="0"/>
              <a:t>Снижение вентиляции, обструктивный шок</a:t>
            </a:r>
          </a:p>
          <a:p>
            <a:r>
              <a:rPr lang="ru-RU" sz="2800" dirty="0"/>
              <a:t>Продленная СНК, </a:t>
            </a:r>
            <a:r>
              <a:rPr lang="ru-RU" sz="2800" dirty="0" err="1"/>
              <a:t>гипоперфузия</a:t>
            </a:r>
            <a:r>
              <a:rPr lang="ru-RU" sz="2800" dirty="0"/>
              <a:t> </a:t>
            </a:r>
          </a:p>
          <a:p>
            <a:r>
              <a:rPr lang="ru-RU" sz="2800" dirty="0" err="1"/>
              <a:t>Лактат</a:t>
            </a:r>
            <a:r>
              <a:rPr lang="ru-RU" sz="2800" dirty="0"/>
              <a:t> – прогностический фактор выживаемости</a:t>
            </a:r>
          </a:p>
          <a:p>
            <a:r>
              <a:rPr lang="ru-RU" sz="2800" dirty="0"/>
              <a:t>в/в катетеры в грудные конечности конечности</a:t>
            </a:r>
          </a:p>
          <a:p>
            <a:r>
              <a:rPr lang="ru-RU" sz="2800" dirty="0"/>
              <a:t>Шоковая ИТ, коррекция жидкостных и электролитных потерь (22 мл/кг)</a:t>
            </a:r>
          </a:p>
          <a:p>
            <a:r>
              <a:rPr lang="ru-RU" sz="2800" dirty="0"/>
              <a:t>Перед оперативным вмешательством декомпрессия желудка</a:t>
            </a:r>
          </a:p>
          <a:p>
            <a:r>
              <a:rPr lang="ru-RU" sz="2800" dirty="0" err="1"/>
              <a:t>Преоксигенация</a:t>
            </a:r>
            <a:r>
              <a:rPr lang="ru-RU" sz="2800" dirty="0"/>
              <a:t> </a:t>
            </a:r>
          </a:p>
          <a:p>
            <a:r>
              <a:rPr lang="ru-RU" sz="2800" dirty="0"/>
              <a:t>Индукция опиоиды, кетамин/бензодиазепины/пропофол)</a:t>
            </a:r>
          </a:p>
          <a:p>
            <a:r>
              <a:rPr lang="ru-RU" sz="2800" dirty="0"/>
              <a:t>Избегать </a:t>
            </a:r>
            <a:r>
              <a:rPr lang="ru-RU" sz="2800" dirty="0" err="1"/>
              <a:t>аритмогенных</a:t>
            </a:r>
            <a:r>
              <a:rPr lang="ru-RU" sz="2800" dirty="0"/>
              <a:t> препаратов</a:t>
            </a:r>
          </a:p>
          <a:p>
            <a:r>
              <a:rPr lang="ru-RU" sz="2800" dirty="0"/>
              <a:t>Нарушения сердечного ритма</a:t>
            </a:r>
          </a:p>
          <a:p>
            <a:r>
              <a:rPr lang="ru-RU" sz="2800" dirty="0"/>
              <a:t>Лидокаин 2 мг/кг болюс, далее ИПС 50 мкг/кг/мин</a:t>
            </a:r>
          </a:p>
          <a:p>
            <a:r>
              <a:rPr lang="ru-RU" sz="2800" dirty="0"/>
              <a:t>Постоперационная адекватная анальгезия, поддержание гидратации, перфузии, </a:t>
            </a:r>
            <a:r>
              <a:rPr lang="ru-RU" sz="2800" dirty="0" err="1"/>
              <a:t>гастропротекторы</a:t>
            </a:r>
            <a:endParaRPr lang="ru-RU" sz="2800" dirty="0"/>
          </a:p>
          <a:p>
            <a:endParaRPr lang="ru-RU" dirty="0"/>
          </a:p>
        </p:txBody>
      </p:sp>
      <p:pic>
        <p:nvPicPr>
          <p:cNvPr id="4" name="Рисунок 3" descr="Изображение выглядит как текст, внутренний, черный&#10;&#10;Автоматически созданное описание">
            <a:extLst>
              <a:ext uri="{FF2B5EF4-FFF2-40B4-BE49-F238E27FC236}">
                <a16:creationId xmlns:a16="http://schemas.microsoft.com/office/drawing/2014/main" id="{05B37651-953C-F94C-FD55-9A02916A0BC0}"/>
              </a:ext>
            </a:extLst>
          </p:cNvPr>
          <p:cNvPicPr>
            <a:picLocks noChangeAspect="1"/>
          </p:cNvPicPr>
          <p:nvPr/>
        </p:nvPicPr>
        <p:blipFill rotWithShape="1">
          <a:blip r:embed="rId3"/>
          <a:srcRect l="12331" r="10300"/>
          <a:stretch/>
        </p:blipFill>
        <p:spPr>
          <a:xfrm>
            <a:off x="6309390" y="1309687"/>
            <a:ext cx="5425410" cy="5259296"/>
          </a:xfrm>
          <a:prstGeom prst="rect">
            <a:avLst/>
          </a:prstGeom>
        </p:spPr>
      </p:pic>
    </p:spTree>
    <p:extLst>
      <p:ext uri="{BB962C8B-B14F-4D97-AF65-F5344CB8AC3E}">
        <p14:creationId xmlns:p14="http://schemas.microsoft.com/office/powerpoint/2010/main" val="13642686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20F7BA-F98A-64A1-C41A-D521DA720D46}"/>
              </a:ext>
            </a:extLst>
          </p:cNvPr>
          <p:cNvSpPr>
            <a:spLocks noGrp="1"/>
          </p:cNvSpPr>
          <p:nvPr>
            <p:ph type="title"/>
          </p:nvPr>
        </p:nvSpPr>
        <p:spPr/>
        <p:txBody>
          <a:bodyPr/>
          <a:lstStyle/>
          <a:p>
            <a:r>
              <a:rPr lang="ru-RU" b="1" dirty="0" err="1">
                <a:solidFill>
                  <a:srgbClr val="FF0000"/>
                </a:solidFill>
              </a:rPr>
              <a:t>Пиометра</a:t>
            </a:r>
            <a:r>
              <a:rPr lang="ru-RU" b="1" dirty="0">
                <a:solidFill>
                  <a:srgbClr val="FF0000"/>
                </a:solidFill>
              </a:rPr>
              <a:t> </a:t>
            </a:r>
          </a:p>
        </p:txBody>
      </p:sp>
      <p:sp>
        <p:nvSpPr>
          <p:cNvPr id="3" name="Объект 2">
            <a:extLst>
              <a:ext uri="{FF2B5EF4-FFF2-40B4-BE49-F238E27FC236}">
                <a16:creationId xmlns:a16="http://schemas.microsoft.com/office/drawing/2014/main" id="{29A0C8A1-9AD5-24B4-9C76-6CBEAC98DC63}"/>
              </a:ext>
            </a:extLst>
          </p:cNvPr>
          <p:cNvSpPr>
            <a:spLocks noGrp="1"/>
          </p:cNvSpPr>
          <p:nvPr>
            <p:ph idx="1"/>
          </p:nvPr>
        </p:nvSpPr>
        <p:spPr>
          <a:xfrm>
            <a:off x="520700" y="1690688"/>
            <a:ext cx="5461000" cy="4351338"/>
          </a:xfrm>
        </p:spPr>
        <p:txBody>
          <a:bodyPr>
            <a:normAutofit lnSpcReduction="10000"/>
          </a:bodyPr>
          <a:lstStyle/>
          <a:p>
            <a:r>
              <a:rPr lang="ru-RU" dirty="0"/>
              <a:t>Часто проводится в экстренном порядке</a:t>
            </a:r>
          </a:p>
          <a:p>
            <a:r>
              <a:rPr lang="ru-RU" dirty="0"/>
              <a:t>Закрытая </a:t>
            </a:r>
            <a:r>
              <a:rPr lang="ru-RU" dirty="0" err="1"/>
              <a:t>пиометра</a:t>
            </a:r>
            <a:r>
              <a:rPr lang="ru-RU" dirty="0"/>
              <a:t> чаще связана с тяжелым течением</a:t>
            </a:r>
          </a:p>
          <a:p>
            <a:r>
              <a:rPr lang="ru-RU" dirty="0"/>
              <a:t>Гиповолемия, лихорадка</a:t>
            </a:r>
          </a:p>
          <a:p>
            <a:r>
              <a:rPr lang="ru-RU" dirty="0"/>
              <a:t>а/б</a:t>
            </a:r>
          </a:p>
          <a:p>
            <a:r>
              <a:rPr lang="ru-RU" dirty="0"/>
              <a:t>Восполнение потерь жидкости и электролитов</a:t>
            </a:r>
          </a:p>
          <a:p>
            <a:r>
              <a:rPr lang="ru-RU" dirty="0"/>
              <a:t>Анальгезия</a:t>
            </a:r>
          </a:p>
          <a:p>
            <a:r>
              <a:rPr lang="ru-RU" dirty="0"/>
              <a:t>Контроль рвоты</a:t>
            </a:r>
          </a:p>
          <a:p>
            <a:endParaRPr lang="ru-RU" dirty="0"/>
          </a:p>
        </p:txBody>
      </p:sp>
      <p:pic>
        <p:nvPicPr>
          <p:cNvPr id="5" name="Рисунок 4">
            <a:extLst>
              <a:ext uri="{FF2B5EF4-FFF2-40B4-BE49-F238E27FC236}">
                <a16:creationId xmlns:a16="http://schemas.microsoft.com/office/drawing/2014/main" id="{5B1662BC-A8C6-DE42-707F-96A954599368}"/>
              </a:ext>
            </a:extLst>
          </p:cNvPr>
          <p:cNvPicPr>
            <a:picLocks noChangeAspect="1"/>
          </p:cNvPicPr>
          <p:nvPr/>
        </p:nvPicPr>
        <p:blipFill rotWithShape="1">
          <a:blip r:embed="rId3"/>
          <a:srcRect l="23202" t="37255"/>
          <a:stretch/>
        </p:blipFill>
        <p:spPr>
          <a:xfrm>
            <a:off x="5981700" y="2908300"/>
            <a:ext cx="5969000" cy="3848100"/>
          </a:xfrm>
          <a:prstGeom prst="rect">
            <a:avLst/>
          </a:prstGeom>
        </p:spPr>
      </p:pic>
    </p:spTree>
    <p:extLst>
      <p:ext uri="{BB962C8B-B14F-4D97-AF65-F5344CB8AC3E}">
        <p14:creationId xmlns:p14="http://schemas.microsoft.com/office/powerpoint/2010/main" val="3613100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91682C-8413-A48B-DA17-1C14623778E6}"/>
              </a:ext>
            </a:extLst>
          </p:cNvPr>
          <p:cNvSpPr>
            <a:spLocks noGrp="1"/>
          </p:cNvSpPr>
          <p:nvPr>
            <p:ph type="title"/>
          </p:nvPr>
        </p:nvSpPr>
        <p:spPr>
          <a:xfrm>
            <a:off x="838200" y="479425"/>
            <a:ext cx="10515600" cy="1325563"/>
          </a:xfrm>
        </p:spPr>
        <p:txBody>
          <a:bodyPr>
            <a:normAutofit fontScale="90000"/>
          </a:bodyPr>
          <a:lstStyle/>
          <a:p>
            <a:r>
              <a:rPr lang="ru-RU" sz="4400" dirty="0">
                <a:solidFill>
                  <a:srgbClr val="FF0000"/>
                </a:solidFill>
              </a:rPr>
              <a:t>Срочность операции и анестезия</a:t>
            </a:r>
            <a:r>
              <a:rPr lang="en-US" sz="4400" dirty="0">
                <a:solidFill>
                  <a:srgbClr val="FF0000"/>
                </a:solidFill>
              </a:rPr>
              <a:t> </a:t>
            </a:r>
            <a:r>
              <a:rPr lang="en-US" dirty="0">
                <a:solidFill>
                  <a:srgbClr val="FF0000"/>
                </a:solidFill>
              </a:rPr>
              <a:t>CEPOD (confidential enquiry into patient outcome and death)</a:t>
            </a:r>
            <a:r>
              <a:rPr lang="ru-RU" dirty="0">
                <a:solidFill>
                  <a:srgbClr val="FF0000"/>
                </a:solidFill>
              </a:rPr>
              <a:t> </a:t>
            </a:r>
          </a:p>
        </p:txBody>
      </p:sp>
      <p:sp>
        <p:nvSpPr>
          <p:cNvPr id="3" name="Объект 2">
            <a:extLst>
              <a:ext uri="{FF2B5EF4-FFF2-40B4-BE49-F238E27FC236}">
                <a16:creationId xmlns:a16="http://schemas.microsoft.com/office/drawing/2014/main" id="{623A9816-3B3F-C42E-4437-E404CD8739B8}"/>
              </a:ext>
            </a:extLst>
          </p:cNvPr>
          <p:cNvSpPr>
            <a:spLocks noGrp="1"/>
          </p:cNvSpPr>
          <p:nvPr>
            <p:ph idx="1"/>
          </p:nvPr>
        </p:nvSpPr>
        <p:spPr>
          <a:xfrm>
            <a:off x="838200" y="2141537"/>
            <a:ext cx="10515600" cy="4351338"/>
          </a:xfrm>
        </p:spPr>
        <p:txBody>
          <a:bodyPr/>
          <a:lstStyle/>
          <a:p>
            <a:r>
              <a:rPr lang="ru-RU" b="1" dirty="0"/>
              <a:t>Плановые</a:t>
            </a:r>
            <a:r>
              <a:rPr lang="ru-RU" dirty="0"/>
              <a:t> Вмешательства планируются на время, устраивающее и хирурга, и пациента </a:t>
            </a:r>
            <a:endParaRPr lang="en-US" dirty="0"/>
          </a:p>
          <a:p>
            <a:r>
              <a:rPr lang="ru-RU" b="1" dirty="0"/>
              <a:t>Отстроченные </a:t>
            </a:r>
            <a:r>
              <a:rPr lang="ru-RU" dirty="0"/>
              <a:t>Вмешательство в течение 24 часов. Отложенные вследствие предоперационной подготовки вмешательства </a:t>
            </a:r>
            <a:endParaRPr lang="en-US" dirty="0"/>
          </a:p>
          <a:p>
            <a:r>
              <a:rPr lang="ru-RU" b="1" dirty="0"/>
              <a:t>Срочные</a:t>
            </a:r>
            <a:r>
              <a:rPr lang="ru-RU" dirty="0"/>
              <a:t> Вмешательство должно быть выполнено в период от 1 до 3х часов. Предпочтение отдается раннему началу операции, хотя отсрочка не представляет угрозы для жизни </a:t>
            </a:r>
            <a:endParaRPr lang="en-US" dirty="0"/>
          </a:p>
          <a:p>
            <a:r>
              <a:rPr lang="ru-RU" b="1" dirty="0"/>
              <a:t>Экстренные</a:t>
            </a:r>
            <a:r>
              <a:rPr lang="ru-RU" dirty="0"/>
              <a:t> Необходимо начать операцию в течение часа. Проведение интенсивной терапии\реанимации происходит одновременно с началом операции</a:t>
            </a:r>
          </a:p>
        </p:txBody>
      </p:sp>
    </p:spTree>
    <p:extLst>
      <p:ext uri="{BB962C8B-B14F-4D97-AF65-F5344CB8AC3E}">
        <p14:creationId xmlns:p14="http://schemas.microsoft.com/office/powerpoint/2010/main" val="42779515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47661C-B626-17D8-374B-37418837F9F9}"/>
              </a:ext>
            </a:extLst>
          </p:cNvPr>
          <p:cNvSpPr>
            <a:spLocks noGrp="1"/>
          </p:cNvSpPr>
          <p:nvPr>
            <p:ph type="title"/>
          </p:nvPr>
        </p:nvSpPr>
        <p:spPr/>
        <p:txBody>
          <a:bodyPr/>
          <a:lstStyle/>
          <a:p>
            <a:r>
              <a:rPr lang="ru-RU" b="1" dirty="0">
                <a:solidFill>
                  <a:srgbClr val="FF0000"/>
                </a:solidFill>
              </a:rPr>
              <a:t>Кесарево сечение </a:t>
            </a:r>
          </a:p>
        </p:txBody>
      </p:sp>
      <p:sp>
        <p:nvSpPr>
          <p:cNvPr id="3" name="Объект 2">
            <a:extLst>
              <a:ext uri="{FF2B5EF4-FFF2-40B4-BE49-F238E27FC236}">
                <a16:creationId xmlns:a16="http://schemas.microsoft.com/office/drawing/2014/main" id="{2C58CD85-D685-ECB7-8864-CC714E52522D}"/>
              </a:ext>
            </a:extLst>
          </p:cNvPr>
          <p:cNvSpPr>
            <a:spLocks noGrp="1"/>
          </p:cNvSpPr>
          <p:nvPr>
            <p:ph idx="1"/>
          </p:nvPr>
        </p:nvSpPr>
        <p:spPr/>
        <p:txBody>
          <a:bodyPr/>
          <a:lstStyle/>
          <a:p>
            <a:r>
              <a:rPr lang="ru-RU" dirty="0"/>
              <a:t>У</a:t>
            </a:r>
            <a:r>
              <a:rPr lang="ru-RU" sz="2800" dirty="0"/>
              <a:t>величение объема крови на 40%, </a:t>
            </a:r>
          </a:p>
          <a:p>
            <a:r>
              <a:rPr lang="ru-RU" dirty="0"/>
              <a:t>С</a:t>
            </a:r>
            <a:r>
              <a:rPr lang="ru-RU" sz="2800" dirty="0"/>
              <a:t>нижение </a:t>
            </a:r>
            <a:r>
              <a:rPr lang="ru-RU" sz="2800" dirty="0" err="1"/>
              <a:t>Нт</a:t>
            </a:r>
            <a:r>
              <a:rPr lang="ru-RU" sz="2800" dirty="0"/>
              <a:t>, </a:t>
            </a:r>
          </a:p>
          <a:p>
            <a:r>
              <a:rPr lang="ru-RU" dirty="0"/>
              <a:t>У</a:t>
            </a:r>
            <a:r>
              <a:rPr lang="ru-RU" sz="2800" dirty="0"/>
              <a:t>величение ЧСС, </a:t>
            </a:r>
          </a:p>
          <a:p>
            <a:r>
              <a:rPr lang="ru-RU" dirty="0"/>
              <a:t>К</a:t>
            </a:r>
            <a:r>
              <a:rPr lang="ru-RU" sz="2800" dirty="0"/>
              <a:t>омпрессия КПВ и аорты в </a:t>
            </a:r>
            <a:r>
              <a:rPr lang="ru-RU" sz="2800" dirty="0" err="1"/>
              <a:t>дорсовентральном</a:t>
            </a:r>
            <a:r>
              <a:rPr lang="ru-RU" sz="2800" dirty="0"/>
              <a:t> положении, снижение венозного возврата, смещение </a:t>
            </a:r>
            <a:r>
              <a:rPr lang="ru-RU" sz="2800" dirty="0" err="1"/>
              <a:t>дифргамы</a:t>
            </a:r>
            <a:r>
              <a:rPr lang="ru-RU" sz="2800" dirty="0"/>
              <a:t> – снижение функциональной остаточной емкости, </a:t>
            </a:r>
          </a:p>
          <a:p>
            <a:r>
              <a:rPr lang="ru-RU" dirty="0"/>
              <a:t>У</a:t>
            </a:r>
            <a:r>
              <a:rPr lang="ru-RU" sz="2800" dirty="0"/>
              <a:t>меньшение ЭП</a:t>
            </a:r>
          </a:p>
          <a:p>
            <a:r>
              <a:rPr lang="ru-RU" sz="2800" dirty="0"/>
              <a:t>Восприимчивость к анальгетикам</a:t>
            </a:r>
          </a:p>
          <a:p>
            <a:endParaRPr lang="ru-RU" sz="2800" dirty="0"/>
          </a:p>
          <a:p>
            <a:endParaRPr lang="ru-RU" dirty="0"/>
          </a:p>
        </p:txBody>
      </p:sp>
    </p:spTree>
    <p:extLst>
      <p:ext uri="{BB962C8B-B14F-4D97-AF65-F5344CB8AC3E}">
        <p14:creationId xmlns:p14="http://schemas.microsoft.com/office/powerpoint/2010/main" val="41725494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47EEC7-B36A-7AC3-51B9-99598EE16C15}"/>
              </a:ext>
            </a:extLst>
          </p:cNvPr>
          <p:cNvSpPr>
            <a:spLocks noGrp="1"/>
          </p:cNvSpPr>
          <p:nvPr>
            <p:ph type="title"/>
          </p:nvPr>
        </p:nvSpPr>
        <p:spPr>
          <a:xfrm>
            <a:off x="838200" y="0"/>
            <a:ext cx="10515600" cy="1325563"/>
          </a:xfrm>
        </p:spPr>
        <p:txBody>
          <a:bodyPr/>
          <a:lstStyle/>
          <a:p>
            <a:r>
              <a:rPr lang="ru-RU" b="1" dirty="0">
                <a:solidFill>
                  <a:srgbClr val="ED7D31"/>
                </a:solidFill>
              </a:rPr>
              <a:t>Кесарево сечение</a:t>
            </a:r>
          </a:p>
        </p:txBody>
      </p:sp>
      <p:pic>
        <p:nvPicPr>
          <p:cNvPr id="4" name="Рисунок 3" descr="Изображение выглядит как кот, внутренний, укладывает, спит&#10;&#10;Автоматически созданное описание">
            <a:extLst>
              <a:ext uri="{FF2B5EF4-FFF2-40B4-BE49-F238E27FC236}">
                <a16:creationId xmlns:a16="http://schemas.microsoft.com/office/drawing/2014/main" id="{C6D0DB31-C8A7-E564-59F8-C61404B83C72}"/>
              </a:ext>
            </a:extLst>
          </p:cNvPr>
          <p:cNvPicPr>
            <a:picLocks noChangeAspect="1"/>
          </p:cNvPicPr>
          <p:nvPr/>
        </p:nvPicPr>
        <p:blipFill rotWithShape="1">
          <a:blip r:embed="rId3"/>
          <a:srcRect l="5880" r="9274" b="2"/>
          <a:stretch/>
        </p:blipFill>
        <p:spPr>
          <a:xfrm>
            <a:off x="7396157" y="2259274"/>
            <a:ext cx="4364043" cy="4230426"/>
          </a:xfrm>
          <a:prstGeom prst="rect">
            <a:avLst/>
          </a:prstGeom>
        </p:spPr>
      </p:pic>
      <p:sp>
        <p:nvSpPr>
          <p:cNvPr id="7" name="Объект 6">
            <a:extLst>
              <a:ext uri="{FF2B5EF4-FFF2-40B4-BE49-F238E27FC236}">
                <a16:creationId xmlns:a16="http://schemas.microsoft.com/office/drawing/2014/main" id="{0FD684A7-C9BD-D3FE-4C42-F3FDC908D2D9}"/>
              </a:ext>
            </a:extLst>
          </p:cNvPr>
          <p:cNvSpPr>
            <a:spLocks noGrp="1"/>
          </p:cNvSpPr>
          <p:nvPr>
            <p:ph idx="1"/>
          </p:nvPr>
        </p:nvSpPr>
        <p:spPr>
          <a:xfrm>
            <a:off x="279400" y="1330326"/>
            <a:ext cx="7116757" cy="4851400"/>
          </a:xfrm>
        </p:spPr>
        <p:txBody>
          <a:bodyPr>
            <a:normAutofit fontScale="85000" lnSpcReduction="20000"/>
          </a:bodyPr>
          <a:lstStyle/>
          <a:p>
            <a:r>
              <a:rPr lang="ru-RU" sz="2800" dirty="0"/>
              <a:t>Цель – быстрые роды без депрессии матери и плодов (анальгезия, сохранение кровоснабжения матки и плодов, </a:t>
            </a:r>
            <a:r>
              <a:rPr lang="ru-RU" sz="2800" dirty="0" err="1"/>
              <a:t>миминизация</a:t>
            </a:r>
            <a:r>
              <a:rPr lang="ru-RU" sz="2800" dirty="0"/>
              <a:t> негативного влияния на мать и плод)</a:t>
            </a:r>
          </a:p>
          <a:p>
            <a:r>
              <a:rPr lang="ru-RU" sz="2800" dirty="0"/>
              <a:t>Стабилизировать маму</a:t>
            </a:r>
          </a:p>
          <a:p>
            <a:r>
              <a:rPr lang="ru-RU" sz="2800" dirty="0"/>
              <a:t>Контроль АД</a:t>
            </a:r>
          </a:p>
          <a:p>
            <a:r>
              <a:rPr lang="ru-RU" sz="2800" dirty="0" err="1"/>
              <a:t>Преоксигенация</a:t>
            </a:r>
            <a:r>
              <a:rPr lang="ru-RU" sz="2800" dirty="0"/>
              <a:t>, быстрая интубация</a:t>
            </a:r>
          </a:p>
          <a:p>
            <a:r>
              <a:rPr lang="ru-RU" sz="2800" dirty="0"/>
              <a:t>Восприимчивость к анальгетикам</a:t>
            </a:r>
          </a:p>
          <a:p>
            <a:r>
              <a:rPr lang="ru-RU" sz="2800" dirty="0" err="1"/>
              <a:t>Реверивные</a:t>
            </a:r>
            <a:r>
              <a:rPr lang="ru-RU" sz="2800" dirty="0"/>
              <a:t> препараты</a:t>
            </a:r>
          </a:p>
          <a:p>
            <a:r>
              <a:rPr lang="ru-RU" sz="2800" dirty="0"/>
              <a:t>Высокий риск </a:t>
            </a:r>
            <a:r>
              <a:rPr lang="ru-RU" sz="2800" dirty="0" err="1"/>
              <a:t>регургитации</a:t>
            </a:r>
            <a:r>
              <a:rPr lang="ru-RU" sz="2800" dirty="0"/>
              <a:t> и аспирации - Метоклопрамид</a:t>
            </a:r>
          </a:p>
          <a:p>
            <a:r>
              <a:rPr lang="ru-RU" sz="2800" dirty="0"/>
              <a:t>Индукция пропофол, поддержание </a:t>
            </a:r>
            <a:r>
              <a:rPr lang="ru-RU" sz="2800" dirty="0" err="1"/>
              <a:t>изофлюран</a:t>
            </a:r>
            <a:endParaRPr lang="ru-RU" sz="2800" dirty="0"/>
          </a:p>
          <a:p>
            <a:r>
              <a:rPr lang="ru-RU" sz="2800" dirty="0"/>
              <a:t>ИТ 5-10 мл/кг/ч</a:t>
            </a:r>
          </a:p>
          <a:p>
            <a:r>
              <a:rPr lang="ru-RU" sz="2800" dirty="0"/>
              <a:t>Регионарная анестезия, ЭА – золотой стандарт</a:t>
            </a:r>
          </a:p>
          <a:p>
            <a:endParaRPr lang="ru-RU" dirty="0"/>
          </a:p>
        </p:txBody>
      </p:sp>
    </p:spTree>
    <p:extLst>
      <p:ext uri="{BB962C8B-B14F-4D97-AF65-F5344CB8AC3E}">
        <p14:creationId xmlns:p14="http://schemas.microsoft.com/office/powerpoint/2010/main" val="27071642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D21E38F6-8B74-7B35-3DBE-3BC95A8D8F77}"/>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100" kern="1200">
                <a:solidFill>
                  <a:schemeClr val="tx1"/>
                </a:solidFill>
                <a:latin typeface="+mj-lt"/>
                <a:ea typeface="+mj-ea"/>
                <a:cs typeface="+mj-cs"/>
              </a:rPr>
              <a:t>Конфликт интересов</a:t>
            </a:r>
          </a:p>
        </p:txBody>
      </p:sp>
      <p:sp>
        <p:nvSpPr>
          <p:cNvPr id="2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Объект 4" descr="Изображение выглядит как текст, коллекция картинок&#10;&#10;Автоматически созданное описание">
            <a:extLst>
              <a:ext uri="{FF2B5EF4-FFF2-40B4-BE49-F238E27FC236}">
                <a16:creationId xmlns:a16="http://schemas.microsoft.com/office/drawing/2014/main" id="{9C95C22F-2A96-6182-EE50-C055CF311F8B}"/>
              </a:ext>
            </a:extLst>
          </p:cNvPr>
          <p:cNvPicPr>
            <a:picLocks noChangeAspect="1"/>
          </p:cNvPicPr>
          <p:nvPr/>
        </p:nvPicPr>
        <p:blipFill rotWithShape="1">
          <a:blip r:embed="rId2"/>
          <a:srcRect t="10507"/>
          <a:stretch/>
        </p:blipFill>
        <p:spPr>
          <a:xfrm>
            <a:off x="4654296" y="856865"/>
            <a:ext cx="7214616" cy="5116837"/>
          </a:xfrm>
          <a:prstGeom prst="rect">
            <a:avLst/>
          </a:prstGeom>
        </p:spPr>
      </p:pic>
    </p:spTree>
    <p:extLst>
      <p:ext uri="{BB962C8B-B14F-4D97-AF65-F5344CB8AC3E}">
        <p14:creationId xmlns:p14="http://schemas.microsoft.com/office/powerpoint/2010/main" val="20502808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399663-01E4-EB1D-13A3-A4FA1F507DA1}"/>
              </a:ext>
            </a:extLst>
          </p:cNvPr>
          <p:cNvSpPr>
            <a:spLocks noGrp="1"/>
          </p:cNvSpPr>
          <p:nvPr>
            <p:ph type="title"/>
          </p:nvPr>
        </p:nvSpPr>
        <p:spPr>
          <a:xfrm>
            <a:off x="520700" y="0"/>
            <a:ext cx="10515600" cy="1325563"/>
          </a:xfrm>
        </p:spPr>
        <p:txBody>
          <a:bodyPr/>
          <a:lstStyle/>
          <a:p>
            <a:r>
              <a:rPr lang="ru-RU" b="1" dirty="0">
                <a:solidFill>
                  <a:srgbClr val="FF0000"/>
                </a:solidFill>
              </a:rPr>
              <a:t>Резюме</a:t>
            </a:r>
          </a:p>
        </p:txBody>
      </p:sp>
      <p:sp>
        <p:nvSpPr>
          <p:cNvPr id="3" name="Объект 2">
            <a:extLst>
              <a:ext uri="{FF2B5EF4-FFF2-40B4-BE49-F238E27FC236}">
                <a16:creationId xmlns:a16="http://schemas.microsoft.com/office/drawing/2014/main" id="{53938D82-A151-43C9-2405-17D6091EC90A}"/>
              </a:ext>
            </a:extLst>
          </p:cNvPr>
          <p:cNvSpPr>
            <a:spLocks noGrp="1"/>
          </p:cNvSpPr>
          <p:nvPr>
            <p:ph idx="1"/>
          </p:nvPr>
        </p:nvSpPr>
        <p:spPr>
          <a:xfrm>
            <a:off x="342900" y="1054100"/>
            <a:ext cx="11010900" cy="5626100"/>
          </a:xfrm>
        </p:spPr>
        <p:txBody>
          <a:bodyPr>
            <a:normAutofit fontScale="62500" lnSpcReduction="20000"/>
          </a:bodyPr>
          <a:lstStyle/>
          <a:p>
            <a:r>
              <a:rPr lang="ru-RU" sz="2800" dirty="0"/>
              <a:t>Необходимо позаботиться о том, чтобы обеспечить поступление достаточного объема жидкости, способствующего доставке О2 к жизненно важным тканям, без чрезмерного повышения кровяного давления и преувеличения кровопотери.</a:t>
            </a:r>
          </a:p>
          <a:p>
            <a:r>
              <a:rPr lang="ru-RU" sz="2800" dirty="0"/>
              <a:t>Разумное использование сбалансированных растворов и раннее движение к «замене того, что потеряно» у пациентов с острым кровотечением, путем использования продуктов крови, когда они доступны</a:t>
            </a:r>
          </a:p>
          <a:p>
            <a:r>
              <a:rPr lang="ru-RU" sz="2800" dirty="0"/>
              <a:t>Меньшие дозы анестетиков (предпочтение </a:t>
            </a:r>
            <a:r>
              <a:rPr lang="ru-RU" sz="2800" dirty="0" err="1"/>
              <a:t>диссоциативы</a:t>
            </a:r>
            <a:r>
              <a:rPr lang="ru-RU" sz="2800" dirty="0"/>
              <a:t>, опиоиды)</a:t>
            </a:r>
          </a:p>
          <a:p>
            <a:r>
              <a:rPr lang="ru-RU" sz="2800" dirty="0"/>
              <a:t>Обязательная интубация</a:t>
            </a:r>
          </a:p>
          <a:p>
            <a:r>
              <a:rPr lang="ru-RU" sz="2800" dirty="0"/>
              <a:t>а/б терапия и профилактика</a:t>
            </a:r>
          </a:p>
          <a:p>
            <a:r>
              <a:rPr lang="ru-RU" sz="2800" dirty="0"/>
              <a:t>Контроль гемодинамики, ср АД 60 мм </a:t>
            </a:r>
            <a:r>
              <a:rPr lang="ru-RU" sz="2800" dirty="0" err="1"/>
              <a:t>рт</a:t>
            </a:r>
            <a:r>
              <a:rPr lang="ru-RU" sz="2800" dirty="0"/>
              <a:t> </a:t>
            </a:r>
            <a:r>
              <a:rPr lang="ru-RU" sz="2800" dirty="0" err="1"/>
              <a:t>ст</a:t>
            </a:r>
            <a:r>
              <a:rPr lang="ru-RU" sz="2800" dirty="0"/>
              <a:t>, </a:t>
            </a:r>
            <a:r>
              <a:rPr lang="ru-RU" sz="2800" dirty="0" err="1"/>
              <a:t>сАд</a:t>
            </a:r>
            <a:r>
              <a:rPr lang="ru-RU" sz="2800" dirty="0"/>
              <a:t> 90</a:t>
            </a:r>
          </a:p>
          <a:p>
            <a:r>
              <a:rPr lang="ru-RU" sz="2800" dirty="0"/>
              <a:t>Осторожно, ОПН (контроль диуреза)</a:t>
            </a:r>
          </a:p>
          <a:p>
            <a:r>
              <a:rPr lang="ru-RU" sz="2800" dirty="0"/>
              <a:t>Оценка дыхания, эвакуация </a:t>
            </a:r>
            <a:r>
              <a:rPr lang="ru-RU" sz="2800" dirty="0" err="1"/>
              <a:t>пневмо</a:t>
            </a:r>
            <a:r>
              <a:rPr lang="ru-RU" sz="2800" dirty="0"/>
              <a:t> – гемоторакса</a:t>
            </a:r>
          </a:p>
          <a:p>
            <a:r>
              <a:rPr lang="ru-RU" sz="2800" dirty="0"/>
              <a:t>При травме – «мягкие режимы ИВЛ» (не допускать гипервентиляции, </a:t>
            </a:r>
            <a:r>
              <a:rPr lang="ru-RU" sz="2800" dirty="0" err="1"/>
              <a:t>перерасдувания</a:t>
            </a:r>
            <a:r>
              <a:rPr lang="ru-RU" sz="2800" dirty="0"/>
              <a:t> легких, плевральный дренаж)</a:t>
            </a:r>
          </a:p>
          <a:p>
            <a:r>
              <a:rPr lang="ru-RU" sz="2800" dirty="0"/>
              <a:t>Контроль Т тела (пассивное и активное согревание)</a:t>
            </a:r>
          </a:p>
          <a:p>
            <a:r>
              <a:rPr lang="ru-RU" sz="2800" dirty="0"/>
              <a:t>ИТ поддерживающая, </a:t>
            </a:r>
            <a:r>
              <a:rPr lang="ru-RU" sz="2800" dirty="0" err="1"/>
              <a:t>прессоры</a:t>
            </a:r>
            <a:r>
              <a:rPr lang="ru-RU" sz="2800" dirty="0"/>
              <a:t> и </a:t>
            </a:r>
            <a:r>
              <a:rPr lang="ru-RU" sz="2800" dirty="0" err="1"/>
              <a:t>кардиотоники</a:t>
            </a:r>
            <a:r>
              <a:rPr lang="ru-RU" sz="2800" dirty="0"/>
              <a:t> по показаниям, постепенная отмена после стабилизации гемодинамики</a:t>
            </a:r>
          </a:p>
          <a:p>
            <a:r>
              <a:rPr lang="ru-RU" sz="2800" dirty="0"/>
              <a:t>Контроль боли</a:t>
            </a:r>
          </a:p>
          <a:p>
            <a:r>
              <a:rPr lang="ru-RU" sz="2800" dirty="0"/>
              <a:t>Питание (</a:t>
            </a:r>
            <a:r>
              <a:rPr lang="ru-RU" sz="2800" dirty="0" err="1"/>
              <a:t>гиперметаболический</a:t>
            </a:r>
            <a:r>
              <a:rPr lang="ru-RU" sz="2800" dirty="0"/>
              <a:t> статус)</a:t>
            </a:r>
          </a:p>
          <a:p>
            <a:endParaRPr lang="ru-RU" dirty="0"/>
          </a:p>
        </p:txBody>
      </p:sp>
    </p:spTree>
    <p:extLst>
      <p:ext uri="{BB962C8B-B14F-4D97-AF65-F5344CB8AC3E}">
        <p14:creationId xmlns:p14="http://schemas.microsoft.com/office/powerpoint/2010/main" val="13757516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Объект 3">
            <a:extLst>
              <a:ext uri="{FF2B5EF4-FFF2-40B4-BE49-F238E27FC236}">
                <a16:creationId xmlns:a16="http://schemas.microsoft.com/office/drawing/2014/main" id="{97AA9718-9716-73E7-8912-5FC6500C1686}"/>
              </a:ext>
            </a:extLst>
          </p:cNvPr>
          <p:cNvPicPr>
            <a:picLocks noChangeAspect="1"/>
          </p:cNvPicPr>
          <p:nvPr/>
        </p:nvPicPr>
        <p:blipFill rotWithShape="1">
          <a:blip r:embed="rId3">
            <a:extLst>
              <a:ext uri="{28A0092B-C50C-407E-A947-70E740481C1C}">
                <a14:useLocalDpi xmlns:a14="http://schemas.microsoft.com/office/drawing/2010/main" val="0"/>
              </a:ext>
            </a:extLst>
          </a:blip>
          <a:srcRect t="5081" b="17749"/>
          <a:stretch/>
        </p:blipFill>
        <p:spPr>
          <a:xfrm>
            <a:off x="1" y="10"/>
            <a:ext cx="9669642" cy="6857990"/>
          </a:xfrm>
          <a:prstGeom prst="rect">
            <a:avLst/>
          </a:prstGeom>
        </p:spPr>
      </p:pic>
      <p:sp>
        <p:nvSpPr>
          <p:cNvPr id="27" name="Rectangle 2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BB6A2988-57B7-54CD-4ACD-7C1558FCB18B}"/>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5200"/>
              <a:t>Спасибо за внимание </a:t>
            </a:r>
          </a:p>
        </p:txBody>
      </p:sp>
    </p:spTree>
    <p:extLst>
      <p:ext uri="{BB962C8B-B14F-4D97-AF65-F5344CB8AC3E}">
        <p14:creationId xmlns:p14="http://schemas.microsoft.com/office/powerpoint/2010/main" val="4011556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6">
            <a:extLst>
              <a:ext uri="{FF2B5EF4-FFF2-40B4-BE49-F238E27FC236}">
                <a16:creationId xmlns:a16="http://schemas.microsoft.com/office/drawing/2014/main" id="{5EEC3C4C-FD38-F83E-8258-B425151056A7}"/>
              </a:ext>
            </a:extLst>
          </p:cNvPr>
          <p:cNvGraphicFramePr>
            <a:graphicFrameLocks noGrp="1"/>
          </p:cNvGraphicFramePr>
          <p:nvPr>
            <p:ph idx="1"/>
            <p:extLst>
              <p:ext uri="{D42A27DB-BD31-4B8C-83A1-F6EECF244321}">
                <p14:modId xmlns:p14="http://schemas.microsoft.com/office/powerpoint/2010/main" val="927577163"/>
              </p:ext>
            </p:extLst>
          </p:nvPr>
        </p:nvGraphicFramePr>
        <p:xfrm>
          <a:off x="205563" y="1602009"/>
          <a:ext cx="11780874" cy="4694591"/>
        </p:xfrm>
        <a:graphic>
          <a:graphicData uri="http://schemas.openxmlformats.org/drawingml/2006/table">
            <a:tbl>
              <a:tblPr firstRow="1" bandRow="1">
                <a:tableStyleId>{ED083AE6-46FA-4A59-8FB0-9F97EB10719F}</a:tableStyleId>
              </a:tblPr>
              <a:tblGrid>
                <a:gridCol w="10809767">
                  <a:extLst>
                    <a:ext uri="{9D8B030D-6E8A-4147-A177-3AD203B41FA5}">
                      <a16:colId xmlns:a16="http://schemas.microsoft.com/office/drawing/2014/main" val="2820741828"/>
                    </a:ext>
                  </a:extLst>
                </a:gridCol>
                <a:gridCol w="971107">
                  <a:extLst>
                    <a:ext uri="{9D8B030D-6E8A-4147-A177-3AD203B41FA5}">
                      <a16:colId xmlns:a16="http://schemas.microsoft.com/office/drawing/2014/main" val="1755869975"/>
                    </a:ext>
                  </a:extLst>
                </a:gridCol>
              </a:tblGrid>
              <a:tr h="375646">
                <a:tc>
                  <a:txBody>
                    <a:bodyPr/>
                    <a:lstStyle/>
                    <a:p>
                      <a:r>
                        <a:rPr lang="ru-RU" dirty="0"/>
                        <a:t>Перфузия</a:t>
                      </a:r>
                    </a:p>
                  </a:txBody>
                  <a:tcPr/>
                </a:tc>
                <a:tc>
                  <a:txBody>
                    <a:bodyPr/>
                    <a:lstStyle/>
                    <a:p>
                      <a:endParaRPr lang="ru-RU"/>
                    </a:p>
                  </a:txBody>
                  <a:tcPr/>
                </a:tc>
                <a:extLst>
                  <a:ext uri="{0D108BD9-81ED-4DB2-BD59-A6C34878D82A}">
                    <a16:rowId xmlns:a16="http://schemas.microsoft.com/office/drawing/2014/main" val="3183667349"/>
                  </a:ext>
                </a:extLst>
              </a:tr>
              <a:tr h="777875">
                <a:tc>
                  <a:txBody>
                    <a:bodyPr/>
                    <a:lstStyle/>
                    <a:p>
                      <a:r>
                        <a:rPr lang="ru-RU" sz="1800" dirty="0"/>
                        <a:t>СО розовые/влажные, СНК</a:t>
                      </a:r>
                      <a:r>
                        <a:rPr lang="ru-RU" sz="1800" b="0" i="0" kern="1200" dirty="0">
                          <a:solidFill>
                            <a:schemeClr val="tx1"/>
                          </a:solidFill>
                          <a:effectLst/>
                          <a:latin typeface="+mn-lt"/>
                          <a:ea typeface="+mn-ea"/>
                          <a:cs typeface="+mn-cs"/>
                        </a:rPr>
                        <a:t>&lt;2, Т≥37,8С, пульс на бедренной а. хорошего наполнения</a:t>
                      </a:r>
                    </a:p>
                    <a:p>
                      <a:r>
                        <a:rPr lang="ru-RU" sz="1800" b="0" i="0" kern="1200" dirty="0">
                          <a:solidFill>
                            <a:schemeClr val="tx1"/>
                          </a:solidFill>
                          <a:effectLst/>
                          <a:latin typeface="+mn-lt"/>
                          <a:ea typeface="+mn-ea"/>
                          <a:cs typeface="+mn-cs"/>
                        </a:rPr>
                        <a:t>СО </a:t>
                      </a:r>
                      <a:r>
                        <a:rPr lang="ru-RU" sz="1800" b="0" i="0" kern="1200" dirty="0" err="1">
                          <a:solidFill>
                            <a:schemeClr val="tx1"/>
                          </a:solidFill>
                          <a:effectLst/>
                          <a:latin typeface="+mn-lt"/>
                          <a:ea typeface="+mn-ea"/>
                          <a:cs typeface="+mn-cs"/>
                        </a:rPr>
                        <a:t>гиперемир</a:t>
                      </a:r>
                      <a:r>
                        <a:rPr lang="ru-RU" sz="1800" b="0" i="0" kern="1200" dirty="0">
                          <a:solidFill>
                            <a:schemeClr val="tx1"/>
                          </a:solidFill>
                          <a:effectLst/>
                          <a:latin typeface="+mn-lt"/>
                          <a:ea typeface="+mn-ea"/>
                          <a:cs typeface="+mn-cs"/>
                        </a:rPr>
                        <a:t>/бледно-розовые, липкие, СНК&lt;2, Т≥37,8С, пульс на бедренной а. умеренный </a:t>
                      </a:r>
                    </a:p>
                    <a:p>
                      <a:r>
                        <a:rPr lang="ru-RU" sz="1800" b="0" i="0" kern="1200" dirty="0">
                          <a:solidFill>
                            <a:schemeClr val="tx1"/>
                          </a:solidFill>
                          <a:effectLst/>
                          <a:latin typeface="+mn-lt"/>
                          <a:ea typeface="+mn-ea"/>
                          <a:cs typeface="+mn-cs"/>
                        </a:rPr>
                        <a:t>СО бледные, липкие, СНК 2-3, Т&lt;37,8С, пульс на бедренной а. слабый, но пальпируется</a:t>
                      </a:r>
                    </a:p>
                    <a:p>
                      <a:r>
                        <a:rPr lang="ru-RU" sz="1800" b="0" i="0" kern="1200" dirty="0">
                          <a:solidFill>
                            <a:schemeClr val="tx1"/>
                          </a:solidFill>
                          <a:effectLst/>
                          <a:latin typeface="+mn-lt"/>
                          <a:ea typeface="+mn-ea"/>
                          <a:cs typeface="+mn-cs"/>
                        </a:rPr>
                        <a:t>СО серые/синие/белые, СНК&gt;3, Т&lt;37,8С, пульс на бедренной а. не пальпируется</a:t>
                      </a:r>
                      <a:endParaRPr lang="ru-RU" sz="1800" dirty="0"/>
                    </a:p>
                  </a:txBody>
                  <a:tcPr/>
                </a:tc>
                <a:tc>
                  <a:txBody>
                    <a:bodyPr/>
                    <a:lstStyle/>
                    <a:p>
                      <a:r>
                        <a:rPr lang="ru-RU" b="1" dirty="0"/>
                        <a:t>0</a:t>
                      </a:r>
                    </a:p>
                    <a:p>
                      <a:r>
                        <a:rPr lang="ru-RU" b="1" dirty="0"/>
                        <a:t>1</a:t>
                      </a:r>
                    </a:p>
                    <a:p>
                      <a:r>
                        <a:rPr lang="ru-RU" b="1" dirty="0"/>
                        <a:t>2</a:t>
                      </a:r>
                    </a:p>
                    <a:p>
                      <a:r>
                        <a:rPr lang="ru-RU" b="1" dirty="0"/>
                        <a:t>3</a:t>
                      </a:r>
                    </a:p>
                  </a:txBody>
                  <a:tcPr/>
                </a:tc>
                <a:extLst>
                  <a:ext uri="{0D108BD9-81ED-4DB2-BD59-A6C34878D82A}">
                    <a16:rowId xmlns:a16="http://schemas.microsoft.com/office/drawing/2014/main" val="4076068926"/>
                  </a:ext>
                </a:extLst>
              </a:tr>
              <a:tr h="321104">
                <a:tc>
                  <a:txBody>
                    <a:bodyPr/>
                    <a:lstStyle/>
                    <a:p>
                      <a:r>
                        <a:rPr lang="ru-RU" b="1" dirty="0"/>
                        <a:t>Сердце</a:t>
                      </a:r>
                    </a:p>
                  </a:txBody>
                  <a:tcPr/>
                </a:tc>
                <a:tc>
                  <a:txBody>
                    <a:bodyPr/>
                    <a:lstStyle/>
                    <a:p>
                      <a:endParaRPr lang="ru-RU" b="1"/>
                    </a:p>
                  </a:txBody>
                  <a:tcPr/>
                </a:tc>
                <a:extLst>
                  <a:ext uri="{0D108BD9-81ED-4DB2-BD59-A6C34878D82A}">
                    <a16:rowId xmlns:a16="http://schemas.microsoft.com/office/drawing/2014/main" val="530640350"/>
                  </a:ext>
                </a:extLst>
              </a:tr>
              <a:tr h="777875">
                <a:tc>
                  <a:txBody>
                    <a:bodyPr/>
                    <a:lstStyle/>
                    <a:p>
                      <a:r>
                        <a:rPr lang="ru-RU" sz="1800" dirty="0"/>
                        <a:t>ЧСС: собаки 60-140, кошки 120-200, синусовый ритм</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t>ЧСС: собаки 140-180, кошки 200-260, синусовый ритм или ЖЭ</a:t>
                      </a:r>
                      <a:r>
                        <a:rPr lang="ru-RU" sz="1800" b="0" i="0" kern="1200" dirty="0">
                          <a:solidFill>
                            <a:schemeClr val="tx1"/>
                          </a:solidFill>
                          <a:effectLst/>
                          <a:latin typeface="+mn-lt"/>
                          <a:ea typeface="+mn-ea"/>
                          <a:cs typeface="+mn-cs"/>
                        </a:rPr>
                        <a:t>&lt;20/мин</a:t>
                      </a:r>
                      <a:endParaRPr lang="ru-RU"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t>ЧСС: собаки </a:t>
                      </a:r>
                      <a:r>
                        <a:rPr lang="ru-RU" sz="1800" b="0" i="0" kern="1200" dirty="0">
                          <a:solidFill>
                            <a:schemeClr val="tx1"/>
                          </a:solidFill>
                          <a:effectLst/>
                          <a:latin typeface="+mn-lt"/>
                          <a:ea typeface="+mn-ea"/>
                          <a:cs typeface="+mn-cs"/>
                        </a:rPr>
                        <a:t>&gt;180</a:t>
                      </a:r>
                      <a:r>
                        <a:rPr lang="ru-RU" sz="1800" dirty="0"/>
                        <a:t>, кошки </a:t>
                      </a:r>
                      <a:r>
                        <a:rPr lang="ru-RU" sz="1800" b="0" i="0" kern="1200" dirty="0">
                          <a:solidFill>
                            <a:schemeClr val="tx1"/>
                          </a:solidFill>
                          <a:effectLst/>
                          <a:latin typeface="+mn-lt"/>
                          <a:ea typeface="+mn-ea"/>
                          <a:cs typeface="+mn-cs"/>
                        </a:rPr>
                        <a:t>&gt;260</a:t>
                      </a:r>
                      <a:r>
                        <a:rPr lang="ru-RU" sz="1800" dirty="0"/>
                        <a:t>, стойкая аритмия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t>ЧСС: собаки  </a:t>
                      </a:r>
                      <a:r>
                        <a:rPr lang="ru-RU" sz="1800" b="0" i="0" kern="1200" dirty="0">
                          <a:solidFill>
                            <a:schemeClr val="tx1"/>
                          </a:solidFill>
                          <a:effectLst/>
                          <a:latin typeface="+mn-lt"/>
                          <a:ea typeface="+mn-ea"/>
                          <a:cs typeface="+mn-cs"/>
                        </a:rPr>
                        <a:t>&lt;</a:t>
                      </a:r>
                      <a:r>
                        <a:rPr lang="ru-RU" sz="1800" dirty="0"/>
                        <a:t>60, кошки </a:t>
                      </a:r>
                      <a:r>
                        <a:rPr lang="ru-RU" sz="1800" b="0" i="0" kern="1200" dirty="0">
                          <a:solidFill>
                            <a:schemeClr val="tx1"/>
                          </a:solidFill>
                          <a:effectLst/>
                          <a:latin typeface="+mn-lt"/>
                          <a:ea typeface="+mn-ea"/>
                          <a:cs typeface="+mn-cs"/>
                        </a:rPr>
                        <a:t>&lt;</a:t>
                      </a:r>
                      <a:r>
                        <a:rPr lang="ru-RU" sz="1800" dirty="0"/>
                        <a:t>120, не стабильная аритмия</a:t>
                      </a:r>
                    </a:p>
                  </a:txBody>
                  <a:tcPr/>
                </a:tc>
                <a:tc>
                  <a:txBody>
                    <a:bodyPr/>
                    <a:lstStyle/>
                    <a:p>
                      <a:r>
                        <a:rPr lang="ru-RU" b="1" dirty="0"/>
                        <a:t>0</a:t>
                      </a:r>
                    </a:p>
                    <a:p>
                      <a:r>
                        <a:rPr lang="ru-RU" b="1" dirty="0"/>
                        <a:t>1</a:t>
                      </a:r>
                    </a:p>
                    <a:p>
                      <a:r>
                        <a:rPr lang="ru-RU" b="1" dirty="0"/>
                        <a:t>2</a:t>
                      </a:r>
                    </a:p>
                    <a:p>
                      <a:r>
                        <a:rPr lang="ru-RU" b="1" dirty="0"/>
                        <a:t>3</a:t>
                      </a:r>
                    </a:p>
                  </a:txBody>
                  <a:tcPr/>
                </a:tc>
                <a:extLst>
                  <a:ext uri="{0D108BD9-81ED-4DB2-BD59-A6C34878D82A}">
                    <a16:rowId xmlns:a16="http://schemas.microsoft.com/office/drawing/2014/main" val="2177964924"/>
                  </a:ext>
                </a:extLst>
              </a:tr>
              <a:tr h="387025">
                <a:tc>
                  <a:txBody>
                    <a:bodyPr/>
                    <a:lstStyle/>
                    <a:p>
                      <a:r>
                        <a:rPr lang="ru-RU" b="1" dirty="0"/>
                        <a:t>Дыхание</a:t>
                      </a:r>
                    </a:p>
                  </a:txBody>
                  <a:tcPr/>
                </a:tc>
                <a:tc>
                  <a:txBody>
                    <a:bodyPr/>
                    <a:lstStyle/>
                    <a:p>
                      <a:endParaRPr lang="ru-RU" b="1"/>
                    </a:p>
                  </a:txBody>
                  <a:tcPr/>
                </a:tc>
                <a:extLst>
                  <a:ext uri="{0D108BD9-81ED-4DB2-BD59-A6C34878D82A}">
                    <a16:rowId xmlns:a16="http://schemas.microsoft.com/office/drawing/2014/main" val="2501479546"/>
                  </a:ext>
                </a:extLst>
              </a:tr>
              <a:tr h="777875">
                <a:tc>
                  <a:txBody>
                    <a:bodyPr/>
                    <a:lstStyle/>
                    <a:p>
                      <a:r>
                        <a:rPr lang="ru-RU" sz="1800" dirty="0"/>
                        <a:t>Регулярная ЧД, без стридора, без вовлечения мышц живота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t>Незначительное </a:t>
                      </a:r>
                      <a:r>
                        <a:rPr lang="ru-RU" sz="1800" b="0" i="0" kern="1200" dirty="0">
                          <a:solidFill>
                            <a:schemeClr val="dk1"/>
                          </a:solidFill>
                          <a:effectLst/>
                          <a:latin typeface="+mn-lt"/>
                          <a:ea typeface="+mn-ea"/>
                          <a:cs typeface="+mn-cs"/>
                        </a:rPr>
                        <a:t>↑</a:t>
                      </a:r>
                      <a:r>
                        <a:rPr lang="ru-RU" sz="1800" dirty="0"/>
                        <a:t>ЧД и усиление мышц живота, более звучное дыхание</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t>Умеренное </a:t>
                      </a:r>
                      <a:r>
                        <a:rPr lang="ru-RU" sz="1800" b="0" i="0" kern="1200" dirty="0">
                          <a:solidFill>
                            <a:schemeClr val="dk1"/>
                          </a:solidFill>
                          <a:effectLst/>
                          <a:latin typeface="+mn-lt"/>
                          <a:ea typeface="+mn-ea"/>
                          <a:cs typeface="+mn-cs"/>
                        </a:rPr>
                        <a:t>↑</a:t>
                      </a:r>
                      <a:r>
                        <a:rPr lang="ru-RU" sz="1800" dirty="0"/>
                        <a:t>ЧД и усилий, вовлечение мышц живота, разведение локтей, усиленный стридор/</a:t>
                      </a:r>
                      <a:r>
                        <a:rPr lang="ru-RU" sz="1800" dirty="0" err="1"/>
                        <a:t>стертор</a:t>
                      </a:r>
                      <a:endParaRPr lang="ru-RU" sz="1800" dirty="0"/>
                    </a:p>
                    <a:p>
                      <a:r>
                        <a:rPr lang="ru-RU" sz="1800" dirty="0"/>
                        <a:t>Явное усилие при дыхании/удушье/агональное Д, небольшое или полное отсутствие проходимости воздуха</a:t>
                      </a:r>
                    </a:p>
                  </a:txBody>
                  <a:tcPr/>
                </a:tc>
                <a:tc>
                  <a:txBody>
                    <a:bodyPr/>
                    <a:lstStyle/>
                    <a:p>
                      <a:r>
                        <a:rPr lang="ru-RU" b="1" dirty="0"/>
                        <a:t>0</a:t>
                      </a:r>
                    </a:p>
                    <a:p>
                      <a:r>
                        <a:rPr lang="ru-RU" b="1" dirty="0"/>
                        <a:t>1</a:t>
                      </a:r>
                    </a:p>
                    <a:p>
                      <a:r>
                        <a:rPr lang="ru-RU" b="1" dirty="0"/>
                        <a:t>2</a:t>
                      </a:r>
                    </a:p>
                    <a:p>
                      <a:r>
                        <a:rPr lang="ru-RU" b="1" dirty="0"/>
                        <a:t>3</a:t>
                      </a:r>
                    </a:p>
                  </a:txBody>
                  <a:tcPr/>
                </a:tc>
                <a:extLst>
                  <a:ext uri="{0D108BD9-81ED-4DB2-BD59-A6C34878D82A}">
                    <a16:rowId xmlns:a16="http://schemas.microsoft.com/office/drawing/2014/main" val="642783462"/>
                  </a:ext>
                </a:extLst>
              </a:tr>
            </a:tbl>
          </a:graphicData>
        </a:graphic>
      </p:graphicFrame>
      <p:sp>
        <p:nvSpPr>
          <p:cNvPr id="4" name="Заголовок 1">
            <a:extLst>
              <a:ext uri="{FF2B5EF4-FFF2-40B4-BE49-F238E27FC236}">
                <a16:creationId xmlns:a16="http://schemas.microsoft.com/office/drawing/2014/main" id="{02D8C6D2-70FE-8FC1-BA01-3CB3EC6883E9}"/>
              </a:ext>
            </a:extLst>
          </p:cNvPr>
          <p:cNvSpPr>
            <a:spLocks noGrp="1"/>
          </p:cNvSpPr>
          <p:nvPr>
            <p:ph type="title"/>
          </p:nvPr>
        </p:nvSpPr>
        <p:spPr>
          <a:xfrm>
            <a:off x="668079" y="0"/>
            <a:ext cx="10515600" cy="1325563"/>
          </a:xfrm>
        </p:spPr>
        <p:txBody>
          <a:bodyPr>
            <a:normAutofit/>
          </a:bodyPr>
          <a:lstStyle/>
          <a:p>
            <a:r>
              <a:rPr lang="ru-RU" dirty="0">
                <a:solidFill>
                  <a:srgbClr val="FF0000"/>
                </a:solidFill>
              </a:rPr>
              <a:t>Шкала первичной оценки тяжести повреждений </a:t>
            </a:r>
            <a:r>
              <a:rPr lang="en-US" dirty="0">
                <a:solidFill>
                  <a:srgbClr val="FF0000"/>
                </a:solidFill>
              </a:rPr>
              <a:t>ATT (animal trauma triage)*</a:t>
            </a:r>
            <a:endParaRPr lang="ru-RU" dirty="0">
              <a:solidFill>
                <a:srgbClr val="FF0000"/>
              </a:solidFill>
            </a:endParaRPr>
          </a:p>
        </p:txBody>
      </p:sp>
    </p:spTree>
    <p:extLst>
      <p:ext uri="{BB962C8B-B14F-4D97-AF65-F5344CB8AC3E}">
        <p14:creationId xmlns:p14="http://schemas.microsoft.com/office/powerpoint/2010/main" val="3632548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6">
            <a:extLst>
              <a:ext uri="{FF2B5EF4-FFF2-40B4-BE49-F238E27FC236}">
                <a16:creationId xmlns:a16="http://schemas.microsoft.com/office/drawing/2014/main" id="{5EEC3C4C-FD38-F83E-8258-B425151056A7}"/>
              </a:ext>
            </a:extLst>
          </p:cNvPr>
          <p:cNvGraphicFramePr>
            <a:graphicFrameLocks noGrp="1"/>
          </p:cNvGraphicFramePr>
          <p:nvPr>
            <p:ph idx="1"/>
            <p:extLst>
              <p:ext uri="{D42A27DB-BD31-4B8C-83A1-F6EECF244321}">
                <p14:modId xmlns:p14="http://schemas.microsoft.com/office/powerpoint/2010/main" val="179565999"/>
              </p:ext>
            </p:extLst>
          </p:nvPr>
        </p:nvGraphicFramePr>
        <p:xfrm>
          <a:off x="205563" y="1"/>
          <a:ext cx="11780874" cy="6747638"/>
        </p:xfrm>
        <a:graphic>
          <a:graphicData uri="http://schemas.openxmlformats.org/drawingml/2006/table">
            <a:tbl>
              <a:tblPr firstRow="1" bandRow="1">
                <a:tableStyleId>{ED083AE6-46FA-4A59-8FB0-9F97EB10719F}</a:tableStyleId>
              </a:tblPr>
              <a:tblGrid>
                <a:gridCol w="10809767">
                  <a:extLst>
                    <a:ext uri="{9D8B030D-6E8A-4147-A177-3AD203B41FA5}">
                      <a16:colId xmlns:a16="http://schemas.microsoft.com/office/drawing/2014/main" val="2820741828"/>
                    </a:ext>
                  </a:extLst>
                </a:gridCol>
                <a:gridCol w="971107">
                  <a:extLst>
                    <a:ext uri="{9D8B030D-6E8A-4147-A177-3AD203B41FA5}">
                      <a16:colId xmlns:a16="http://schemas.microsoft.com/office/drawing/2014/main" val="1755869975"/>
                    </a:ext>
                  </a:extLst>
                </a:gridCol>
              </a:tblGrid>
              <a:tr h="356593">
                <a:tc>
                  <a:txBody>
                    <a:bodyPr/>
                    <a:lstStyle/>
                    <a:p>
                      <a:r>
                        <a:rPr lang="ru-RU" sz="1600" dirty="0"/>
                        <a:t>Неврология</a:t>
                      </a:r>
                    </a:p>
                  </a:txBody>
                  <a:tcPr/>
                </a:tc>
                <a:tc>
                  <a:txBody>
                    <a:bodyPr/>
                    <a:lstStyle/>
                    <a:p>
                      <a:endParaRPr lang="ru-RU" sz="1600"/>
                    </a:p>
                  </a:txBody>
                  <a:tcPr/>
                </a:tc>
                <a:extLst>
                  <a:ext uri="{0D108BD9-81ED-4DB2-BD59-A6C34878D82A}">
                    <a16:rowId xmlns:a16="http://schemas.microsoft.com/office/drawing/2014/main" val="3183667349"/>
                  </a:ext>
                </a:extLst>
              </a:tr>
              <a:tr h="1938579">
                <a:tc>
                  <a:txBody>
                    <a:bodyPr/>
                    <a:lstStyle/>
                    <a:p>
                      <a:r>
                        <a:rPr lang="ru-RU" sz="1600" dirty="0"/>
                        <a:t>ЦНС: тревога/небольшое притупление, заинтересованность к окружающему</a:t>
                      </a:r>
                    </a:p>
                    <a:p>
                      <a:r>
                        <a:rPr lang="ru-RU" sz="1600" dirty="0"/>
                        <a:t>ПНС: норм спинальные рефлексы, целенаправленное движение и ГБЧ на всех конечностях</a:t>
                      </a:r>
                    </a:p>
                    <a:p>
                      <a:r>
                        <a:rPr lang="ru-RU" sz="1600" dirty="0"/>
                        <a:t>ЦНС: притупленность/подавленность/замкнутость</a:t>
                      </a:r>
                    </a:p>
                    <a:p>
                      <a:r>
                        <a:rPr lang="ru-RU" sz="1600" dirty="0"/>
                        <a:t>ПНС: изменение спинальных рефлексов, с целенаправленным движением и ГБЧ на всех конечностях</a:t>
                      </a:r>
                    </a:p>
                    <a:p>
                      <a:r>
                        <a:rPr lang="ru-RU" sz="1600" dirty="0"/>
                        <a:t>ЦНС: бессознательность, реагирует на внешние раздражители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t>ПНС:  </a:t>
                      </a:r>
                      <a:r>
                        <a:rPr lang="ru-RU" sz="1600" dirty="0" err="1"/>
                        <a:t>отс</a:t>
                      </a:r>
                      <a:r>
                        <a:rPr lang="ru-RU" sz="1600" dirty="0"/>
                        <a:t> </a:t>
                      </a:r>
                      <a:r>
                        <a:rPr lang="ru-RU" sz="1600" dirty="0" err="1"/>
                        <a:t>целенаправ</a:t>
                      </a:r>
                      <a:r>
                        <a:rPr lang="ru-RU" sz="1600" dirty="0"/>
                        <a:t> </a:t>
                      </a:r>
                      <a:r>
                        <a:rPr lang="ru-RU" sz="1600" dirty="0" err="1"/>
                        <a:t>движ</a:t>
                      </a:r>
                      <a:r>
                        <a:rPr lang="ru-RU" sz="1600" dirty="0"/>
                        <a:t>, ГБЧ на 2х и </a:t>
                      </a:r>
                      <a:r>
                        <a:rPr lang="ru-RU" sz="1600" b="0" i="0" kern="1200" dirty="0">
                          <a:solidFill>
                            <a:schemeClr val="tx1"/>
                          </a:solidFill>
                          <a:effectLst/>
                          <a:latin typeface="+mn-lt"/>
                          <a:ea typeface="+mn-ea"/>
                          <a:cs typeface="+mn-cs"/>
                        </a:rPr>
                        <a:t>&gt;</a:t>
                      </a:r>
                      <a:r>
                        <a:rPr lang="ru-RU" sz="1600" dirty="0"/>
                        <a:t> </a:t>
                      </a:r>
                      <a:r>
                        <a:rPr lang="ru-RU" sz="1600" dirty="0" err="1"/>
                        <a:t>конечн</a:t>
                      </a:r>
                      <a:r>
                        <a:rPr lang="ru-RU" sz="1600" dirty="0"/>
                        <a:t> или ГБЧ </a:t>
                      </a:r>
                      <a:r>
                        <a:rPr lang="ru-RU" sz="1600" dirty="0" err="1"/>
                        <a:t>отс</a:t>
                      </a:r>
                      <a:r>
                        <a:rPr lang="ru-RU" sz="1600" dirty="0"/>
                        <a:t> на 1 </a:t>
                      </a:r>
                      <a:r>
                        <a:rPr lang="ru-RU" sz="1600" dirty="0" err="1"/>
                        <a:t>конечн</a:t>
                      </a:r>
                      <a:r>
                        <a:rPr lang="ru-RU" sz="1600" dirty="0"/>
                        <a:t>, </a:t>
                      </a:r>
                      <a:r>
                        <a:rPr lang="ru-RU" sz="1600" b="0" i="0" kern="1200" dirty="0">
                          <a:solidFill>
                            <a:schemeClr val="dk1"/>
                          </a:solidFill>
                          <a:effectLst/>
                          <a:latin typeface="+mn-lt"/>
                          <a:ea typeface="+mn-ea"/>
                          <a:cs typeface="+mn-cs"/>
                        </a:rPr>
                        <a:t>↓</a:t>
                      </a:r>
                      <a:r>
                        <a:rPr lang="ru-RU" sz="1600" dirty="0"/>
                        <a:t> анального и хвостового тонуса</a:t>
                      </a:r>
                    </a:p>
                    <a:p>
                      <a:r>
                        <a:rPr lang="ru-RU" sz="1600" dirty="0"/>
                        <a:t>ЦНС: нет реакции на все стимулы, рефрактерные эпилептические приступы</a:t>
                      </a:r>
                    </a:p>
                    <a:p>
                      <a:r>
                        <a:rPr lang="ru-RU" sz="1600" dirty="0"/>
                        <a:t>ПНС: </a:t>
                      </a:r>
                      <a:r>
                        <a:rPr lang="ru-RU" sz="1600" dirty="0" err="1"/>
                        <a:t>отс</a:t>
                      </a:r>
                      <a:r>
                        <a:rPr lang="ru-RU" sz="1600" dirty="0"/>
                        <a:t> ГБЧ на 2х и более конечностях, </a:t>
                      </a:r>
                      <a:r>
                        <a:rPr lang="ru-RU" sz="1600" dirty="0" err="1"/>
                        <a:t>отс</a:t>
                      </a:r>
                      <a:r>
                        <a:rPr lang="ru-RU" sz="1600" dirty="0"/>
                        <a:t> болевой чувствительности хвоста или анального рефлекса</a:t>
                      </a:r>
                    </a:p>
                  </a:txBody>
                  <a:tcPr/>
                </a:tc>
                <a:tc>
                  <a:txBody>
                    <a:bodyPr/>
                    <a:lstStyle/>
                    <a:p>
                      <a:r>
                        <a:rPr lang="ru-RU" sz="1600" b="1" dirty="0"/>
                        <a:t>0</a:t>
                      </a:r>
                    </a:p>
                    <a:p>
                      <a:endParaRPr lang="ru-RU" sz="1600" b="1" dirty="0"/>
                    </a:p>
                    <a:p>
                      <a:r>
                        <a:rPr lang="ru-RU" sz="1600" b="1" dirty="0"/>
                        <a:t>1</a:t>
                      </a:r>
                    </a:p>
                    <a:p>
                      <a:endParaRPr lang="ru-RU" sz="1600" b="1" dirty="0"/>
                    </a:p>
                    <a:p>
                      <a:r>
                        <a:rPr lang="ru-RU" sz="1600" b="1" dirty="0"/>
                        <a:t>2</a:t>
                      </a:r>
                    </a:p>
                    <a:p>
                      <a:endParaRPr lang="ru-RU" sz="1600" b="1" dirty="0"/>
                    </a:p>
                    <a:p>
                      <a:r>
                        <a:rPr lang="ru-RU" sz="1600" b="1" dirty="0"/>
                        <a:t>3</a:t>
                      </a:r>
                    </a:p>
                  </a:txBody>
                  <a:tcPr/>
                </a:tc>
                <a:extLst>
                  <a:ext uri="{0D108BD9-81ED-4DB2-BD59-A6C34878D82A}">
                    <a16:rowId xmlns:a16="http://schemas.microsoft.com/office/drawing/2014/main" val="4076068926"/>
                  </a:ext>
                </a:extLst>
              </a:tr>
              <a:tr h="318274">
                <a:tc>
                  <a:txBody>
                    <a:bodyPr/>
                    <a:lstStyle/>
                    <a:p>
                      <a:r>
                        <a:rPr lang="ru-RU" sz="1600" b="1" dirty="0"/>
                        <a:t>Глаза/мышцы/кожный покров</a:t>
                      </a:r>
                    </a:p>
                  </a:txBody>
                  <a:tcPr/>
                </a:tc>
                <a:tc>
                  <a:txBody>
                    <a:bodyPr/>
                    <a:lstStyle/>
                    <a:p>
                      <a:endParaRPr lang="ru-RU" sz="1600" b="1"/>
                    </a:p>
                  </a:txBody>
                  <a:tcPr/>
                </a:tc>
                <a:extLst>
                  <a:ext uri="{0D108BD9-81ED-4DB2-BD59-A6C34878D82A}">
                    <a16:rowId xmlns:a16="http://schemas.microsoft.com/office/drawing/2014/main" val="530640350"/>
                  </a:ext>
                </a:extLst>
              </a:tr>
              <a:tr h="1604050">
                <a:tc>
                  <a:txBody>
                    <a:bodyPr/>
                    <a:lstStyle/>
                    <a:p>
                      <a:r>
                        <a:rPr lang="ru-RU" sz="1600" dirty="0"/>
                        <a:t>Ссадины/разрывы: нет или не все слои; Глаза: </a:t>
                      </a:r>
                      <a:r>
                        <a:rPr lang="ru-RU" sz="1600" dirty="0" err="1"/>
                        <a:t>отс</a:t>
                      </a:r>
                      <a:r>
                        <a:rPr lang="ru-RU" sz="1600" dirty="0"/>
                        <a:t> поглощения </a:t>
                      </a:r>
                      <a:r>
                        <a:rPr lang="ru-RU" sz="1600" dirty="0" err="1"/>
                        <a:t>флуоресцина</a:t>
                      </a:r>
                      <a:endParaRPr lang="ru-RU" sz="1600" dirty="0"/>
                    </a:p>
                    <a:p>
                      <a:r>
                        <a:rPr lang="ru-RU" sz="1600" dirty="0"/>
                        <a:t>Ссадины/разрывы: полная толщина, без вовлечения глубоких слоев; Глаза: повреждение роговицы, без перфорации</a:t>
                      </a:r>
                    </a:p>
                    <a:p>
                      <a:r>
                        <a:rPr lang="ru-RU" sz="1600" dirty="0"/>
                        <a:t>Ссадины/разрывы: полная толщина, с вовлечением глубоких слоев артерия/нерв/мышца не повреждены</a:t>
                      </a:r>
                    </a:p>
                    <a:p>
                      <a:r>
                        <a:rPr lang="ru-RU" sz="1600" dirty="0"/>
                        <a:t>Глаза:  прободение роговицы, проколотый глаз или </a:t>
                      </a:r>
                      <a:r>
                        <a:rPr lang="ru-RU" sz="1600" dirty="0" err="1"/>
                        <a:t>проптоз</a:t>
                      </a:r>
                      <a:endParaRPr lang="ru-RU" sz="1600" dirty="0"/>
                    </a:p>
                    <a:p>
                      <a:r>
                        <a:rPr lang="ru-RU" sz="1600" dirty="0"/>
                        <a:t>Ссадины/разрывы: полная толщина, с вовлечением глубоких слоев, артерия/нерв/мышца повреждены</a:t>
                      </a:r>
                    </a:p>
                    <a:p>
                      <a:r>
                        <a:rPr lang="ru-RU" sz="1600" dirty="0"/>
                        <a:t>Повреждение брюшной/грудной стенки</a:t>
                      </a:r>
                    </a:p>
                  </a:txBody>
                  <a:tcPr/>
                </a:tc>
                <a:tc>
                  <a:txBody>
                    <a:bodyPr/>
                    <a:lstStyle/>
                    <a:p>
                      <a:r>
                        <a:rPr lang="ru-RU" sz="1600" b="1" dirty="0"/>
                        <a:t>0</a:t>
                      </a:r>
                    </a:p>
                    <a:p>
                      <a:r>
                        <a:rPr lang="ru-RU" sz="1600" b="1" dirty="0"/>
                        <a:t>1</a:t>
                      </a:r>
                    </a:p>
                    <a:p>
                      <a:r>
                        <a:rPr lang="ru-RU" sz="1600" b="1" dirty="0"/>
                        <a:t>2</a:t>
                      </a:r>
                    </a:p>
                    <a:p>
                      <a:endParaRPr lang="ru-RU" sz="1600" b="1" dirty="0"/>
                    </a:p>
                    <a:p>
                      <a:r>
                        <a:rPr lang="ru-RU" sz="1600" b="1" dirty="0"/>
                        <a:t>3</a:t>
                      </a:r>
                    </a:p>
                  </a:txBody>
                  <a:tcPr/>
                </a:tc>
                <a:extLst>
                  <a:ext uri="{0D108BD9-81ED-4DB2-BD59-A6C34878D82A}">
                    <a16:rowId xmlns:a16="http://schemas.microsoft.com/office/drawing/2014/main" val="2177964924"/>
                  </a:ext>
                </a:extLst>
              </a:tr>
              <a:tr h="367395">
                <a:tc>
                  <a:txBody>
                    <a:bodyPr/>
                    <a:lstStyle/>
                    <a:p>
                      <a:r>
                        <a:rPr lang="ru-RU" sz="1600" b="1" dirty="0"/>
                        <a:t>Скелет</a:t>
                      </a:r>
                    </a:p>
                  </a:txBody>
                  <a:tcPr/>
                </a:tc>
                <a:tc>
                  <a:txBody>
                    <a:bodyPr/>
                    <a:lstStyle/>
                    <a:p>
                      <a:endParaRPr lang="ru-RU" sz="1600" b="1"/>
                    </a:p>
                  </a:txBody>
                  <a:tcPr/>
                </a:tc>
                <a:extLst>
                  <a:ext uri="{0D108BD9-81ED-4DB2-BD59-A6C34878D82A}">
                    <a16:rowId xmlns:a16="http://schemas.microsoft.com/office/drawing/2014/main" val="2501479546"/>
                  </a:ext>
                </a:extLst>
              </a:tr>
              <a:tr h="1938579">
                <a:tc>
                  <a:txBody>
                    <a:bodyPr/>
                    <a:lstStyle/>
                    <a:p>
                      <a:r>
                        <a:rPr lang="ru-RU" sz="1600" dirty="0"/>
                        <a:t>Вес тела на 3х 4х конечностях, отсутствие ощутимых переломов/слабости суставов</a:t>
                      </a:r>
                    </a:p>
                    <a:p>
                      <a:r>
                        <a:rPr lang="ru-RU" sz="1600" dirty="0"/>
                        <a:t>Закрытый перелом кон/ребра/</a:t>
                      </a:r>
                      <a:r>
                        <a:rPr lang="ru-RU" sz="1600" dirty="0" err="1"/>
                        <a:t>нижн</a:t>
                      </a:r>
                      <a:r>
                        <a:rPr lang="ru-RU" sz="1600" dirty="0"/>
                        <a:t> челюсти; слабость 1 сустава/вывих(</a:t>
                      </a:r>
                      <a:r>
                        <a:rPr lang="ru-RU" sz="1600" dirty="0" err="1"/>
                        <a:t>вкл</a:t>
                      </a:r>
                      <a:r>
                        <a:rPr lang="ru-RU" sz="1600" dirty="0"/>
                        <a:t> подвздошно-</a:t>
                      </a:r>
                      <a:r>
                        <a:rPr lang="ru-RU" sz="1600" dirty="0" err="1"/>
                        <a:t>кресц</a:t>
                      </a:r>
                      <a:r>
                        <a:rPr lang="ru-RU" sz="1600" dirty="0"/>
                        <a:t>)/перелом таза односторонний интактной </a:t>
                      </a:r>
                      <a:r>
                        <a:rPr lang="ru-RU" sz="1600" dirty="0" err="1"/>
                        <a:t>кресц</a:t>
                      </a:r>
                      <a:r>
                        <a:rPr lang="ru-RU" sz="1600" dirty="0"/>
                        <a:t>-</a:t>
                      </a:r>
                      <a:r>
                        <a:rPr lang="ru-RU" sz="1600" dirty="0" err="1"/>
                        <a:t>подвзд</a:t>
                      </a:r>
                      <a:r>
                        <a:rPr lang="ru-RU" sz="1600" dirty="0"/>
                        <a:t>-вертлужной впадиной; одиночный </a:t>
                      </a:r>
                      <a:r>
                        <a:rPr lang="ru-RU" sz="1600" dirty="0" err="1"/>
                        <a:t>откр</a:t>
                      </a:r>
                      <a:r>
                        <a:rPr lang="ru-RU" sz="1600" dirty="0"/>
                        <a:t>/</a:t>
                      </a:r>
                      <a:r>
                        <a:rPr lang="ru-RU" sz="1600" dirty="0" err="1"/>
                        <a:t>закр</a:t>
                      </a:r>
                      <a:r>
                        <a:rPr lang="ru-RU" sz="1600" dirty="0"/>
                        <a:t> перелом конечности на или ниже запястья/предплечья</a:t>
                      </a:r>
                    </a:p>
                    <a:p>
                      <a:r>
                        <a:rPr lang="ru-RU" sz="1600" dirty="0"/>
                        <a:t>Одиночный открытый перелом трубчатой кости над запястьем/предплюсны с сохранной кортикальной костью, перелом черепа без вовлечения челюсти</a:t>
                      </a:r>
                    </a:p>
                    <a:p>
                      <a:r>
                        <a:rPr lang="ru-RU" sz="1600" dirty="0"/>
                        <a:t>Перелом/вывих тела позвонка, кроме хвостовых; открытый перелом нескольких длинных трубчатых костей выше предплюсны/запястья, открытый перелом 1 </a:t>
                      </a:r>
                      <a:r>
                        <a:rPr lang="ru-RU" sz="1600" dirty="0" err="1"/>
                        <a:t>трубч</a:t>
                      </a:r>
                      <a:r>
                        <a:rPr lang="ru-RU" sz="1600" dirty="0"/>
                        <a:t> кости выше предплюсны/запястья с потерей кортикальной кости</a:t>
                      </a:r>
                    </a:p>
                  </a:txBody>
                  <a:tcPr/>
                </a:tc>
                <a:tc>
                  <a:txBody>
                    <a:bodyPr/>
                    <a:lstStyle/>
                    <a:p>
                      <a:r>
                        <a:rPr lang="ru-RU" sz="1600" b="1" dirty="0"/>
                        <a:t>0</a:t>
                      </a:r>
                    </a:p>
                    <a:p>
                      <a:r>
                        <a:rPr lang="ru-RU" sz="1600" b="1" dirty="0"/>
                        <a:t>1</a:t>
                      </a:r>
                    </a:p>
                    <a:p>
                      <a:endParaRPr lang="ru-RU" sz="1600" b="1" dirty="0"/>
                    </a:p>
                    <a:p>
                      <a:endParaRPr lang="ru-RU" sz="1600" b="1" dirty="0"/>
                    </a:p>
                    <a:p>
                      <a:r>
                        <a:rPr lang="ru-RU" sz="1600" b="1"/>
                        <a:t>2</a:t>
                      </a:r>
                    </a:p>
                    <a:p>
                      <a:endParaRPr lang="ru-RU" sz="1600" b="1" dirty="0"/>
                    </a:p>
                    <a:p>
                      <a:r>
                        <a:rPr lang="ru-RU" sz="1600" b="1" dirty="0"/>
                        <a:t>3</a:t>
                      </a:r>
                    </a:p>
                  </a:txBody>
                  <a:tcPr/>
                </a:tc>
                <a:extLst>
                  <a:ext uri="{0D108BD9-81ED-4DB2-BD59-A6C34878D82A}">
                    <a16:rowId xmlns:a16="http://schemas.microsoft.com/office/drawing/2014/main" val="642783462"/>
                  </a:ext>
                </a:extLst>
              </a:tr>
            </a:tbl>
          </a:graphicData>
        </a:graphic>
      </p:graphicFrame>
    </p:spTree>
    <p:extLst>
      <p:ext uri="{BB962C8B-B14F-4D97-AF65-F5344CB8AC3E}">
        <p14:creationId xmlns:p14="http://schemas.microsoft.com/office/powerpoint/2010/main" val="3075989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85DE64DF-CED5-D268-4242-BD99BA73123F}"/>
              </a:ext>
            </a:extLst>
          </p:cNvPr>
          <p:cNvSpPr>
            <a:spLocks noGrp="1"/>
          </p:cNvSpPr>
          <p:nvPr>
            <p:ph type="title"/>
          </p:nvPr>
        </p:nvSpPr>
        <p:spPr>
          <a:xfrm>
            <a:off x="686834" y="1153572"/>
            <a:ext cx="3200400" cy="4461163"/>
          </a:xfrm>
        </p:spPr>
        <p:txBody>
          <a:bodyPr>
            <a:normAutofit/>
          </a:bodyPr>
          <a:lstStyle/>
          <a:p>
            <a:r>
              <a:rPr lang="ru-RU">
                <a:solidFill>
                  <a:srgbClr val="FFFFFF"/>
                </a:solidFill>
              </a:rPr>
              <a:t>Факторы риска</a:t>
            </a:r>
          </a:p>
        </p:txBody>
      </p:sp>
      <p:sp>
        <p:nvSpPr>
          <p:cNvPr id="19" name="Arc 1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Объект 2">
            <a:extLst>
              <a:ext uri="{FF2B5EF4-FFF2-40B4-BE49-F238E27FC236}">
                <a16:creationId xmlns:a16="http://schemas.microsoft.com/office/drawing/2014/main" id="{01A3CD4D-C309-E3CC-E520-C321E5BBF35E}"/>
              </a:ext>
            </a:extLst>
          </p:cNvPr>
          <p:cNvSpPr>
            <a:spLocks noGrp="1"/>
          </p:cNvSpPr>
          <p:nvPr>
            <p:ph idx="1"/>
          </p:nvPr>
        </p:nvSpPr>
        <p:spPr>
          <a:xfrm>
            <a:off x="4447308" y="591344"/>
            <a:ext cx="6906491" cy="5585619"/>
          </a:xfrm>
        </p:spPr>
        <p:txBody>
          <a:bodyPr anchor="ctr">
            <a:normAutofit/>
          </a:bodyPr>
          <a:lstStyle/>
          <a:p>
            <a:r>
              <a:rPr lang="ru-RU" dirty="0"/>
              <a:t> Исходное состояние пациента</a:t>
            </a:r>
          </a:p>
          <a:p>
            <a:r>
              <a:rPr lang="ru-RU" dirty="0"/>
              <a:t>Возраст</a:t>
            </a:r>
          </a:p>
          <a:p>
            <a:r>
              <a:rPr lang="ru-RU" dirty="0"/>
              <a:t>Экстренность и объем операции</a:t>
            </a:r>
          </a:p>
          <a:p>
            <a:r>
              <a:rPr lang="ru-RU" dirty="0"/>
              <a:t>Продолжительность анестезии и операции</a:t>
            </a:r>
          </a:p>
          <a:p>
            <a:r>
              <a:rPr lang="ru-RU" dirty="0"/>
              <a:t>Операции на жизненно важных органах</a:t>
            </a:r>
          </a:p>
          <a:p>
            <a:r>
              <a:rPr lang="ru-RU" dirty="0"/>
              <a:t>Квалификация анестезиолога</a:t>
            </a:r>
          </a:p>
          <a:p>
            <a:r>
              <a:rPr lang="ru-RU" dirty="0"/>
              <a:t>Отсутствие необходимой аппаратуры и оборудования</a:t>
            </a:r>
          </a:p>
        </p:txBody>
      </p:sp>
    </p:spTree>
    <p:extLst>
      <p:ext uri="{BB962C8B-B14F-4D97-AF65-F5344CB8AC3E}">
        <p14:creationId xmlns:p14="http://schemas.microsoft.com/office/powerpoint/2010/main" val="167151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3E4E18D5-D7BB-55A1-6BDA-C83FEB49FC1A}"/>
              </a:ext>
            </a:extLst>
          </p:cNvPr>
          <p:cNvSpPr>
            <a:spLocks noGrp="1"/>
          </p:cNvSpPr>
          <p:nvPr>
            <p:ph type="title"/>
          </p:nvPr>
        </p:nvSpPr>
        <p:spPr>
          <a:xfrm>
            <a:off x="686834" y="591344"/>
            <a:ext cx="3200400" cy="5585619"/>
          </a:xfrm>
        </p:spPr>
        <p:txBody>
          <a:bodyPr>
            <a:normAutofit/>
          </a:bodyPr>
          <a:lstStyle/>
          <a:p>
            <a:r>
              <a:rPr lang="ru-RU" dirty="0">
                <a:solidFill>
                  <a:srgbClr val="FFFFFF"/>
                </a:solidFill>
              </a:rPr>
              <a:t>ПРОБЛЕМЫ</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Объект 2">
            <a:extLst>
              <a:ext uri="{FF2B5EF4-FFF2-40B4-BE49-F238E27FC236}">
                <a16:creationId xmlns:a16="http://schemas.microsoft.com/office/drawing/2014/main" id="{C93D4448-F238-654D-10DD-2B01B606B210}"/>
              </a:ext>
            </a:extLst>
          </p:cNvPr>
          <p:cNvSpPr>
            <a:spLocks noGrp="1"/>
          </p:cNvSpPr>
          <p:nvPr>
            <p:ph idx="1"/>
          </p:nvPr>
        </p:nvSpPr>
        <p:spPr>
          <a:xfrm>
            <a:off x="4447308" y="1097530"/>
            <a:ext cx="6906491" cy="5585619"/>
          </a:xfrm>
        </p:spPr>
        <p:txBody>
          <a:bodyPr anchor="ctr">
            <a:normAutofit lnSpcReduction="10000"/>
          </a:bodyPr>
          <a:lstStyle/>
          <a:p>
            <a:r>
              <a:rPr lang="ru-RU" dirty="0"/>
              <a:t>Нет времени</a:t>
            </a:r>
          </a:p>
          <a:p>
            <a:r>
              <a:rPr lang="ru-RU" dirty="0"/>
              <a:t>Нестабильная гемодинамика</a:t>
            </a:r>
          </a:p>
          <a:p>
            <a:r>
              <a:rPr lang="ru-RU" dirty="0"/>
              <a:t>Боль </a:t>
            </a:r>
          </a:p>
          <a:p>
            <a:r>
              <a:rPr lang="ru-RU" dirty="0"/>
              <a:t>Сопутствующие заболевания</a:t>
            </a:r>
          </a:p>
          <a:p>
            <a:r>
              <a:rPr lang="ru-RU" dirty="0"/>
              <a:t>Снижение резервных возможностей жизненно важных органов</a:t>
            </a:r>
          </a:p>
          <a:p>
            <a:r>
              <a:rPr lang="ru-RU" dirty="0"/>
              <a:t>Тканевая гипоксия</a:t>
            </a:r>
          </a:p>
          <a:p>
            <a:r>
              <a:rPr lang="ru-RU" dirty="0"/>
              <a:t>Нарушения электролитного баланса</a:t>
            </a:r>
          </a:p>
          <a:p>
            <a:r>
              <a:rPr lang="ru-RU" dirty="0" err="1"/>
              <a:t>Гиперметаболическое</a:t>
            </a:r>
            <a:r>
              <a:rPr lang="ru-RU" dirty="0"/>
              <a:t> состояние</a:t>
            </a:r>
          </a:p>
          <a:p>
            <a:r>
              <a:rPr lang="ru-RU" dirty="0"/>
              <a:t>Гиповолемия</a:t>
            </a:r>
          </a:p>
          <a:p>
            <a:r>
              <a:rPr lang="ru-RU" dirty="0"/>
              <a:t>Заполненный желудок</a:t>
            </a:r>
            <a:endParaRPr lang="en-US" dirty="0"/>
          </a:p>
          <a:p>
            <a:r>
              <a:rPr lang="ru-RU" dirty="0" err="1"/>
              <a:t>Коагулопатии</a:t>
            </a:r>
            <a:endParaRPr lang="ru-RU" dirty="0"/>
          </a:p>
          <a:p>
            <a:endParaRPr lang="ru-RU" dirty="0"/>
          </a:p>
          <a:p>
            <a:endParaRPr lang="ru-RU" dirty="0"/>
          </a:p>
        </p:txBody>
      </p:sp>
    </p:spTree>
    <p:extLst>
      <p:ext uri="{BB962C8B-B14F-4D97-AF65-F5344CB8AC3E}">
        <p14:creationId xmlns:p14="http://schemas.microsoft.com/office/powerpoint/2010/main" val="247042825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19358</TotalTime>
  <Words>11612</Words>
  <Application>Microsoft Macintosh PowerPoint</Application>
  <PresentationFormat>Широкоэкранный</PresentationFormat>
  <Paragraphs>899</Paragraphs>
  <Slides>54</Slides>
  <Notes>46</Notes>
  <HiddenSlides>0</HiddenSlides>
  <MMClips>0</MMClips>
  <ScaleCrop>false</ScaleCrop>
  <HeadingPairs>
    <vt:vector size="6" baseType="variant">
      <vt:variant>
        <vt:lpstr>Использованные шрифты</vt:lpstr>
      </vt:variant>
      <vt:variant>
        <vt:i4>16</vt:i4>
      </vt:variant>
      <vt:variant>
        <vt:lpstr>Тема</vt:lpstr>
      </vt:variant>
      <vt:variant>
        <vt:i4>1</vt:i4>
      </vt:variant>
      <vt:variant>
        <vt:lpstr>Заголовки слайдов</vt:lpstr>
      </vt:variant>
      <vt:variant>
        <vt:i4>54</vt:i4>
      </vt:variant>
    </vt:vector>
  </HeadingPairs>
  <TitlesOfParts>
    <vt:vector size="71" baseType="lpstr">
      <vt:lpstr>-apple-system</vt:lpstr>
      <vt:lpstr>adobe-garamond-pro</vt:lpstr>
      <vt:lpstr>Arial</vt:lpstr>
      <vt:lpstr>Calibri</vt:lpstr>
      <vt:lpstr>Calibri Light</vt:lpstr>
      <vt:lpstr>Cambria</vt:lpstr>
      <vt:lpstr>Georgia</vt:lpstr>
      <vt:lpstr>helvetica-w01-light</vt:lpstr>
      <vt:lpstr>Lato</vt:lpstr>
      <vt:lpstr>PT Serif</vt:lpstr>
      <vt:lpstr>Roboto</vt:lpstr>
      <vt:lpstr>Segoeui-Bold</vt:lpstr>
      <vt:lpstr>Segoeui-Regular</vt:lpstr>
      <vt:lpstr>STIXGeneral-Regular</vt:lpstr>
      <vt:lpstr>Times New Roman</vt:lpstr>
      <vt:lpstr>ui-sans-serif</vt:lpstr>
      <vt:lpstr>Тема Office</vt:lpstr>
      <vt:lpstr>Особенности анестезиологического пособия при экстренных хирургических вмешательствах</vt:lpstr>
      <vt:lpstr>Экстренный пациент – это пациент который находится вследствие заболевания, травмы или по другим причинам в состоянии непосредственной или ожидаемой опасности для жизни и требующим неотложной помощи </vt:lpstr>
      <vt:lpstr>ОСОБЕННОСТИ ОКАЗАНИЯ ПОМОЩИ</vt:lpstr>
      <vt:lpstr>Экстренность производимого вмешательства выражается повышением в каждом случае степени риска на одну ступень </vt:lpstr>
      <vt:lpstr>Срочность операции и анестезия CEPOD (confidential enquiry into patient outcome and death) </vt:lpstr>
      <vt:lpstr>Шкала первичной оценки тяжести повреждений ATT (animal trauma triage)*</vt:lpstr>
      <vt:lpstr>Презентация PowerPoint</vt:lpstr>
      <vt:lpstr>Факторы риска</vt:lpstr>
      <vt:lpstr>ПРОБЛЕМЫ</vt:lpstr>
      <vt:lpstr>Подход </vt:lpstr>
      <vt:lpstr>Задачи анестезиолога</vt:lpstr>
      <vt:lpstr>Оценка анамнеза и объективных данных</vt:lpstr>
      <vt:lpstr>Триаж</vt:lpstr>
      <vt:lpstr>Подготовка = стабилизация </vt:lpstr>
      <vt:lpstr>Острая кровопотеря</vt:lpstr>
      <vt:lpstr>Презентация PowerPoint</vt:lpstr>
      <vt:lpstr>Признаки и симптомы кровотечения по классам (American college of surgeons advanced trauma life support)</vt:lpstr>
      <vt:lpstr>Массивное введение жидкостей (старый подход)</vt:lpstr>
      <vt:lpstr>Подходы к жидкостной реанимации</vt:lpstr>
      <vt:lpstr>УЗ диагностика у пациента с травмой </vt:lpstr>
      <vt:lpstr>AFAST TFAST</vt:lpstr>
      <vt:lpstr>Виды эхогенности</vt:lpstr>
      <vt:lpstr>Дифференциация выпотов </vt:lpstr>
      <vt:lpstr>Техника aFAST</vt:lpstr>
      <vt:lpstr>DH (diaphragmatic-hepatic window) диафрагмально-печеночное окно</vt:lpstr>
      <vt:lpstr>SP (splenorenal window) – спленоренальное окно</vt:lpstr>
      <vt:lpstr>СС (cystocolic window) – цистоколическое окно</vt:lpstr>
      <vt:lpstr>HR (hepatorenal window) – гепаторенальное окно</vt:lpstr>
      <vt:lpstr>Техника tFAST</vt:lpstr>
      <vt:lpstr>CTS (chest tube site) – место установки плевральной трубки </vt:lpstr>
      <vt:lpstr>PCS (pericardial site) – перикардиальное окно</vt:lpstr>
      <vt:lpstr>Презентация PowerPoint</vt:lpstr>
      <vt:lpstr>Презентация PowerPoint</vt:lpstr>
      <vt:lpstr>Обезболивание </vt:lpstr>
      <vt:lpstr>Выбор анестезиологического пособия, подготовка </vt:lpstr>
      <vt:lpstr>СС эффекты анестетиков </vt:lpstr>
      <vt:lpstr>Препараты </vt:lpstr>
      <vt:lpstr>Премедикация </vt:lpstr>
      <vt:lpstr>Индукция </vt:lpstr>
      <vt:lpstr>Мониторинг</vt:lpstr>
      <vt:lpstr>Гипотермия </vt:lpstr>
      <vt:lpstr>Гипотермия причины</vt:lpstr>
      <vt:lpstr>Согревание </vt:lpstr>
      <vt:lpstr>Триада смерти</vt:lpstr>
      <vt:lpstr>Пациент с травмой</vt:lpstr>
      <vt:lpstr>Пациент с травмой</vt:lpstr>
      <vt:lpstr>Пациент с травмой головы</vt:lpstr>
      <vt:lpstr>Острое расширение/заворот желудка</vt:lpstr>
      <vt:lpstr>Пиометра </vt:lpstr>
      <vt:lpstr>Кесарево сечение </vt:lpstr>
      <vt:lpstr>Кесарево сечение</vt:lpstr>
      <vt:lpstr>Конфликт интересов</vt:lpstr>
      <vt:lpstr>Резюме</vt:lpstr>
      <vt:lpstr>Спасибо за внимание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Операции на щитовидной железе</dc:title>
  <dc:creator>Maria Nedelkina</dc:creator>
  <cp:lastModifiedBy>Maria Nedelkina</cp:lastModifiedBy>
  <cp:revision>32</cp:revision>
  <dcterms:created xsi:type="dcterms:W3CDTF">2021-11-16T16:16:25Z</dcterms:created>
  <dcterms:modified xsi:type="dcterms:W3CDTF">2023-09-21T12:06:16Z</dcterms:modified>
</cp:coreProperties>
</file>