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8"/>
  </p:notesMasterIdLst>
  <p:sldIdLst>
    <p:sldId id="544" r:id="rId2"/>
    <p:sldId id="545" r:id="rId3"/>
    <p:sldId id="546" r:id="rId4"/>
    <p:sldId id="602" r:id="rId5"/>
    <p:sldId id="548" r:id="rId6"/>
    <p:sldId id="549" r:id="rId7"/>
    <p:sldId id="552" r:id="rId8"/>
    <p:sldId id="553" r:id="rId9"/>
    <p:sldId id="554" r:id="rId10"/>
    <p:sldId id="555" r:id="rId11"/>
    <p:sldId id="556" r:id="rId12"/>
    <p:sldId id="557" r:id="rId13"/>
    <p:sldId id="558" r:id="rId14"/>
    <p:sldId id="559" r:id="rId15"/>
    <p:sldId id="560" r:id="rId16"/>
    <p:sldId id="561" r:id="rId17"/>
    <p:sldId id="562" r:id="rId18"/>
    <p:sldId id="563" r:id="rId19"/>
    <p:sldId id="564" r:id="rId20"/>
    <p:sldId id="565" r:id="rId21"/>
    <p:sldId id="566" r:id="rId22"/>
    <p:sldId id="567" r:id="rId23"/>
    <p:sldId id="568" r:id="rId24"/>
    <p:sldId id="551" r:id="rId25"/>
    <p:sldId id="274" r:id="rId26"/>
    <p:sldId id="325" r:id="rId27"/>
    <p:sldId id="326" r:id="rId28"/>
    <p:sldId id="571" r:id="rId29"/>
    <p:sldId id="329" r:id="rId30"/>
    <p:sldId id="570" r:id="rId31"/>
    <p:sldId id="282" r:id="rId32"/>
    <p:sldId id="572" r:id="rId33"/>
    <p:sldId id="574" r:id="rId34"/>
    <p:sldId id="300" r:id="rId35"/>
    <p:sldId id="577" r:id="rId36"/>
    <p:sldId id="573" r:id="rId37"/>
    <p:sldId id="575" r:id="rId38"/>
    <p:sldId id="576" r:id="rId39"/>
    <p:sldId id="604" r:id="rId40"/>
    <p:sldId id="260" r:id="rId41"/>
    <p:sldId id="263" r:id="rId42"/>
    <p:sldId id="267" r:id="rId43"/>
    <p:sldId id="275" r:id="rId44"/>
    <p:sldId id="279" r:id="rId45"/>
    <p:sldId id="327" r:id="rId46"/>
    <p:sldId id="328" r:id="rId47"/>
    <p:sldId id="605" r:id="rId48"/>
    <p:sldId id="606" r:id="rId49"/>
    <p:sldId id="607" r:id="rId50"/>
    <p:sldId id="608" r:id="rId51"/>
    <p:sldId id="614" r:id="rId52"/>
    <p:sldId id="285" r:id="rId53"/>
    <p:sldId id="283" r:id="rId54"/>
    <p:sldId id="287" r:id="rId55"/>
    <p:sldId id="286" r:id="rId56"/>
    <p:sldId id="288" r:id="rId57"/>
    <p:sldId id="289" r:id="rId58"/>
    <p:sldId id="351" r:id="rId59"/>
    <p:sldId id="352" r:id="rId60"/>
    <p:sldId id="613" r:id="rId61"/>
    <p:sldId id="354" r:id="rId62"/>
    <p:sldId id="611" r:id="rId63"/>
    <p:sldId id="317" r:id="rId64"/>
    <p:sldId id="578" r:id="rId65"/>
    <p:sldId id="579" r:id="rId66"/>
    <p:sldId id="592" r:id="rId67"/>
    <p:sldId id="580" r:id="rId68"/>
    <p:sldId id="593" r:id="rId69"/>
    <p:sldId id="594" r:id="rId70"/>
    <p:sldId id="588" r:id="rId71"/>
    <p:sldId id="587" r:id="rId72"/>
    <p:sldId id="586" r:id="rId73"/>
    <p:sldId id="585" r:id="rId74"/>
    <p:sldId id="595" r:id="rId75"/>
    <p:sldId id="596" r:id="rId76"/>
    <p:sldId id="589" r:id="rId77"/>
    <p:sldId id="590" r:id="rId78"/>
    <p:sldId id="584" r:id="rId79"/>
    <p:sldId id="591" r:id="rId80"/>
    <p:sldId id="597" r:id="rId81"/>
    <p:sldId id="598" r:id="rId82"/>
    <p:sldId id="599" r:id="rId83"/>
    <p:sldId id="600" r:id="rId84"/>
    <p:sldId id="339" r:id="rId85"/>
    <p:sldId id="609" r:id="rId86"/>
    <p:sldId id="601" r:id="rId8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51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39E0CE-C904-4262-BC67-6965B0968B07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B9CF7-B968-4277-8430-ED01D64ABF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401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B9CF7-B968-4277-8430-ED01D64ABFA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917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B9CF7-B968-4277-8430-ED01D64ABFA7}" type="slidenum">
              <a:rPr lang="ru-RU" smtClean="0"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608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A3CBB-8F1C-47EE-8E44-46BF237B9827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BB62-FAE6-4469-9CF5-982764DD5355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541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A3CBB-8F1C-47EE-8E44-46BF237B9827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BB62-FAE6-4469-9CF5-982764DD5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331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A3CBB-8F1C-47EE-8E44-46BF237B9827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BB62-FAE6-4469-9CF5-982764DD5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923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 rtlCol="0">
            <a:normAutofit/>
          </a:bodyPr>
          <a:lstStyle/>
          <a:p>
            <a:pPr lvl="0"/>
            <a:endParaRPr lang="de-CH" noProof="0"/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850E689F-077B-466A-A998-346ECABCCC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C10C2157-1101-4A14-910A-7104F832A1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2CC4632E-3EB7-4197-9528-744FEC5B90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F7C637-5A96-4E5D-B3A0-534122F33E9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39236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A3CBB-8F1C-47EE-8E44-46BF237B9827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BB62-FAE6-4469-9CF5-982764DD5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99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A3CBB-8F1C-47EE-8E44-46BF237B9827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BB62-FAE6-4469-9CF5-982764DD5355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037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A3CBB-8F1C-47EE-8E44-46BF237B9827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BB62-FAE6-4469-9CF5-982764DD5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376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A3CBB-8F1C-47EE-8E44-46BF237B9827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BB62-FAE6-4469-9CF5-982764DD5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83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A3CBB-8F1C-47EE-8E44-46BF237B9827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BB62-FAE6-4469-9CF5-982764DD5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113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A3CBB-8F1C-47EE-8E44-46BF237B9827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BB62-FAE6-4469-9CF5-982764DD5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526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77A3CBB-8F1C-47EE-8E44-46BF237B9827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71DBB62-FAE6-4469-9CF5-982764DD5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568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A3CBB-8F1C-47EE-8E44-46BF237B9827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BB62-FAE6-4469-9CF5-982764DD5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13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77A3CBB-8F1C-47EE-8E44-46BF237B9827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71DBB62-FAE6-4469-9CF5-982764DD5355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63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5D2460-AE74-4D79-A22A-D81F9099D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6728" y="639097"/>
            <a:ext cx="7176344" cy="3686015"/>
          </a:xfrm>
        </p:spPr>
        <p:txBody>
          <a:bodyPr>
            <a:normAutofit/>
          </a:bodyPr>
          <a:lstStyle/>
          <a:p>
            <a:pPr algn="ctr"/>
            <a:r>
              <a:rPr lang="ru-RU" sz="6000" dirty="0">
                <a:solidFill>
                  <a:schemeClr val="tx1"/>
                </a:solidFill>
              </a:rPr>
              <a:t>Ингаляционная анестезия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24ABB1A-4BBA-4848-8836-75A7E4D58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7943" y="4455621"/>
            <a:ext cx="7072604" cy="176328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Захаров егор </a:t>
            </a:r>
            <a:r>
              <a:rPr lang="ru-RU" sz="2800" dirty="0" err="1">
                <a:solidFill>
                  <a:schemeClr val="tx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владимирович</a:t>
            </a:r>
            <a:r>
              <a:rPr lang="ru-RU" sz="2800" dirty="0">
                <a:solidFill>
                  <a:schemeClr val="tx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EZAKHarof@gmail.com</a:t>
            </a:r>
            <a:endParaRPr lang="ru-RU" sz="2800" dirty="0">
              <a:solidFill>
                <a:schemeClr val="tx1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2708DC4-D043-4F6F-9C37-01A0A7697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54" y="620720"/>
            <a:ext cx="2466005" cy="24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0272F8-40D1-463D-96B3-919D9B5D1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92" y="3086725"/>
            <a:ext cx="4403528" cy="279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9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0BCA6-C044-4401-8815-67F9DDE38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Слабая подача - 1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9B4397D-E798-43C9-BF4C-940682D163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6" t="6222" r="14199" b="12604"/>
          <a:stretch/>
        </p:blipFill>
        <p:spPr>
          <a:xfrm>
            <a:off x="1448021" y="1982457"/>
            <a:ext cx="9317390" cy="416594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84BEE5-6B3A-4168-8405-F836CFD12BC3}"/>
              </a:ext>
            </a:extLst>
          </p:cNvPr>
          <p:cNvSpPr txBox="1"/>
          <p:nvPr/>
        </p:nvSpPr>
        <p:spPr>
          <a:xfrm>
            <a:off x="2130458" y="1934826"/>
            <a:ext cx="2026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Ручка регулировки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9D1D42-781D-4D29-8112-4029328A1FAC}"/>
              </a:ext>
            </a:extLst>
          </p:cNvPr>
          <p:cNvSpPr txBox="1"/>
          <p:nvPr/>
        </p:nvSpPr>
        <p:spPr>
          <a:xfrm>
            <a:off x="1867374" y="4198914"/>
            <a:ext cx="2289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</a:rPr>
              <a:t>Разделительный клапан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D92A9D-3D4C-491B-9961-E28C67CFF3FB}"/>
              </a:ext>
            </a:extLst>
          </p:cNvPr>
          <p:cNvSpPr txBox="1"/>
          <p:nvPr/>
        </p:nvSpPr>
        <p:spPr>
          <a:xfrm>
            <a:off x="5203593" y="2483267"/>
            <a:ext cx="1542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“by pass”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путь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6E8759-3C85-45A1-9114-3471A42AEFDA}"/>
              </a:ext>
            </a:extLst>
          </p:cNvPr>
          <p:cNvSpPr txBox="1"/>
          <p:nvPr/>
        </p:nvSpPr>
        <p:spPr>
          <a:xfrm>
            <a:off x="272781" y="3256663"/>
            <a:ext cx="1427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Подача</a:t>
            </a:r>
          </a:p>
          <a:p>
            <a:pPr algn="ctr"/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свежего газа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3D1803-6A34-48E0-8B84-D2CF7D6731C1}"/>
              </a:ext>
            </a:extLst>
          </p:cNvPr>
          <p:cNvSpPr txBox="1"/>
          <p:nvPr/>
        </p:nvSpPr>
        <p:spPr>
          <a:xfrm>
            <a:off x="9014655" y="6433022"/>
            <a:ext cx="317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www.howequipmentworks.com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835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D83E8C-B9CE-4407-B433-3B8279CA7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Высокий поток свежего газа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90D93AC-BBD9-48CE-88CB-465EFBBDFF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3" r="13118" b="18467"/>
          <a:stretch/>
        </p:blipFill>
        <p:spPr>
          <a:xfrm>
            <a:off x="1206631" y="1880550"/>
            <a:ext cx="9783071" cy="433674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E709DF-565C-4838-B78B-BE21EBBD6264}"/>
              </a:ext>
            </a:extLst>
          </p:cNvPr>
          <p:cNvSpPr txBox="1"/>
          <p:nvPr/>
        </p:nvSpPr>
        <p:spPr>
          <a:xfrm>
            <a:off x="157384" y="3105834"/>
            <a:ext cx="1450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Подача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свежего газа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7BE1B8-8789-4AA3-9741-7266294A9346}"/>
              </a:ext>
            </a:extLst>
          </p:cNvPr>
          <p:cNvSpPr txBox="1"/>
          <p:nvPr/>
        </p:nvSpPr>
        <p:spPr>
          <a:xfrm>
            <a:off x="9014655" y="6433022"/>
            <a:ext cx="317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www.howequipmentworks.com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624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AC9ADA-E782-4E12-A23C-DEA911E8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Увеличение площади испарения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8355F52-C30B-400B-AA20-EE9319F5B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1" r="13984" b="21149"/>
          <a:stretch/>
        </p:blipFill>
        <p:spPr>
          <a:xfrm>
            <a:off x="1165504" y="1970204"/>
            <a:ext cx="9880898" cy="4320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9A690E-203C-4F83-8547-0696258599B4}"/>
              </a:ext>
            </a:extLst>
          </p:cNvPr>
          <p:cNvSpPr txBox="1"/>
          <p:nvPr/>
        </p:nvSpPr>
        <p:spPr>
          <a:xfrm>
            <a:off x="6556" y="3237812"/>
            <a:ext cx="1450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Подача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свежего газа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0180EB-B36F-4967-B0C8-9392B3DC8F53}"/>
              </a:ext>
            </a:extLst>
          </p:cNvPr>
          <p:cNvSpPr txBox="1"/>
          <p:nvPr/>
        </p:nvSpPr>
        <p:spPr>
          <a:xfrm>
            <a:off x="7645138" y="5976593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B0F0"/>
                </a:solidFill>
              </a:rPr>
              <a:t>Фитили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A8E789-4787-49D9-A6DD-D3EA1D5FEAF0}"/>
              </a:ext>
            </a:extLst>
          </p:cNvPr>
          <p:cNvSpPr txBox="1"/>
          <p:nvPr/>
        </p:nvSpPr>
        <p:spPr>
          <a:xfrm>
            <a:off x="9014655" y="6433022"/>
            <a:ext cx="317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www.howequipmentworks.com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634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B4AA8-9BF1-4323-985A-5220095CC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Температура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9FC41D8-16AE-4FBE-BB09-B394A4BB7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b="15188"/>
          <a:stretch/>
        </p:blipFill>
        <p:spPr>
          <a:xfrm>
            <a:off x="1009482" y="2183607"/>
            <a:ext cx="10196288" cy="376242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059752-8B48-4DD7-8EED-87DE5F087370}"/>
              </a:ext>
            </a:extLst>
          </p:cNvPr>
          <p:cNvSpPr txBox="1"/>
          <p:nvPr/>
        </p:nvSpPr>
        <p:spPr>
          <a:xfrm>
            <a:off x="-18040" y="3214274"/>
            <a:ext cx="1427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Подача</a:t>
            </a:r>
          </a:p>
          <a:p>
            <a:pPr algn="ctr"/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свежего газа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FD7071-2C0F-42A8-B0B0-313878B915DC}"/>
              </a:ext>
            </a:extLst>
          </p:cNvPr>
          <p:cNvSpPr txBox="1"/>
          <p:nvPr/>
        </p:nvSpPr>
        <p:spPr>
          <a:xfrm>
            <a:off x="5644663" y="3337385"/>
            <a:ext cx="1150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Подача</a:t>
            </a:r>
          </a:p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свежего газа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2FBB85-BA20-49E3-B894-A22839BCDC79}"/>
              </a:ext>
            </a:extLst>
          </p:cNvPr>
          <p:cNvSpPr txBox="1"/>
          <p:nvPr/>
        </p:nvSpPr>
        <p:spPr>
          <a:xfrm>
            <a:off x="546755" y="4891272"/>
            <a:ext cx="143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Температура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7F3ACA-5416-4F4D-9661-C29CA88C4558}"/>
              </a:ext>
            </a:extLst>
          </p:cNvPr>
          <p:cNvSpPr txBox="1"/>
          <p:nvPr/>
        </p:nvSpPr>
        <p:spPr>
          <a:xfrm>
            <a:off x="5978166" y="4891272"/>
            <a:ext cx="143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Температура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D2DDF6-56D9-42B4-8D79-F1BF59126A94}"/>
              </a:ext>
            </a:extLst>
          </p:cNvPr>
          <p:cNvSpPr txBox="1"/>
          <p:nvPr/>
        </p:nvSpPr>
        <p:spPr>
          <a:xfrm>
            <a:off x="9014655" y="6433022"/>
            <a:ext cx="317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www.howequipmentworks.com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214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141385-7F36-42BA-97BF-B8F21BF16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Металлический корпус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5D6B571-2692-4F4B-A5C5-96D5E33B7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" r="15468" b="10060"/>
          <a:stretch/>
        </p:blipFill>
        <p:spPr>
          <a:xfrm>
            <a:off x="1678786" y="1946537"/>
            <a:ext cx="8834428" cy="432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34297B-8718-4A49-95D4-87127BF7BD68}"/>
              </a:ext>
            </a:extLst>
          </p:cNvPr>
          <p:cNvSpPr txBox="1"/>
          <p:nvPr/>
        </p:nvSpPr>
        <p:spPr>
          <a:xfrm>
            <a:off x="556995" y="3025738"/>
            <a:ext cx="1427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Подача</a:t>
            </a:r>
          </a:p>
          <a:p>
            <a:pPr algn="ctr"/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свежего газа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7A4F8A-16DF-4AA3-918F-FDD213F44AAA}"/>
              </a:ext>
            </a:extLst>
          </p:cNvPr>
          <p:cNvSpPr txBox="1"/>
          <p:nvPr/>
        </p:nvSpPr>
        <p:spPr>
          <a:xfrm>
            <a:off x="9014655" y="6433022"/>
            <a:ext cx="317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www.howequipmentworks.com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798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DD52F-F630-43FE-A36D-486784BBA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C6466DF-4F73-44AC-81A9-D60F8E900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02" y="447675"/>
            <a:ext cx="7620000" cy="31623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638E41-D3CB-4D59-83E4-E84B2C4BC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02" y="3120468"/>
            <a:ext cx="7620000" cy="3162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3285E7-8E8A-484C-8E8B-459B8B41001A}"/>
              </a:ext>
            </a:extLst>
          </p:cNvPr>
          <p:cNvSpPr txBox="1"/>
          <p:nvPr/>
        </p:nvSpPr>
        <p:spPr>
          <a:xfrm>
            <a:off x="3838449" y="2485934"/>
            <a:ext cx="143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Температура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AD074F-2C3E-4FB1-882D-D7D1F3FBF391}"/>
              </a:ext>
            </a:extLst>
          </p:cNvPr>
          <p:cNvSpPr txBox="1"/>
          <p:nvPr/>
        </p:nvSpPr>
        <p:spPr>
          <a:xfrm>
            <a:off x="69130" y="5075938"/>
            <a:ext cx="143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Температура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2CE6E6-3151-4327-9F86-BF9E658EA888}"/>
              </a:ext>
            </a:extLst>
          </p:cNvPr>
          <p:cNvSpPr txBox="1"/>
          <p:nvPr/>
        </p:nvSpPr>
        <p:spPr>
          <a:xfrm>
            <a:off x="69130" y="2489001"/>
            <a:ext cx="143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Температура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BD9EC2-F49F-4D41-8C44-6546C64E0DEB}"/>
              </a:ext>
            </a:extLst>
          </p:cNvPr>
          <p:cNvSpPr txBox="1"/>
          <p:nvPr/>
        </p:nvSpPr>
        <p:spPr>
          <a:xfrm>
            <a:off x="3869703" y="5075938"/>
            <a:ext cx="143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Температура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D61751-C03F-48A2-A2A7-EDE64431D7F4}"/>
              </a:ext>
            </a:extLst>
          </p:cNvPr>
          <p:cNvSpPr txBox="1"/>
          <p:nvPr/>
        </p:nvSpPr>
        <p:spPr>
          <a:xfrm>
            <a:off x="7678602" y="2539280"/>
            <a:ext cx="2844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«Металлические стержни»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928EF2-CE06-4FB3-B9EA-D00D3EDBBA65}"/>
              </a:ext>
            </a:extLst>
          </p:cNvPr>
          <p:cNvSpPr txBox="1"/>
          <p:nvPr/>
        </p:nvSpPr>
        <p:spPr>
          <a:xfrm>
            <a:off x="7930402" y="5075938"/>
            <a:ext cx="2198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«Жидкостные меха»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094CEC-540B-4C08-B59B-FD611859EDF1}"/>
              </a:ext>
            </a:extLst>
          </p:cNvPr>
          <p:cNvSpPr txBox="1"/>
          <p:nvPr/>
        </p:nvSpPr>
        <p:spPr>
          <a:xfrm>
            <a:off x="9014655" y="6433022"/>
            <a:ext cx="317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www.howequipmentworks.com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168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C8B1C2-47A5-4FB0-85B3-1E1794BF3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Биметаллические пластинки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357205F-4875-43C9-8FFC-F426C212D2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875" y="2850836"/>
            <a:ext cx="4619445" cy="191706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E1B417-342A-4C0A-8F7B-D01FBE4D3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82" y="2850837"/>
            <a:ext cx="4619445" cy="19170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127F80-5CC5-4D3C-949E-08DF81FEB13C}"/>
              </a:ext>
            </a:extLst>
          </p:cNvPr>
          <p:cNvSpPr txBox="1"/>
          <p:nvPr/>
        </p:nvSpPr>
        <p:spPr>
          <a:xfrm>
            <a:off x="9014655" y="6433022"/>
            <a:ext cx="317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www.howequipmentworks.com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144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F04CC0-9DBD-4A72-B014-BA389B82E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Биметалические</a:t>
            </a:r>
            <a:r>
              <a:rPr lang="ru-RU" dirty="0"/>
              <a:t> пластинки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41FBE02-6A4C-4E16-B78F-A66F2DB8BD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b="14103"/>
          <a:stretch/>
        </p:blipFill>
        <p:spPr>
          <a:xfrm>
            <a:off x="322619" y="1908829"/>
            <a:ext cx="11556116" cy="4320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235034-1238-4F4F-B2C0-7C0046BEC880}"/>
              </a:ext>
            </a:extLst>
          </p:cNvPr>
          <p:cNvSpPr txBox="1"/>
          <p:nvPr/>
        </p:nvSpPr>
        <p:spPr>
          <a:xfrm>
            <a:off x="69130" y="5075938"/>
            <a:ext cx="143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Температура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F20DD9-276C-49DA-AE19-8C8A08E7EA38}"/>
              </a:ext>
            </a:extLst>
          </p:cNvPr>
          <p:cNvSpPr txBox="1"/>
          <p:nvPr/>
        </p:nvSpPr>
        <p:spPr>
          <a:xfrm>
            <a:off x="5849332" y="5075938"/>
            <a:ext cx="143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Температура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512155-84A3-4202-8DF3-C517953D7142}"/>
              </a:ext>
            </a:extLst>
          </p:cNvPr>
          <p:cNvSpPr txBox="1"/>
          <p:nvPr/>
        </p:nvSpPr>
        <p:spPr>
          <a:xfrm>
            <a:off x="9014655" y="6433022"/>
            <a:ext cx="317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www.howequipmentworks.com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939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6167BD-8905-46C4-9BB8-4B3065724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Противодавление при </a:t>
            </a:r>
            <a:r>
              <a:rPr lang="en-US" dirty="0"/>
              <a:t>PPV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BFF8B8C-69FF-4804-A917-9F99C1D44C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b="11883"/>
          <a:stretch/>
        </p:blipFill>
        <p:spPr>
          <a:xfrm>
            <a:off x="1218142" y="2295328"/>
            <a:ext cx="9767857" cy="368126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D8234C-B777-45C0-B668-D3494F8899DA}"/>
              </a:ext>
            </a:extLst>
          </p:cNvPr>
          <p:cNvSpPr txBox="1"/>
          <p:nvPr/>
        </p:nvSpPr>
        <p:spPr>
          <a:xfrm>
            <a:off x="9014655" y="6433022"/>
            <a:ext cx="317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www.howequipmentworks.com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690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6A40F5-0A47-4C6D-9FCB-8008297D8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6FB4723-547E-4FA5-A7A8-BF607CFDBF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b="12207"/>
          <a:stretch/>
        </p:blipFill>
        <p:spPr>
          <a:xfrm>
            <a:off x="1191023" y="2012522"/>
            <a:ext cx="9810368" cy="374725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E056E2-406E-47D5-9414-9E6B5DF2EE1D}"/>
              </a:ext>
            </a:extLst>
          </p:cNvPr>
          <p:cNvSpPr txBox="1"/>
          <p:nvPr/>
        </p:nvSpPr>
        <p:spPr>
          <a:xfrm>
            <a:off x="9014655" y="6433022"/>
            <a:ext cx="317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www.howequipmentworks.com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705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F5A27C-5CE0-4A38-8B7F-2EE6C17F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Аппаратура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43D835-C6D7-4538-B58C-F13611417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Простой испаритель</a:t>
            </a:r>
          </a:p>
          <a:p>
            <a:pPr marL="0" indent="0">
              <a:buNone/>
            </a:pPr>
            <a:r>
              <a:rPr lang="ru-RU" dirty="0"/>
              <a:t>Наркозно-дыхательный аппарат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07BCF71-9B2B-4921-AF43-F359EAC2C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66" y="2864587"/>
            <a:ext cx="2414440" cy="322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058749-E870-40E6-BFBC-780F937DB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131" y="390119"/>
            <a:ext cx="2950589" cy="22129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24A841-6AD3-4CDC-AE52-647B4A556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6852" y="3268070"/>
            <a:ext cx="3219255" cy="24144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F6AC3B6-F5A4-4A46-9830-5DE9599487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38831" y="3268071"/>
            <a:ext cx="3219254" cy="241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31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6CF6F-722A-4CB6-8D9C-2B2847850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64FF14B-8FCB-49E6-8BC5-1662B75D2E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b="13399"/>
          <a:stretch/>
        </p:blipFill>
        <p:spPr>
          <a:xfrm>
            <a:off x="721422" y="2073897"/>
            <a:ext cx="10767062" cy="395925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B34B25-0413-46F6-BAE7-1F6AF2D4A0E7}"/>
              </a:ext>
            </a:extLst>
          </p:cNvPr>
          <p:cNvSpPr txBox="1"/>
          <p:nvPr/>
        </p:nvSpPr>
        <p:spPr>
          <a:xfrm>
            <a:off x="7324627" y="4468304"/>
            <a:ext cx="1577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Высокая</a:t>
            </a:r>
          </a:p>
          <a:p>
            <a:pPr algn="ctr"/>
            <a:r>
              <a:rPr lang="ru-RU" dirty="0">
                <a:solidFill>
                  <a:srgbClr val="C00000"/>
                </a:solidFill>
              </a:rPr>
              <a:t>концентрация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C6F1C9-8A9E-45E0-A2C7-86D6995251BB}"/>
              </a:ext>
            </a:extLst>
          </p:cNvPr>
          <p:cNvSpPr txBox="1"/>
          <p:nvPr/>
        </p:nvSpPr>
        <p:spPr>
          <a:xfrm>
            <a:off x="9014655" y="6433022"/>
            <a:ext cx="317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www.howequipmentworks.com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866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F1588-EF2C-413A-BDF9-285D2F37C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9841036-B825-4FE3-8254-64CC019CE0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1" y="1011981"/>
            <a:ext cx="5645086" cy="234271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7B8001-8CFE-46CF-8C53-31A5279B8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1" y="3949285"/>
            <a:ext cx="5645086" cy="2342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1EC9E0-88C4-4B90-B162-FBC2A4130514}"/>
              </a:ext>
            </a:extLst>
          </p:cNvPr>
          <p:cNvSpPr txBox="1"/>
          <p:nvPr/>
        </p:nvSpPr>
        <p:spPr>
          <a:xfrm>
            <a:off x="6126480" y="1814004"/>
            <a:ext cx="259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Длинная входная трубка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FF0196-8A9F-4001-A825-3220CE7E4DDD}"/>
              </a:ext>
            </a:extLst>
          </p:cNvPr>
          <p:cNvSpPr txBox="1"/>
          <p:nvPr/>
        </p:nvSpPr>
        <p:spPr>
          <a:xfrm>
            <a:off x="6126480" y="4751308"/>
            <a:ext cx="302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Увеличенное сопротивление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094DCA-257E-4531-8352-7C917918D086}"/>
              </a:ext>
            </a:extLst>
          </p:cNvPr>
          <p:cNvSpPr txBox="1"/>
          <p:nvPr/>
        </p:nvSpPr>
        <p:spPr>
          <a:xfrm>
            <a:off x="9014655" y="6433022"/>
            <a:ext cx="317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www.howequipmentworks.com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71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DC044C-0C6A-4CEB-B8DE-D89E48EFF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Однонаправленный клапан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C6E43CD-13CD-4461-91AF-8A8B6AF219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" b="10060"/>
          <a:stretch/>
        </p:blipFill>
        <p:spPr>
          <a:xfrm>
            <a:off x="537328" y="1927682"/>
            <a:ext cx="11154476" cy="4320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B92240-FD4C-47EC-A891-D5C62D043143}"/>
              </a:ext>
            </a:extLst>
          </p:cNvPr>
          <p:cNvSpPr txBox="1"/>
          <p:nvPr/>
        </p:nvSpPr>
        <p:spPr>
          <a:xfrm>
            <a:off x="9014655" y="6433022"/>
            <a:ext cx="317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www.howequipmentworks.com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462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872008-B82A-42C6-BF9F-5BB01841C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D3BCC82-0A82-489E-8C86-195B17BBB6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148" y="286603"/>
            <a:ext cx="4641884" cy="5841577"/>
          </a:xfrm>
        </p:spPr>
      </p:pic>
    </p:spTree>
    <p:extLst>
      <p:ext uri="{BB962C8B-B14F-4D97-AF65-F5344CB8AC3E}">
        <p14:creationId xmlns:p14="http://schemas.microsoft.com/office/powerpoint/2010/main" val="3599563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2AB797-3596-4D55-B552-1EC0C551C4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/>
              <a:t>Дыхательные контуры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8BD23E-BDC4-4581-BEFF-E5AD79DA0C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2875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2D83A1E2-D598-4E09-A14C-061BAEC9E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/>
              <a:t>Дыхательные контуры</a:t>
            </a:r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55CDBE9F-BC86-4180-8F4C-30B1FC1F3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ru-RU" altLang="ru-RU" sz="3200" dirty="0"/>
              <a:t>Реверсивные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ru-RU" altLang="ru-RU" sz="2800" dirty="0"/>
              <a:t>Полузакрытый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ru-RU" altLang="ru-RU" sz="2800" dirty="0"/>
              <a:t>Закрытый</a:t>
            </a:r>
          </a:p>
          <a:p>
            <a:endParaRPr lang="ru-RU" altLang="ru-RU" sz="2800" dirty="0"/>
          </a:p>
          <a:p>
            <a:endParaRPr lang="ru-RU" altLang="ru-RU" sz="2800" dirty="0"/>
          </a:p>
          <a:p>
            <a:endParaRPr lang="ru-RU" altLang="ru-RU" sz="2800" dirty="0"/>
          </a:p>
          <a:p>
            <a:endParaRPr lang="ru-RU" altLang="ru-RU" sz="2800" dirty="0"/>
          </a:p>
          <a:p>
            <a:pPr marL="0" indent="0">
              <a:buNone/>
            </a:pPr>
            <a:r>
              <a:rPr lang="ru-RU" altLang="ru-RU" sz="3200" dirty="0"/>
              <a:t> Нереверсивные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ru-RU" altLang="ru-RU" sz="2800" dirty="0"/>
              <a:t>Открытый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ru-RU" altLang="ru-RU" sz="2800" dirty="0"/>
              <a:t>Полуоткрытый</a:t>
            </a:r>
          </a:p>
          <a:p>
            <a:endParaRPr lang="ru-RU" sz="2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4C709E-0D34-4195-9F77-F03028ED7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Открытый контур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C10A3E-2764-4E79-A39C-6B5749988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altLang="ru-RU" sz="2400" dirty="0"/>
              <a:t>Атмосферный воздух + анестетик </a:t>
            </a:r>
          </a:p>
          <a:p>
            <a:r>
              <a:rPr lang="ru-RU" altLang="ru-RU" sz="2400" dirty="0"/>
              <a:t>Вдох и выдох в атмосферу</a:t>
            </a:r>
          </a:p>
          <a:p>
            <a:r>
              <a:rPr lang="ru-RU" altLang="ru-RU" sz="2400" dirty="0"/>
              <a:t>Невозможность контроля глубины</a:t>
            </a:r>
          </a:p>
          <a:p>
            <a:r>
              <a:rPr lang="ru-RU" altLang="ru-RU" sz="2400" dirty="0"/>
              <a:t>Большой расход анестетика</a:t>
            </a:r>
          </a:p>
          <a:p>
            <a:r>
              <a:rPr lang="ru-RU" altLang="ru-RU" sz="2400" dirty="0"/>
              <a:t>Загрязнение операционной</a:t>
            </a:r>
          </a:p>
          <a:p>
            <a:endParaRPr lang="ru-RU" sz="2400" dirty="0"/>
          </a:p>
        </p:txBody>
      </p:sp>
      <p:pic>
        <p:nvPicPr>
          <p:cNvPr id="12" name="Объект 4">
            <a:extLst>
              <a:ext uri="{FF2B5EF4-FFF2-40B4-BE49-F238E27FC236}">
                <a16:creationId xmlns:a16="http://schemas.microsoft.com/office/drawing/2014/main" id="{6E8717D4-DFB6-41F3-9628-FFC167437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05" y="1845734"/>
            <a:ext cx="3421063" cy="424211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DEA87E7-15AE-4101-AC79-4F6845988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/>
              <a:t>Полуоткрытый контур</a:t>
            </a: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59992CC-EA5B-46AF-99B0-525ACD078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altLang="ru-RU" sz="2400" dirty="0"/>
              <a:t>Вдох из  дыхательного контура</a:t>
            </a:r>
          </a:p>
          <a:p>
            <a:r>
              <a:rPr lang="ru-RU" altLang="ru-RU" sz="2400" dirty="0"/>
              <a:t>Выдох в атмосферу (нереверсивный клапан)</a:t>
            </a:r>
          </a:p>
          <a:p>
            <a:r>
              <a:rPr lang="ru-RU" altLang="ru-RU" sz="2400" dirty="0"/>
              <a:t>Выдох обратно в контур («промывная» система)</a:t>
            </a:r>
          </a:p>
          <a:p>
            <a:endParaRPr lang="ru-RU" altLang="ru-RU" sz="2400" dirty="0"/>
          </a:p>
          <a:p>
            <a:r>
              <a:rPr lang="ru-RU" altLang="ru-RU" sz="2400" dirty="0"/>
              <a:t>Большой расход анестетика</a:t>
            </a:r>
          </a:p>
          <a:p>
            <a:r>
              <a:rPr lang="ru-RU" altLang="ru-RU" sz="2400" dirty="0"/>
              <a:t>Загрязнение операционной?</a:t>
            </a:r>
          </a:p>
          <a:p>
            <a:endParaRPr lang="ru-RU" altLang="ru-RU" sz="2400" dirty="0"/>
          </a:p>
          <a:p>
            <a:r>
              <a:rPr lang="ru-RU" altLang="ru-RU" sz="2400" b="1" dirty="0"/>
              <a:t>Поток свежей газовой смеси</a:t>
            </a:r>
            <a:r>
              <a:rPr lang="en-US" altLang="ru-RU" sz="2400" b="1" dirty="0"/>
              <a:t> </a:t>
            </a:r>
            <a:r>
              <a:rPr lang="ru-RU" altLang="ru-RU" sz="2400" b="1" dirty="0"/>
              <a:t>100-200 мл/кг/мин</a:t>
            </a:r>
          </a:p>
          <a:p>
            <a:endParaRPr lang="ru-RU" sz="2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8F1CF-7815-4DE3-9396-0217FFBF5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1782" y="286603"/>
            <a:ext cx="4983898" cy="1450757"/>
          </a:xfrm>
        </p:spPr>
        <p:txBody>
          <a:bodyPr/>
          <a:lstStyle/>
          <a:p>
            <a:pPr algn="ctr"/>
            <a:r>
              <a:rPr lang="en-US" dirty="0"/>
              <a:t>Mapleson </a:t>
            </a:r>
            <a:br>
              <a:rPr lang="ru-RU" dirty="0"/>
            </a:br>
            <a:r>
              <a:rPr lang="ru-RU" dirty="0"/>
              <a:t>классификация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674F6BD-ADCF-4811-8767-385AF5E14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921" r="19318" b="7174"/>
          <a:stretch/>
        </p:blipFill>
        <p:spPr>
          <a:xfrm>
            <a:off x="1329181" y="412422"/>
            <a:ext cx="4402316" cy="589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481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Содержимое 3">
            <a:extLst>
              <a:ext uri="{FF2B5EF4-FFF2-40B4-BE49-F238E27FC236}">
                <a16:creationId xmlns:a16="http://schemas.microsoft.com/office/drawing/2014/main" id="{4C01CFD4-C63A-4242-A418-C46703F6B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6" y="2636838"/>
            <a:ext cx="4824413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Содержимое 3">
            <a:extLst>
              <a:ext uri="{FF2B5EF4-FFF2-40B4-BE49-F238E27FC236}">
                <a16:creationId xmlns:a16="http://schemas.microsoft.com/office/drawing/2014/main" id="{13A18331-7594-441D-AB4A-D5FE62D2E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3068639"/>
            <a:ext cx="445770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A8F7FD-A485-4BE7-849B-7E2A39A3F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57C829-F78D-4F21-82DA-3A1CEE3A6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Составляющие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DCFFF6-5A28-4748-B35B-C194A0D9D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 Источник кислородно-воздушной смеси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 Испаритель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 Контур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Датчик давления (</a:t>
            </a:r>
            <a:r>
              <a:rPr lang="ru-RU" sz="2400" dirty="0" err="1"/>
              <a:t>монометр</a:t>
            </a:r>
            <a:r>
              <a:rPr lang="ru-RU" sz="2400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932720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5AC7B6-F9E8-4EE9-B373-FDA538E78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Mapleson D – </a:t>
            </a:r>
            <a:r>
              <a:rPr lang="ru-RU" dirty="0"/>
              <a:t>контур</a:t>
            </a:r>
            <a:r>
              <a:rPr lang="en-US" dirty="0"/>
              <a:t> Bain</a:t>
            </a:r>
            <a:r>
              <a:rPr lang="ru-RU" sz="3200" dirty="0"/>
              <a:t>а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0FC34D4-14FD-4884-BF2D-6D3D065CF5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77" y="1758252"/>
            <a:ext cx="6162747" cy="4489617"/>
          </a:xfrm>
        </p:spPr>
      </p:pic>
    </p:spTree>
    <p:extLst>
      <p:ext uri="{BB962C8B-B14F-4D97-AF65-F5344CB8AC3E}">
        <p14:creationId xmlns:p14="http://schemas.microsoft.com/office/powerpoint/2010/main" val="22869146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494CB7-1B3E-4496-9B4B-FCF6C8F0E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/>
              <a:t>Реверсивный дыхательный контур</a:t>
            </a:r>
            <a:endParaRPr lang="ru-RU" dirty="0"/>
          </a:p>
        </p:txBody>
      </p:sp>
      <p:pic>
        <p:nvPicPr>
          <p:cNvPr id="9" name="Рисунок 1">
            <a:extLst>
              <a:ext uri="{FF2B5EF4-FFF2-40B4-BE49-F238E27FC236}">
                <a16:creationId xmlns:a16="http://schemas.microsoft.com/office/drawing/2014/main" id="{9D806CBA-1668-4294-AF46-E5ECEA36DF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883" y="1737361"/>
            <a:ext cx="6381948" cy="4550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BD7339-4D36-48F7-A11B-F9392FF13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Круговой контур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9112333-BF52-47C0-BDDC-EA6A0EB74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36" y="1917208"/>
            <a:ext cx="7908467" cy="4320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FC5635-D19D-4231-8AC5-36EBF4291B82}"/>
              </a:ext>
            </a:extLst>
          </p:cNvPr>
          <p:cNvSpPr txBox="1"/>
          <p:nvPr/>
        </p:nvSpPr>
        <p:spPr>
          <a:xfrm>
            <a:off x="9014655" y="6433022"/>
            <a:ext cx="317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www.howequipmentworks.com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4795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E38095-D7E1-4610-82B1-0E125331C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Резервный мешок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9917E62-9FC0-4501-9466-F633F81BC7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803" y="1846262"/>
            <a:ext cx="7908467" cy="432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D057AD-CEB5-4353-8559-6898C207C81A}"/>
              </a:ext>
            </a:extLst>
          </p:cNvPr>
          <p:cNvSpPr txBox="1"/>
          <p:nvPr/>
        </p:nvSpPr>
        <p:spPr>
          <a:xfrm>
            <a:off x="9014655" y="6433022"/>
            <a:ext cx="317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www.howequipmentworks.com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2295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мешок">
            <a:extLst>
              <a:ext uri="{FF2B5EF4-FFF2-40B4-BE49-F238E27FC236}">
                <a16:creationId xmlns:a16="http://schemas.microsoft.com/office/drawing/2014/main" id="{5629228A-56BB-47ED-868F-7AA946704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02" y="2022016"/>
            <a:ext cx="11172825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Rectangle 5">
            <a:extLst>
              <a:ext uri="{FF2B5EF4-FFF2-40B4-BE49-F238E27FC236}">
                <a16:creationId xmlns:a16="http://schemas.microsoft.com/office/drawing/2014/main" id="{FC170FEF-60AE-4338-8FA1-B06A80889B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/>
              <a:t>Выбор мешка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272833-9B42-4616-BDDD-FB58D7E81064}"/>
              </a:ext>
            </a:extLst>
          </p:cNvPr>
          <p:cNvSpPr txBox="1"/>
          <p:nvPr/>
        </p:nvSpPr>
        <p:spPr>
          <a:xfrm>
            <a:off x="1097280" y="5762378"/>
            <a:ext cx="3220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2800" dirty="0"/>
              <a:t>6 </a:t>
            </a:r>
            <a:r>
              <a:rPr lang="ru-RU" sz="2800" dirty="0"/>
              <a:t>объемов вдоха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AC264-42F6-4479-BAB4-E47AEAA6E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Источник свежей газовой смеси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7CA3888-49DB-4C81-8FD1-09C5E594A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378" y="1846262"/>
            <a:ext cx="7908467" cy="4320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3301DB-F923-4308-B2C8-4C2E8706131E}"/>
              </a:ext>
            </a:extLst>
          </p:cNvPr>
          <p:cNvSpPr txBox="1"/>
          <p:nvPr/>
        </p:nvSpPr>
        <p:spPr>
          <a:xfrm>
            <a:off x="9014655" y="6433022"/>
            <a:ext cx="317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www.howequipmentworks.com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763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C353D-8655-4364-B6A5-8D88BDDCF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Одноходовые клапаны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CA3A9AB-ADF0-4EC6-BCA9-0E17449549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803" y="1817981"/>
            <a:ext cx="7908467" cy="4320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577343-E167-4358-9AAE-78FB0A345B33}"/>
              </a:ext>
            </a:extLst>
          </p:cNvPr>
          <p:cNvSpPr txBox="1"/>
          <p:nvPr/>
        </p:nvSpPr>
        <p:spPr>
          <a:xfrm>
            <a:off x="9014655" y="6433022"/>
            <a:ext cx="317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www.howequipmentworks.com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2415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48DC8-ACB9-41A4-82B4-327938CFC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APL - </a:t>
            </a:r>
            <a:r>
              <a:rPr lang="ru-RU" dirty="0"/>
              <a:t>клапан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ED53A5F-9238-4CB7-8D49-FCA13604BF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29" y="1963819"/>
            <a:ext cx="9494505" cy="4320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78D82F-0B0F-41E4-9E1E-33449183CF76}"/>
              </a:ext>
            </a:extLst>
          </p:cNvPr>
          <p:cNvSpPr txBox="1"/>
          <p:nvPr/>
        </p:nvSpPr>
        <p:spPr>
          <a:xfrm>
            <a:off x="9014655" y="6433022"/>
            <a:ext cx="317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www.howequipmentworks.com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5074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CE7582-FA21-4CBE-9A6C-B81E48DA6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Абсорбер СО</a:t>
            </a:r>
            <a:r>
              <a:rPr lang="ru-RU" sz="2800" dirty="0"/>
              <a:t>2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843C82B-57B8-40EE-B48D-55AACBF94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230" y="1836835"/>
            <a:ext cx="7908467" cy="4320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3FBEF1-FA00-4330-AB02-6A4884562AC6}"/>
              </a:ext>
            </a:extLst>
          </p:cNvPr>
          <p:cNvSpPr txBox="1"/>
          <p:nvPr/>
        </p:nvSpPr>
        <p:spPr>
          <a:xfrm>
            <a:off x="9014655" y="6433022"/>
            <a:ext cx="317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www.howequipmentworks.com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517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0EA51-DEAE-4B7B-A09A-7B28F31C6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Реверсивный контур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4961E7-BE5B-4347-8AA4-D8E9E78C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Источник свежей газовой смеси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Дыхательные шланги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Дыхательный мешок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Однонаправленные клапаны (вдох и выдох)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Абсорбер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Регулируемый клапан ограничения давления (APL)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Система утилизации (</a:t>
            </a:r>
            <a:r>
              <a:rPr lang="en-US" sz="2400" dirty="0"/>
              <a:t>VAG</a:t>
            </a:r>
            <a:r>
              <a:rPr lang="ru-RU" sz="2400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Манометр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4950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62D10-3120-49C8-B9E2-0E8609125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/>
              <a:t>Источник кислородно-воздушной смеси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BCD5FD-49FE-4F5A-9138-36185BC7D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 err="1"/>
              <a:t>Балон</a:t>
            </a:r>
            <a:endParaRPr lang="ru-RU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err="1"/>
              <a:t>Копрессор</a:t>
            </a:r>
            <a:endParaRPr lang="ru-RU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Централизованная разводка кислорода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249F49-B60D-4D84-A552-8F7745749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03883" y="2528450"/>
            <a:ext cx="2387428" cy="17905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198258-D737-49D6-82A3-9B22F0BB2B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0" t="12583" r="5243"/>
          <a:stretch/>
        </p:blipFill>
        <p:spPr>
          <a:xfrm rot="5400000">
            <a:off x="6824423" y="2208658"/>
            <a:ext cx="3125753" cy="244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358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D86FF0E-0016-42C8-80ED-478BE71FDD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ru-RU" altLang="ru-RU" dirty="0"/>
              <a:t>Устройство контейнеров</a:t>
            </a:r>
            <a:endParaRPr lang="de-DE" altLang="ru-RU" dirty="0"/>
          </a:p>
        </p:txBody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3E2A36E7-D2F7-4C7C-AD0B-175AD8A5C42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 rtlCol="0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Боковые стороны прозрачные</a:t>
            </a: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Внизу решетка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Бывает 2 контейнера</a:t>
            </a:r>
            <a:endParaRPr lang="en-US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95698F-DBDF-4989-B76F-C9E001672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94853" y="4392924"/>
            <a:ext cx="2090056" cy="15675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E57669-EF0F-4A7F-93E1-FA6054416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9741" y="2147730"/>
            <a:ext cx="2103017" cy="15772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A967BC-C04A-4522-9DDD-202158101E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3" r="29690"/>
          <a:stretch/>
        </p:blipFill>
        <p:spPr>
          <a:xfrm rot="5400000">
            <a:off x="9577712" y="1926614"/>
            <a:ext cx="2099321" cy="201579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8427ED1-BE24-45E6-954F-E6530ED6F6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pPr algn="ctr"/>
            <a:endParaRPr lang="de-DE" altLang="ru-RU" dirty="0"/>
          </a:p>
        </p:txBody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C7879A73-C152-45FF-BF20-98081F893C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 rtlCol="0">
            <a:normAutofit/>
          </a:bodyPr>
          <a:lstStyle/>
          <a:p>
            <a:endParaRPr lang="en-US" dirty="0"/>
          </a:p>
        </p:txBody>
      </p:sp>
      <p:pic>
        <p:nvPicPr>
          <p:cNvPr id="13316" name="Picture 5" descr="absorber changing">
            <a:extLst>
              <a:ext uri="{FF2B5EF4-FFF2-40B4-BE49-F238E27FC236}">
                <a16:creationId xmlns:a16="http://schemas.microsoft.com/office/drawing/2014/main" id="{9AA5D1DB-5634-4016-8D3E-119E7550D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531" y="748250"/>
            <a:ext cx="6744394" cy="535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57B417D1-966B-4779-AAF2-64B45458D2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pPr algn="ctr"/>
            <a:r>
              <a:rPr lang="ru-RU" altLang="ru-RU" dirty="0"/>
              <a:t>Смена абсорбера</a:t>
            </a:r>
            <a:endParaRPr lang="de-DE" alt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F49B5C3E-70F3-45ED-A2C6-B8B17065B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altLang="ru-RU" sz="2400" dirty="0"/>
              <a:t>При окрашивании индикатора на 2/3 необходима смена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400" dirty="0"/>
              <a:t>При потоке </a:t>
            </a:r>
            <a:r>
              <a:rPr lang="en-US" altLang="ru-RU" sz="2400" dirty="0"/>
              <a:t>&gt; </a:t>
            </a:r>
            <a:r>
              <a:rPr lang="ru-RU" altLang="ru-RU" sz="2400" dirty="0"/>
              <a:t>5 л/мин отсутствует адсорбционная способность</a:t>
            </a:r>
            <a:endParaRPr lang="ru-RU" sz="2400" dirty="0"/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F106EE39-4F41-4BFF-BF83-7E499194C0E7}"/>
              </a:ext>
            </a:extLst>
          </p:cNvPr>
          <p:cNvGrpSpPr>
            <a:grpSpLocks/>
          </p:cNvGrpSpPr>
          <p:nvPr/>
        </p:nvGrpSpPr>
        <p:grpSpPr bwMode="auto">
          <a:xfrm>
            <a:off x="2146035" y="3200410"/>
            <a:ext cx="2197684" cy="2925726"/>
            <a:chOff x="672" y="2006"/>
            <a:chExt cx="1056" cy="1606"/>
          </a:xfrm>
        </p:grpSpPr>
        <p:sp>
          <p:nvSpPr>
            <p:cNvPr id="17601" name="Rectangle 6">
              <a:extLst>
                <a:ext uri="{FF2B5EF4-FFF2-40B4-BE49-F238E27FC236}">
                  <a16:creationId xmlns:a16="http://schemas.microsoft.com/office/drawing/2014/main" id="{4F127445-CA44-4D13-8910-88E205D6A3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006"/>
              <a:ext cx="1056" cy="1008"/>
            </a:xfrm>
            <a:prstGeom prst="rect">
              <a:avLst/>
            </a:prstGeom>
            <a:noFill/>
            <a:ln w="381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2483" name="Text Box 7">
              <a:extLst>
                <a:ext uri="{FF2B5EF4-FFF2-40B4-BE49-F238E27FC236}">
                  <a16:creationId xmlns:a16="http://schemas.microsoft.com/office/drawing/2014/main" id="{AE1DAEE3-10B7-45B3-A37F-3F385145D4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3110"/>
              <a:ext cx="1056" cy="502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ru-RU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Условно использован</a:t>
              </a:r>
              <a:endParaRPr lang="de-C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17603" name="AutoShape 8">
              <a:extLst>
                <a:ext uri="{FF2B5EF4-FFF2-40B4-BE49-F238E27FC236}">
                  <a16:creationId xmlns:a16="http://schemas.microsoft.com/office/drawing/2014/main" id="{92623F54-2F39-4260-AA94-DD0D377B73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2918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04" name="AutoShape 9">
              <a:extLst>
                <a:ext uri="{FF2B5EF4-FFF2-40B4-BE49-F238E27FC236}">
                  <a16:creationId xmlns:a16="http://schemas.microsoft.com/office/drawing/2014/main" id="{05089560-3F1C-444E-A9C8-95F3FAFEE3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05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05" name="AutoShape 10">
              <a:extLst>
                <a:ext uri="{FF2B5EF4-FFF2-40B4-BE49-F238E27FC236}">
                  <a16:creationId xmlns:a16="http://schemas.microsoft.com/office/drawing/2014/main" id="{C7EA5142-5082-4337-8E58-2F3A024BFA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822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06" name="AutoShape 11">
              <a:extLst>
                <a:ext uri="{FF2B5EF4-FFF2-40B4-BE49-F238E27FC236}">
                  <a16:creationId xmlns:a16="http://schemas.microsoft.com/office/drawing/2014/main" id="{C906F29C-9762-40EF-8BE7-F669285125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918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07" name="AutoShape 12">
              <a:extLst>
                <a:ext uri="{FF2B5EF4-FFF2-40B4-BE49-F238E27FC236}">
                  <a16:creationId xmlns:a16="http://schemas.microsoft.com/office/drawing/2014/main" id="{B19585F2-D969-47B0-A7EF-D4F45C61B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2822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08" name="AutoShape 13">
              <a:extLst>
                <a:ext uri="{FF2B5EF4-FFF2-40B4-BE49-F238E27FC236}">
                  <a16:creationId xmlns:a16="http://schemas.microsoft.com/office/drawing/2014/main" id="{49C90CA8-D11E-4CDD-8E10-247CAD601B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918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09" name="AutoShape 14">
              <a:extLst>
                <a:ext uri="{FF2B5EF4-FFF2-40B4-BE49-F238E27FC236}">
                  <a16:creationId xmlns:a16="http://schemas.microsoft.com/office/drawing/2014/main" id="{20706F97-2889-4501-BB7A-D949E7010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2918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10" name="AutoShape 15">
              <a:extLst>
                <a:ext uri="{FF2B5EF4-FFF2-40B4-BE49-F238E27FC236}">
                  <a16:creationId xmlns:a16="http://schemas.microsoft.com/office/drawing/2014/main" id="{C6BC99A3-1A38-4485-9027-6F3C4CAD80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822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11" name="AutoShape 16">
              <a:extLst>
                <a:ext uri="{FF2B5EF4-FFF2-40B4-BE49-F238E27FC236}">
                  <a16:creationId xmlns:a16="http://schemas.microsoft.com/office/drawing/2014/main" id="{B41ADB63-BCAC-44C1-B52C-433700350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2822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12" name="AutoShape 17">
              <a:extLst>
                <a:ext uri="{FF2B5EF4-FFF2-40B4-BE49-F238E27FC236}">
                  <a16:creationId xmlns:a16="http://schemas.microsoft.com/office/drawing/2014/main" id="{2CFEBD49-A98E-416E-9405-BB187516E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798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13" name="AutoShape 18">
              <a:extLst>
                <a:ext uri="{FF2B5EF4-FFF2-40B4-BE49-F238E27FC236}">
                  <a16:creationId xmlns:a16="http://schemas.microsoft.com/office/drawing/2014/main" id="{7C8CCABC-2989-4E0A-A7BB-0247E3D763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918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14" name="AutoShape 19">
              <a:extLst>
                <a:ext uri="{FF2B5EF4-FFF2-40B4-BE49-F238E27FC236}">
                  <a16:creationId xmlns:a16="http://schemas.microsoft.com/office/drawing/2014/main" id="{9D8DE67C-E6A2-40B7-A94C-33FB3B828D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918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15" name="AutoShape 20">
              <a:extLst>
                <a:ext uri="{FF2B5EF4-FFF2-40B4-BE49-F238E27FC236}">
                  <a16:creationId xmlns:a16="http://schemas.microsoft.com/office/drawing/2014/main" id="{901CD2C3-D6B1-457F-9063-2A4D0083C7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918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16" name="AutoShape 21">
              <a:extLst>
                <a:ext uri="{FF2B5EF4-FFF2-40B4-BE49-F238E27FC236}">
                  <a16:creationId xmlns:a16="http://schemas.microsoft.com/office/drawing/2014/main" id="{980D933B-D34B-4E73-A7CF-9D9E6FB09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774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17" name="AutoShape 22">
              <a:extLst>
                <a:ext uri="{FF2B5EF4-FFF2-40B4-BE49-F238E27FC236}">
                  <a16:creationId xmlns:a16="http://schemas.microsoft.com/office/drawing/2014/main" id="{16D68418-0C36-43AB-A694-A170279A2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2774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18" name="AutoShape 23">
              <a:extLst>
                <a:ext uri="{FF2B5EF4-FFF2-40B4-BE49-F238E27FC236}">
                  <a16:creationId xmlns:a16="http://schemas.microsoft.com/office/drawing/2014/main" id="{4D043150-53CA-4EE6-A07D-5FB736FD0E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822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19" name="AutoShape 24">
              <a:extLst>
                <a:ext uri="{FF2B5EF4-FFF2-40B4-BE49-F238E27FC236}">
                  <a16:creationId xmlns:a16="http://schemas.microsoft.com/office/drawing/2014/main" id="{4B326915-E2C9-4145-88E8-CC43C922E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2822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20" name="AutoShape 25">
              <a:extLst>
                <a:ext uri="{FF2B5EF4-FFF2-40B4-BE49-F238E27FC236}">
                  <a16:creationId xmlns:a16="http://schemas.microsoft.com/office/drawing/2014/main" id="{A2CCABEE-0F78-47EC-ABC5-FDD38E6AD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870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21" name="AutoShape 26">
              <a:extLst>
                <a:ext uri="{FF2B5EF4-FFF2-40B4-BE49-F238E27FC236}">
                  <a16:creationId xmlns:a16="http://schemas.microsoft.com/office/drawing/2014/main" id="{15C6DD8B-61D4-4C81-AEAE-552303AA3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918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22" name="AutoShape 27">
              <a:extLst>
                <a:ext uri="{FF2B5EF4-FFF2-40B4-BE49-F238E27FC236}">
                  <a16:creationId xmlns:a16="http://schemas.microsoft.com/office/drawing/2014/main" id="{004153C6-9082-471D-BD8D-6E87B418BE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918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23" name="AutoShape 28">
              <a:extLst>
                <a:ext uri="{FF2B5EF4-FFF2-40B4-BE49-F238E27FC236}">
                  <a16:creationId xmlns:a16="http://schemas.microsoft.com/office/drawing/2014/main" id="{C6821726-3A32-4AD6-BEC8-B107CC1CDC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00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24" name="AutoShape 29">
              <a:extLst>
                <a:ext uri="{FF2B5EF4-FFF2-40B4-BE49-F238E27FC236}">
                  <a16:creationId xmlns:a16="http://schemas.microsoft.com/office/drawing/2014/main" id="{89BED579-B078-4BD0-B5C2-CB55D5F9A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00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25" name="AutoShape 30">
              <a:extLst>
                <a:ext uri="{FF2B5EF4-FFF2-40B4-BE49-F238E27FC236}">
                  <a16:creationId xmlns:a16="http://schemas.microsoft.com/office/drawing/2014/main" id="{AE96143C-7BD2-4834-9F13-8020B8AE0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205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26" name="AutoShape 31">
              <a:extLst>
                <a:ext uri="{FF2B5EF4-FFF2-40B4-BE49-F238E27FC236}">
                  <a16:creationId xmlns:a16="http://schemas.microsoft.com/office/drawing/2014/main" id="{F7BAC786-C893-410C-82DE-A82D65E371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10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27" name="AutoShape 32">
              <a:extLst>
                <a:ext uri="{FF2B5EF4-FFF2-40B4-BE49-F238E27FC236}">
                  <a16:creationId xmlns:a16="http://schemas.microsoft.com/office/drawing/2014/main" id="{B910F7D9-2B7B-4580-B830-222ACD23C3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2150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28" name="AutoShape 33">
              <a:extLst>
                <a:ext uri="{FF2B5EF4-FFF2-40B4-BE49-F238E27FC236}">
                  <a16:creationId xmlns:a16="http://schemas.microsoft.com/office/drawing/2014/main" id="{D2DD6EE0-BC3F-4E42-B7B4-BFA1F9BE2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05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29" name="AutoShape 34">
              <a:extLst>
                <a:ext uri="{FF2B5EF4-FFF2-40B4-BE49-F238E27FC236}">
                  <a16:creationId xmlns:a16="http://schemas.microsoft.com/office/drawing/2014/main" id="{3987FBE0-1BF0-4CDD-9AF8-18A3ECFE3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205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30" name="AutoShape 35">
              <a:extLst>
                <a:ext uri="{FF2B5EF4-FFF2-40B4-BE49-F238E27FC236}">
                  <a16:creationId xmlns:a16="http://schemas.microsoft.com/office/drawing/2014/main" id="{FDCCD09E-EE21-494A-B641-C11FD3E2F7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205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31" name="AutoShape 36">
              <a:extLst>
                <a:ext uri="{FF2B5EF4-FFF2-40B4-BE49-F238E27FC236}">
                  <a16:creationId xmlns:a16="http://schemas.microsoft.com/office/drawing/2014/main" id="{246BB425-8E9C-4780-A11E-E1AB939EA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219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32" name="AutoShape 37">
              <a:extLst>
                <a:ext uri="{FF2B5EF4-FFF2-40B4-BE49-F238E27FC236}">
                  <a16:creationId xmlns:a16="http://schemas.microsoft.com/office/drawing/2014/main" id="{C05F9DB3-FA3C-4D92-8A75-851917407E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150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33" name="AutoShape 38">
              <a:extLst>
                <a:ext uri="{FF2B5EF4-FFF2-40B4-BE49-F238E27FC236}">
                  <a16:creationId xmlns:a16="http://schemas.microsoft.com/office/drawing/2014/main" id="{E3D02EDE-7C15-47EF-A2FD-226D63878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234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34" name="AutoShape 39">
              <a:extLst>
                <a:ext uri="{FF2B5EF4-FFF2-40B4-BE49-F238E27FC236}">
                  <a16:creationId xmlns:a16="http://schemas.microsoft.com/office/drawing/2014/main" id="{4A157AF0-5F23-4E84-AD0A-732D6902D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29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35" name="AutoShape 40">
              <a:extLst>
                <a:ext uri="{FF2B5EF4-FFF2-40B4-BE49-F238E27FC236}">
                  <a16:creationId xmlns:a16="http://schemas.microsoft.com/office/drawing/2014/main" id="{C4B75B05-525A-40A4-86AC-A40F8F72C4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219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36" name="AutoShape 41">
              <a:extLst>
                <a:ext uri="{FF2B5EF4-FFF2-40B4-BE49-F238E27FC236}">
                  <a16:creationId xmlns:a16="http://schemas.microsoft.com/office/drawing/2014/main" id="{BB5DBA37-1F18-4ED7-8E42-07FB671A4E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00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37" name="AutoShape 42">
              <a:extLst>
                <a:ext uri="{FF2B5EF4-FFF2-40B4-BE49-F238E27FC236}">
                  <a16:creationId xmlns:a16="http://schemas.microsoft.com/office/drawing/2014/main" id="{C369E8F7-5961-4A69-88A4-4D88A71E7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870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38" name="AutoShape 43">
              <a:extLst>
                <a:ext uri="{FF2B5EF4-FFF2-40B4-BE49-F238E27FC236}">
                  <a16:creationId xmlns:a16="http://schemas.microsoft.com/office/drawing/2014/main" id="{5978B0F6-9D35-4E91-9A38-06BDE2457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0" y="2710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39" name="AutoShape 44">
              <a:extLst>
                <a:ext uri="{FF2B5EF4-FFF2-40B4-BE49-F238E27FC236}">
                  <a16:creationId xmlns:a16="http://schemas.microsoft.com/office/drawing/2014/main" id="{D850E2BD-B541-41D5-B023-66AC4A538F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822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40" name="AutoShape 45">
              <a:extLst>
                <a:ext uri="{FF2B5EF4-FFF2-40B4-BE49-F238E27FC236}">
                  <a16:creationId xmlns:a16="http://schemas.microsoft.com/office/drawing/2014/main" id="{08FC1A23-ACE9-434F-8993-05B62E684F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272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41" name="AutoShape 46">
              <a:extLst>
                <a:ext uri="{FF2B5EF4-FFF2-40B4-BE49-F238E27FC236}">
                  <a16:creationId xmlns:a16="http://schemas.microsoft.com/office/drawing/2014/main" id="{EA693317-F3E6-4E02-B98C-EE627397A2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2630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42" name="AutoShape 47">
              <a:extLst>
                <a:ext uri="{FF2B5EF4-FFF2-40B4-BE49-F238E27FC236}">
                  <a16:creationId xmlns:a16="http://schemas.microsoft.com/office/drawing/2014/main" id="{079774EB-C09F-43BF-AA60-0AF7D61ED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272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43" name="AutoShape 48">
              <a:extLst>
                <a:ext uri="{FF2B5EF4-FFF2-40B4-BE49-F238E27FC236}">
                  <a16:creationId xmlns:a16="http://schemas.microsoft.com/office/drawing/2014/main" id="{A59AD47C-CBC8-4C17-88DE-ED4BA424E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678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44" name="AutoShape 49">
              <a:extLst>
                <a:ext uri="{FF2B5EF4-FFF2-40B4-BE49-F238E27FC236}">
                  <a16:creationId xmlns:a16="http://schemas.microsoft.com/office/drawing/2014/main" id="{59A032FF-6A21-41DE-B9E5-D575F0AA4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72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45" name="AutoShape 50">
              <a:extLst>
                <a:ext uri="{FF2B5EF4-FFF2-40B4-BE49-F238E27FC236}">
                  <a16:creationId xmlns:a16="http://schemas.microsoft.com/office/drawing/2014/main" id="{9931C3C1-0700-44A5-98D5-65A61C1C57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150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46" name="AutoShape 51">
              <a:extLst>
                <a:ext uri="{FF2B5EF4-FFF2-40B4-BE49-F238E27FC236}">
                  <a16:creationId xmlns:a16="http://schemas.microsoft.com/office/drawing/2014/main" id="{B0ED9D43-2BA0-4BA2-8391-2F765E15A0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150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47" name="AutoShape 52">
              <a:extLst>
                <a:ext uri="{FF2B5EF4-FFF2-40B4-BE49-F238E27FC236}">
                  <a16:creationId xmlns:a16="http://schemas.microsoft.com/office/drawing/2014/main" id="{365E1D45-3715-4FAB-A510-54C927CC3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219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48" name="AutoShape 53">
              <a:extLst>
                <a:ext uri="{FF2B5EF4-FFF2-40B4-BE49-F238E27FC236}">
                  <a16:creationId xmlns:a16="http://schemas.microsoft.com/office/drawing/2014/main" id="{A3A2C670-AF1A-4A1A-A046-C988E0838F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224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49" name="AutoShape 54">
              <a:extLst>
                <a:ext uri="{FF2B5EF4-FFF2-40B4-BE49-F238E27FC236}">
                  <a16:creationId xmlns:a16="http://schemas.microsoft.com/office/drawing/2014/main" id="{D61A342E-B7BB-4D50-9EAD-4374FD792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29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50" name="AutoShape 55">
              <a:extLst>
                <a:ext uri="{FF2B5EF4-FFF2-40B4-BE49-F238E27FC236}">
                  <a16:creationId xmlns:a16="http://schemas.microsoft.com/office/drawing/2014/main" id="{EBCF55A2-5B0A-4BFC-916A-23D3F99CAF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243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51" name="AutoShape 56">
              <a:extLst>
                <a:ext uri="{FF2B5EF4-FFF2-40B4-BE49-F238E27FC236}">
                  <a16:creationId xmlns:a16="http://schemas.microsoft.com/office/drawing/2014/main" id="{C2563A62-C621-4E15-8592-8BC504A2F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248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52" name="AutoShape 57">
              <a:extLst>
                <a:ext uri="{FF2B5EF4-FFF2-40B4-BE49-F238E27FC236}">
                  <a16:creationId xmlns:a16="http://schemas.microsoft.com/office/drawing/2014/main" id="{FCFA5C12-BDA6-4D26-9FF0-0E7096586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2678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53" name="AutoShape 58">
              <a:extLst>
                <a:ext uri="{FF2B5EF4-FFF2-40B4-BE49-F238E27FC236}">
                  <a16:creationId xmlns:a16="http://schemas.microsoft.com/office/drawing/2014/main" id="{EC487BBA-2DE9-4ECB-B4C0-119495965E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72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54" name="AutoShape 59">
              <a:extLst>
                <a:ext uri="{FF2B5EF4-FFF2-40B4-BE49-F238E27FC236}">
                  <a16:creationId xmlns:a16="http://schemas.microsoft.com/office/drawing/2014/main" id="{26C1CE45-4EF4-4CF8-B42D-CC40CB9A7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678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55" name="AutoShape 60">
              <a:extLst>
                <a:ext uri="{FF2B5EF4-FFF2-40B4-BE49-F238E27FC236}">
                  <a16:creationId xmlns:a16="http://schemas.microsoft.com/office/drawing/2014/main" id="{B0EB1379-4423-47D8-A141-19BFB4739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630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56" name="AutoShape 61">
              <a:extLst>
                <a:ext uri="{FF2B5EF4-FFF2-40B4-BE49-F238E27FC236}">
                  <a16:creationId xmlns:a16="http://schemas.microsoft.com/office/drawing/2014/main" id="{D4C37956-C806-4D25-B8DA-D67A9C649D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2534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57" name="AutoShape 62">
              <a:extLst>
                <a:ext uri="{FF2B5EF4-FFF2-40B4-BE49-F238E27FC236}">
                  <a16:creationId xmlns:a16="http://schemas.microsoft.com/office/drawing/2014/main" id="{BE600ED7-544E-4A91-911E-FDB69CC57B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534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58" name="AutoShape 63">
              <a:extLst>
                <a:ext uri="{FF2B5EF4-FFF2-40B4-BE49-F238E27FC236}">
                  <a16:creationId xmlns:a16="http://schemas.microsoft.com/office/drawing/2014/main" id="{A4CC7136-5C94-4368-B18F-71100F1578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2534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59" name="AutoShape 64">
              <a:extLst>
                <a:ext uri="{FF2B5EF4-FFF2-40B4-BE49-F238E27FC236}">
                  <a16:creationId xmlns:a16="http://schemas.microsoft.com/office/drawing/2014/main" id="{FA1E4D9C-ABFC-4D83-9C62-540F13779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582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60" name="AutoShape 65">
              <a:extLst>
                <a:ext uri="{FF2B5EF4-FFF2-40B4-BE49-F238E27FC236}">
                  <a16:creationId xmlns:a16="http://schemas.microsoft.com/office/drawing/2014/main" id="{C0E0F1DD-506D-4660-997C-255234DF0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678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61" name="AutoShape 66">
              <a:extLst>
                <a:ext uri="{FF2B5EF4-FFF2-40B4-BE49-F238E27FC236}">
                  <a16:creationId xmlns:a16="http://schemas.microsoft.com/office/drawing/2014/main" id="{02F01347-89EC-434A-BF08-84676A2D3C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630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62" name="AutoShape 67">
              <a:extLst>
                <a:ext uri="{FF2B5EF4-FFF2-40B4-BE49-F238E27FC236}">
                  <a16:creationId xmlns:a16="http://schemas.microsoft.com/office/drawing/2014/main" id="{1AD569CF-687B-4C98-9BD1-699D55DA2A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582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63" name="AutoShape 68">
              <a:extLst>
                <a:ext uri="{FF2B5EF4-FFF2-40B4-BE49-F238E27FC236}">
                  <a16:creationId xmlns:a16="http://schemas.microsoft.com/office/drawing/2014/main" id="{459C41E8-29A0-4B8C-88D2-1D085C7FAC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2630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64" name="AutoShape 69">
              <a:extLst>
                <a:ext uri="{FF2B5EF4-FFF2-40B4-BE49-F238E27FC236}">
                  <a16:creationId xmlns:a16="http://schemas.microsoft.com/office/drawing/2014/main" id="{02ADAB8F-35F9-4689-B684-D120B3AF8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630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65" name="AutoShape 70">
              <a:extLst>
                <a:ext uri="{FF2B5EF4-FFF2-40B4-BE49-F238E27FC236}">
                  <a16:creationId xmlns:a16="http://schemas.microsoft.com/office/drawing/2014/main" id="{457AFEAF-38FD-4C16-B80B-B89C8C1211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48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66" name="AutoShape 71">
              <a:extLst>
                <a:ext uri="{FF2B5EF4-FFF2-40B4-BE49-F238E27FC236}">
                  <a16:creationId xmlns:a16="http://schemas.microsoft.com/office/drawing/2014/main" id="{2E8A57BA-8D80-4177-AB74-45B8DB7FFA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2582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67" name="AutoShape 72">
              <a:extLst>
                <a:ext uri="{FF2B5EF4-FFF2-40B4-BE49-F238E27FC236}">
                  <a16:creationId xmlns:a16="http://schemas.microsoft.com/office/drawing/2014/main" id="{8373FE42-F829-4435-AABD-3753982D21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258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68" name="AutoShape 73">
              <a:extLst>
                <a:ext uri="{FF2B5EF4-FFF2-40B4-BE49-F238E27FC236}">
                  <a16:creationId xmlns:a16="http://schemas.microsoft.com/office/drawing/2014/main" id="{8CA9B19B-FE84-4A74-A775-E88155BFB2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48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69" name="AutoShape 74">
              <a:extLst>
                <a:ext uri="{FF2B5EF4-FFF2-40B4-BE49-F238E27FC236}">
                  <a16:creationId xmlns:a16="http://schemas.microsoft.com/office/drawing/2014/main" id="{164469B6-EC87-4F8E-AD5C-9C288E43A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48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70" name="AutoShape 75">
              <a:extLst>
                <a:ext uri="{FF2B5EF4-FFF2-40B4-BE49-F238E27FC236}">
                  <a16:creationId xmlns:a16="http://schemas.microsoft.com/office/drawing/2014/main" id="{8AB23B2B-AB45-4DE5-A239-C5FD6D1A8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2918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71" name="AutoShape 76">
              <a:extLst>
                <a:ext uri="{FF2B5EF4-FFF2-40B4-BE49-F238E27FC236}">
                  <a16:creationId xmlns:a16="http://schemas.microsoft.com/office/drawing/2014/main" id="{7536BFFE-3660-4AC2-AF90-20D3F306A3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2438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72" name="AutoShape 77">
              <a:extLst>
                <a:ext uri="{FF2B5EF4-FFF2-40B4-BE49-F238E27FC236}">
                  <a16:creationId xmlns:a16="http://schemas.microsoft.com/office/drawing/2014/main" id="{74888F01-958B-4733-BCB1-37D179A268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438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73" name="AutoShape 78">
              <a:extLst>
                <a:ext uri="{FF2B5EF4-FFF2-40B4-BE49-F238E27FC236}">
                  <a16:creationId xmlns:a16="http://schemas.microsoft.com/office/drawing/2014/main" id="{C5361D1E-108D-4C4E-A0F0-A2C48A44BC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2342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74" name="AutoShape 79">
              <a:extLst>
                <a:ext uri="{FF2B5EF4-FFF2-40B4-BE49-F238E27FC236}">
                  <a16:creationId xmlns:a16="http://schemas.microsoft.com/office/drawing/2014/main" id="{AE319E22-A9E6-4CD2-B88A-F212F223C3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390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75" name="AutoShape 80">
              <a:extLst>
                <a:ext uri="{FF2B5EF4-FFF2-40B4-BE49-F238E27FC236}">
                  <a16:creationId xmlns:a16="http://schemas.microsoft.com/office/drawing/2014/main" id="{D3DF0D71-D4FE-4A5E-80A7-2C79361AE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24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76" name="AutoShape 81">
              <a:extLst>
                <a:ext uri="{FF2B5EF4-FFF2-40B4-BE49-F238E27FC236}">
                  <a16:creationId xmlns:a16="http://schemas.microsoft.com/office/drawing/2014/main" id="{3BFC9802-9BF5-4221-A7F5-CC4941DE2D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294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77" name="AutoShape 82">
              <a:extLst>
                <a:ext uri="{FF2B5EF4-FFF2-40B4-BE49-F238E27FC236}">
                  <a16:creationId xmlns:a16="http://schemas.microsoft.com/office/drawing/2014/main" id="{94ABD174-0836-49B0-97FC-CAD63EA30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10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78" name="AutoShape 83">
              <a:extLst>
                <a:ext uri="{FF2B5EF4-FFF2-40B4-BE49-F238E27FC236}">
                  <a16:creationId xmlns:a16="http://schemas.microsoft.com/office/drawing/2014/main" id="{7501998B-C33F-4052-992C-F37C57C64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205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79" name="AutoShape 84">
              <a:extLst>
                <a:ext uri="{FF2B5EF4-FFF2-40B4-BE49-F238E27FC236}">
                  <a16:creationId xmlns:a16="http://schemas.microsoft.com/office/drawing/2014/main" id="{967CA43F-5BD3-4BB0-A33E-E8466D7FDF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29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80" name="AutoShape 85">
              <a:extLst>
                <a:ext uri="{FF2B5EF4-FFF2-40B4-BE49-F238E27FC236}">
                  <a16:creationId xmlns:a16="http://schemas.microsoft.com/office/drawing/2014/main" id="{A6B6D4DE-369B-4848-83B3-F87427D33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219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81" name="AutoShape 86">
              <a:extLst>
                <a:ext uri="{FF2B5EF4-FFF2-40B4-BE49-F238E27FC236}">
                  <a16:creationId xmlns:a16="http://schemas.microsoft.com/office/drawing/2014/main" id="{E68AD4C3-4F65-46F1-BFEC-4297FB393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150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82" name="AutoShape 87">
              <a:extLst>
                <a:ext uri="{FF2B5EF4-FFF2-40B4-BE49-F238E27FC236}">
                  <a16:creationId xmlns:a16="http://schemas.microsoft.com/office/drawing/2014/main" id="{9BC124EE-4D07-4FEE-9F6E-6D04CC366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19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83" name="AutoShape 88">
              <a:extLst>
                <a:ext uri="{FF2B5EF4-FFF2-40B4-BE49-F238E27FC236}">
                  <a16:creationId xmlns:a16="http://schemas.microsoft.com/office/drawing/2014/main" id="{15850CA1-56C9-4318-8767-912195E2A4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210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84" name="AutoShape 89">
              <a:extLst>
                <a:ext uri="{FF2B5EF4-FFF2-40B4-BE49-F238E27FC236}">
                  <a16:creationId xmlns:a16="http://schemas.microsoft.com/office/drawing/2014/main" id="{9312A940-2B17-42D9-A557-CF567AA6F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205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85" name="AutoShape 90">
              <a:extLst>
                <a:ext uri="{FF2B5EF4-FFF2-40B4-BE49-F238E27FC236}">
                  <a16:creationId xmlns:a16="http://schemas.microsoft.com/office/drawing/2014/main" id="{E82BF630-4D38-4DEB-AD33-07C4585770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34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86" name="AutoShape 91">
              <a:extLst>
                <a:ext uri="{FF2B5EF4-FFF2-40B4-BE49-F238E27FC236}">
                  <a16:creationId xmlns:a16="http://schemas.microsoft.com/office/drawing/2014/main" id="{7005F16A-4D10-4DCC-83D3-8D98A910D6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43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87" name="AutoShape 92">
              <a:extLst>
                <a:ext uri="{FF2B5EF4-FFF2-40B4-BE49-F238E27FC236}">
                  <a16:creationId xmlns:a16="http://schemas.microsoft.com/office/drawing/2014/main" id="{D4F648E5-29EE-4F75-A57A-B630718337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2390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88" name="AutoShape 93">
              <a:extLst>
                <a:ext uri="{FF2B5EF4-FFF2-40B4-BE49-F238E27FC236}">
                  <a16:creationId xmlns:a16="http://schemas.microsoft.com/office/drawing/2014/main" id="{E46BA6C2-48DF-4500-BFD2-3147706461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229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89" name="AutoShape 94">
              <a:extLst>
                <a:ext uri="{FF2B5EF4-FFF2-40B4-BE49-F238E27FC236}">
                  <a16:creationId xmlns:a16="http://schemas.microsoft.com/office/drawing/2014/main" id="{F42BAC10-AFFC-47AE-889F-EDF77E528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24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90" name="AutoShape 95">
              <a:extLst>
                <a:ext uri="{FF2B5EF4-FFF2-40B4-BE49-F238E27FC236}">
                  <a16:creationId xmlns:a16="http://schemas.microsoft.com/office/drawing/2014/main" id="{6EFA2AC1-858A-42DE-B9FE-02941B8E4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248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91" name="AutoShape 96">
              <a:extLst>
                <a:ext uri="{FF2B5EF4-FFF2-40B4-BE49-F238E27FC236}">
                  <a16:creationId xmlns:a16="http://schemas.microsoft.com/office/drawing/2014/main" id="{1C8AF498-BDCB-4E03-9163-5585EE12A8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48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92" name="AutoShape 97">
              <a:extLst>
                <a:ext uri="{FF2B5EF4-FFF2-40B4-BE49-F238E27FC236}">
                  <a16:creationId xmlns:a16="http://schemas.microsoft.com/office/drawing/2014/main" id="{9648DB89-7E89-46FB-BD43-540EEB9795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390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</p:grpSp>
      <p:grpSp>
        <p:nvGrpSpPr>
          <p:cNvPr id="3" name="Group 98">
            <a:extLst>
              <a:ext uri="{FF2B5EF4-FFF2-40B4-BE49-F238E27FC236}">
                <a16:creationId xmlns:a16="http://schemas.microsoft.com/office/drawing/2014/main" id="{DA733552-B5B8-4210-BAE7-030FCA28D8EE}"/>
              </a:ext>
            </a:extLst>
          </p:cNvPr>
          <p:cNvGrpSpPr>
            <a:grpSpLocks/>
          </p:cNvGrpSpPr>
          <p:nvPr/>
        </p:nvGrpSpPr>
        <p:grpSpPr bwMode="auto">
          <a:xfrm>
            <a:off x="4495801" y="3200410"/>
            <a:ext cx="3152875" cy="2959743"/>
            <a:chOff x="1872" y="2006"/>
            <a:chExt cx="1691" cy="1588"/>
          </a:xfrm>
        </p:grpSpPr>
        <p:sp>
          <p:nvSpPr>
            <p:cNvPr id="12389" name="Text Box 99">
              <a:extLst>
                <a:ext uri="{FF2B5EF4-FFF2-40B4-BE49-F238E27FC236}">
                  <a16:creationId xmlns:a16="http://schemas.microsoft.com/office/drawing/2014/main" id="{08962EA8-490B-4A26-8F21-AEA5F8F6E1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8" y="3110"/>
              <a:ext cx="1355" cy="48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ru-RU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Сильно использован</a:t>
              </a:r>
              <a:endParaRPr lang="de-C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17509" name="AutoShape 100">
              <a:extLst>
                <a:ext uri="{FF2B5EF4-FFF2-40B4-BE49-F238E27FC236}">
                  <a16:creationId xmlns:a16="http://schemas.microsoft.com/office/drawing/2014/main" id="{92646A9D-B4F9-4402-B94D-F2AFDF821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342"/>
              <a:ext cx="336" cy="192"/>
            </a:xfrm>
            <a:prstGeom prst="chevron">
              <a:avLst>
                <a:gd name="adj" fmla="val 43750"/>
              </a:avLst>
            </a:prstGeom>
            <a:noFill/>
            <a:ln w="28575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10" name="Rectangle 101">
              <a:extLst>
                <a:ext uri="{FF2B5EF4-FFF2-40B4-BE49-F238E27FC236}">
                  <a16:creationId xmlns:a16="http://schemas.microsoft.com/office/drawing/2014/main" id="{55D594E3-9D6B-4173-93B0-0A98555FF7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006"/>
              <a:ext cx="1056" cy="1008"/>
            </a:xfrm>
            <a:prstGeom prst="rect">
              <a:avLst/>
            </a:prstGeom>
            <a:noFill/>
            <a:ln w="381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11" name="AutoShape 102">
              <a:extLst>
                <a:ext uri="{FF2B5EF4-FFF2-40B4-BE49-F238E27FC236}">
                  <a16:creationId xmlns:a16="http://schemas.microsoft.com/office/drawing/2014/main" id="{7F8A95AD-8D0F-4856-9DF5-7DC93F39B0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2918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12" name="AutoShape 103">
              <a:extLst>
                <a:ext uri="{FF2B5EF4-FFF2-40B4-BE49-F238E27FC236}">
                  <a16:creationId xmlns:a16="http://schemas.microsoft.com/office/drawing/2014/main" id="{5FEFF079-7937-49EB-A238-FA08F2758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05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13" name="AutoShape 104">
              <a:extLst>
                <a:ext uri="{FF2B5EF4-FFF2-40B4-BE49-F238E27FC236}">
                  <a16:creationId xmlns:a16="http://schemas.microsoft.com/office/drawing/2014/main" id="{586AD2C9-0072-4B9B-A096-3B80D6909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282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14" name="AutoShape 105">
              <a:extLst>
                <a:ext uri="{FF2B5EF4-FFF2-40B4-BE49-F238E27FC236}">
                  <a16:creationId xmlns:a16="http://schemas.microsoft.com/office/drawing/2014/main" id="{1D928949-F911-425E-A058-FF01ADA8C3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918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15" name="AutoShape 106">
              <a:extLst>
                <a:ext uri="{FF2B5EF4-FFF2-40B4-BE49-F238E27FC236}">
                  <a16:creationId xmlns:a16="http://schemas.microsoft.com/office/drawing/2014/main" id="{A4AD9BFD-5A98-457B-8B2F-88FCDC0AF4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82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16" name="AutoShape 107">
              <a:extLst>
                <a:ext uri="{FF2B5EF4-FFF2-40B4-BE49-F238E27FC236}">
                  <a16:creationId xmlns:a16="http://schemas.microsoft.com/office/drawing/2014/main" id="{FD38DC1A-1C72-417B-8711-FC89F544F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291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17" name="AutoShape 108">
              <a:extLst>
                <a:ext uri="{FF2B5EF4-FFF2-40B4-BE49-F238E27FC236}">
                  <a16:creationId xmlns:a16="http://schemas.microsoft.com/office/drawing/2014/main" id="{F09218FE-9A0F-4742-ABDE-4FFDDFDF4B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91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18" name="AutoShape 109">
              <a:extLst>
                <a:ext uri="{FF2B5EF4-FFF2-40B4-BE49-F238E27FC236}">
                  <a16:creationId xmlns:a16="http://schemas.microsoft.com/office/drawing/2014/main" id="{5A65E0BF-E0A0-4C4A-8187-2860BFC910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822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19" name="AutoShape 110">
              <a:extLst>
                <a:ext uri="{FF2B5EF4-FFF2-40B4-BE49-F238E27FC236}">
                  <a16:creationId xmlns:a16="http://schemas.microsoft.com/office/drawing/2014/main" id="{C50A292C-7594-418E-812F-024FC3D446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82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20" name="AutoShape 111">
              <a:extLst>
                <a:ext uri="{FF2B5EF4-FFF2-40B4-BE49-F238E27FC236}">
                  <a16:creationId xmlns:a16="http://schemas.microsoft.com/office/drawing/2014/main" id="{13FB06BC-0605-40F3-9283-635B63697A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79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21" name="AutoShape 112">
              <a:extLst>
                <a:ext uri="{FF2B5EF4-FFF2-40B4-BE49-F238E27FC236}">
                  <a16:creationId xmlns:a16="http://schemas.microsoft.com/office/drawing/2014/main" id="{48CC772F-501E-4125-841B-2A172E21EE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918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22" name="AutoShape 113">
              <a:extLst>
                <a:ext uri="{FF2B5EF4-FFF2-40B4-BE49-F238E27FC236}">
                  <a16:creationId xmlns:a16="http://schemas.microsoft.com/office/drawing/2014/main" id="{3D683DBA-8DAE-41B5-A6D7-9288116409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" y="2918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23" name="AutoShape 114">
              <a:extLst>
                <a:ext uri="{FF2B5EF4-FFF2-40B4-BE49-F238E27FC236}">
                  <a16:creationId xmlns:a16="http://schemas.microsoft.com/office/drawing/2014/main" id="{7CCF6ECE-68F7-40FF-84D3-E5645B4B7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91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24" name="AutoShape 115">
              <a:extLst>
                <a:ext uri="{FF2B5EF4-FFF2-40B4-BE49-F238E27FC236}">
                  <a16:creationId xmlns:a16="http://schemas.microsoft.com/office/drawing/2014/main" id="{C12A571B-3601-448D-9077-4A6A47EF33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774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25" name="AutoShape 116">
              <a:extLst>
                <a:ext uri="{FF2B5EF4-FFF2-40B4-BE49-F238E27FC236}">
                  <a16:creationId xmlns:a16="http://schemas.microsoft.com/office/drawing/2014/main" id="{813C2970-4D17-49EA-9B8D-8DB231979E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2774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26" name="AutoShape 117">
              <a:extLst>
                <a:ext uri="{FF2B5EF4-FFF2-40B4-BE49-F238E27FC236}">
                  <a16:creationId xmlns:a16="http://schemas.microsoft.com/office/drawing/2014/main" id="{1F91F8EB-2A7A-40C3-8A69-5362FCD58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822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27" name="AutoShape 118">
              <a:extLst>
                <a:ext uri="{FF2B5EF4-FFF2-40B4-BE49-F238E27FC236}">
                  <a16:creationId xmlns:a16="http://schemas.microsoft.com/office/drawing/2014/main" id="{E8B641E3-9352-4195-B691-6473E008B1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822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28" name="AutoShape 119">
              <a:extLst>
                <a:ext uri="{FF2B5EF4-FFF2-40B4-BE49-F238E27FC236}">
                  <a16:creationId xmlns:a16="http://schemas.microsoft.com/office/drawing/2014/main" id="{08503AB1-7918-4F47-98FD-62D49B6D2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2870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29" name="AutoShape 120">
              <a:extLst>
                <a:ext uri="{FF2B5EF4-FFF2-40B4-BE49-F238E27FC236}">
                  <a16:creationId xmlns:a16="http://schemas.microsoft.com/office/drawing/2014/main" id="{F9C246B8-21C6-4306-9E2F-DAD72B5D8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918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30" name="AutoShape 121">
              <a:extLst>
                <a:ext uri="{FF2B5EF4-FFF2-40B4-BE49-F238E27FC236}">
                  <a16:creationId xmlns:a16="http://schemas.microsoft.com/office/drawing/2014/main" id="{BBBDCB28-2248-43A5-9A3A-878C9A57D8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918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31" name="AutoShape 122">
              <a:extLst>
                <a:ext uri="{FF2B5EF4-FFF2-40B4-BE49-F238E27FC236}">
                  <a16:creationId xmlns:a16="http://schemas.microsoft.com/office/drawing/2014/main" id="{069D20E6-E6CB-4FB1-9462-5CC5C3E315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200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32" name="AutoShape 123">
              <a:extLst>
                <a:ext uri="{FF2B5EF4-FFF2-40B4-BE49-F238E27FC236}">
                  <a16:creationId xmlns:a16="http://schemas.microsoft.com/office/drawing/2014/main" id="{379D6793-4F8B-412C-AC1A-A14630CAD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00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33" name="AutoShape 124">
              <a:extLst>
                <a:ext uri="{FF2B5EF4-FFF2-40B4-BE49-F238E27FC236}">
                  <a16:creationId xmlns:a16="http://schemas.microsoft.com/office/drawing/2014/main" id="{BB2A6969-A870-4297-861F-FD0DE01415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205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34" name="AutoShape 125">
              <a:extLst>
                <a:ext uri="{FF2B5EF4-FFF2-40B4-BE49-F238E27FC236}">
                  <a16:creationId xmlns:a16="http://schemas.microsoft.com/office/drawing/2014/main" id="{63ACAB39-BDE2-476F-90A4-A1996F44A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210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35" name="AutoShape 126">
              <a:extLst>
                <a:ext uri="{FF2B5EF4-FFF2-40B4-BE49-F238E27FC236}">
                  <a16:creationId xmlns:a16="http://schemas.microsoft.com/office/drawing/2014/main" id="{B18690F1-87C8-4A26-9EA1-34BC64FEAA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150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36" name="AutoShape 127">
              <a:extLst>
                <a:ext uri="{FF2B5EF4-FFF2-40B4-BE49-F238E27FC236}">
                  <a16:creationId xmlns:a16="http://schemas.microsoft.com/office/drawing/2014/main" id="{6561D12C-E662-4C63-8919-208E95D2B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205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37" name="AutoShape 128">
              <a:extLst>
                <a:ext uri="{FF2B5EF4-FFF2-40B4-BE49-F238E27FC236}">
                  <a16:creationId xmlns:a16="http://schemas.microsoft.com/office/drawing/2014/main" id="{E59896C7-81D4-4E4B-B923-EC93F6FEF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05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38" name="AutoShape 129">
              <a:extLst>
                <a:ext uri="{FF2B5EF4-FFF2-40B4-BE49-F238E27FC236}">
                  <a16:creationId xmlns:a16="http://schemas.microsoft.com/office/drawing/2014/main" id="{813A6DC4-5FE9-456C-9E83-69A6F2A7C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05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39" name="AutoShape 130">
              <a:extLst>
                <a:ext uri="{FF2B5EF4-FFF2-40B4-BE49-F238E27FC236}">
                  <a16:creationId xmlns:a16="http://schemas.microsoft.com/office/drawing/2014/main" id="{7B88B6BD-0A24-4E19-A079-B7273F031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19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40" name="AutoShape 131">
              <a:extLst>
                <a:ext uri="{FF2B5EF4-FFF2-40B4-BE49-F238E27FC236}">
                  <a16:creationId xmlns:a16="http://schemas.microsoft.com/office/drawing/2014/main" id="{FCCB8F48-A11B-46DA-9157-D6C2B5475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2150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41" name="AutoShape 132">
              <a:extLst>
                <a:ext uri="{FF2B5EF4-FFF2-40B4-BE49-F238E27FC236}">
                  <a16:creationId xmlns:a16="http://schemas.microsoft.com/office/drawing/2014/main" id="{B1005E15-77CB-486E-916A-BC28D7C2A6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34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42" name="AutoShape 133">
              <a:extLst>
                <a:ext uri="{FF2B5EF4-FFF2-40B4-BE49-F238E27FC236}">
                  <a16:creationId xmlns:a16="http://schemas.microsoft.com/office/drawing/2014/main" id="{FC400DB2-36AA-44E7-A0CB-CB5DA88514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229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43" name="AutoShape 134">
              <a:extLst>
                <a:ext uri="{FF2B5EF4-FFF2-40B4-BE49-F238E27FC236}">
                  <a16:creationId xmlns:a16="http://schemas.microsoft.com/office/drawing/2014/main" id="{DA5C2198-0405-4D8A-885D-553BEF342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19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44" name="AutoShape 135">
              <a:extLst>
                <a:ext uri="{FF2B5EF4-FFF2-40B4-BE49-F238E27FC236}">
                  <a16:creationId xmlns:a16="http://schemas.microsoft.com/office/drawing/2014/main" id="{D6A2A2D0-63CB-4D74-8F49-89281BB31D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00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45" name="AutoShape 136">
              <a:extLst>
                <a:ext uri="{FF2B5EF4-FFF2-40B4-BE49-F238E27FC236}">
                  <a16:creationId xmlns:a16="http://schemas.microsoft.com/office/drawing/2014/main" id="{23CF8803-FBDD-4E11-8856-7E8CF531B6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2870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46" name="AutoShape 137">
              <a:extLst>
                <a:ext uri="{FF2B5EF4-FFF2-40B4-BE49-F238E27FC236}">
                  <a16:creationId xmlns:a16="http://schemas.microsoft.com/office/drawing/2014/main" id="{3EA4D095-5E6C-427B-863F-2C2105AFBD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0" y="2710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47" name="AutoShape 138">
              <a:extLst>
                <a:ext uri="{FF2B5EF4-FFF2-40B4-BE49-F238E27FC236}">
                  <a16:creationId xmlns:a16="http://schemas.microsoft.com/office/drawing/2014/main" id="{F0A88382-70E4-42BB-BF49-69F0C99F3B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2822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48" name="AutoShape 139">
              <a:extLst>
                <a:ext uri="{FF2B5EF4-FFF2-40B4-BE49-F238E27FC236}">
                  <a16:creationId xmlns:a16="http://schemas.microsoft.com/office/drawing/2014/main" id="{77429D39-F319-49DF-9917-58AAD3334B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72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49" name="AutoShape 140">
              <a:extLst>
                <a:ext uri="{FF2B5EF4-FFF2-40B4-BE49-F238E27FC236}">
                  <a16:creationId xmlns:a16="http://schemas.microsoft.com/office/drawing/2014/main" id="{4E87B4CF-C424-43C5-B449-117BFB0457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630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50" name="AutoShape 141">
              <a:extLst>
                <a:ext uri="{FF2B5EF4-FFF2-40B4-BE49-F238E27FC236}">
                  <a16:creationId xmlns:a16="http://schemas.microsoft.com/office/drawing/2014/main" id="{44E874DC-7630-4972-ACEF-41269987FC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72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51" name="AutoShape 142">
              <a:extLst>
                <a:ext uri="{FF2B5EF4-FFF2-40B4-BE49-F238E27FC236}">
                  <a16:creationId xmlns:a16="http://schemas.microsoft.com/office/drawing/2014/main" id="{53014D0B-B510-4C04-8A81-0D5F0E79D1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67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52" name="AutoShape 143">
              <a:extLst>
                <a:ext uri="{FF2B5EF4-FFF2-40B4-BE49-F238E27FC236}">
                  <a16:creationId xmlns:a16="http://schemas.microsoft.com/office/drawing/2014/main" id="{392CDC6A-C774-4A92-87E9-CCBB62FAFC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72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53" name="AutoShape 144">
              <a:extLst>
                <a:ext uri="{FF2B5EF4-FFF2-40B4-BE49-F238E27FC236}">
                  <a16:creationId xmlns:a16="http://schemas.microsoft.com/office/drawing/2014/main" id="{33E5DDF5-C200-4287-BB9B-26772937C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150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54" name="AutoShape 145">
              <a:extLst>
                <a:ext uri="{FF2B5EF4-FFF2-40B4-BE49-F238E27FC236}">
                  <a16:creationId xmlns:a16="http://schemas.microsoft.com/office/drawing/2014/main" id="{F5F4282C-C9B4-488B-AD3E-0928C162B5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150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55" name="AutoShape 146">
              <a:extLst>
                <a:ext uri="{FF2B5EF4-FFF2-40B4-BE49-F238E27FC236}">
                  <a16:creationId xmlns:a16="http://schemas.microsoft.com/office/drawing/2014/main" id="{4220483B-57BF-4FFC-BE19-97170DA45D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219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56" name="AutoShape 147">
              <a:extLst>
                <a:ext uri="{FF2B5EF4-FFF2-40B4-BE49-F238E27FC236}">
                  <a16:creationId xmlns:a16="http://schemas.microsoft.com/office/drawing/2014/main" id="{435F0EE2-7813-4F87-8795-9DB9A67661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24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57" name="AutoShape 148">
              <a:extLst>
                <a:ext uri="{FF2B5EF4-FFF2-40B4-BE49-F238E27FC236}">
                  <a16:creationId xmlns:a16="http://schemas.microsoft.com/office/drawing/2014/main" id="{61A111B6-DEE0-492B-872D-992674350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29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58" name="AutoShape 149">
              <a:extLst>
                <a:ext uri="{FF2B5EF4-FFF2-40B4-BE49-F238E27FC236}">
                  <a16:creationId xmlns:a16="http://schemas.microsoft.com/office/drawing/2014/main" id="{CFC6BA7D-3CD5-4337-95D6-1EA3B73631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43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59" name="AutoShape 150">
              <a:extLst>
                <a:ext uri="{FF2B5EF4-FFF2-40B4-BE49-F238E27FC236}">
                  <a16:creationId xmlns:a16="http://schemas.microsoft.com/office/drawing/2014/main" id="{0F22F3EF-58A9-4D19-B187-F854A09A26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48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60" name="AutoShape 151">
              <a:extLst>
                <a:ext uri="{FF2B5EF4-FFF2-40B4-BE49-F238E27FC236}">
                  <a16:creationId xmlns:a16="http://schemas.microsoft.com/office/drawing/2014/main" id="{71D2A179-2322-4D11-A68E-99B08CBDDD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67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61" name="AutoShape 152">
              <a:extLst>
                <a:ext uri="{FF2B5EF4-FFF2-40B4-BE49-F238E27FC236}">
                  <a16:creationId xmlns:a16="http://schemas.microsoft.com/office/drawing/2014/main" id="{7867658A-4BB7-4FE9-9374-694BAF6DCD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72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62" name="AutoShape 153">
              <a:extLst>
                <a:ext uri="{FF2B5EF4-FFF2-40B4-BE49-F238E27FC236}">
                  <a16:creationId xmlns:a16="http://schemas.microsoft.com/office/drawing/2014/main" id="{A15AF9D5-ED1B-4F76-8838-9F8B1581BF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2678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63" name="AutoShape 154">
              <a:extLst>
                <a:ext uri="{FF2B5EF4-FFF2-40B4-BE49-F238E27FC236}">
                  <a16:creationId xmlns:a16="http://schemas.microsoft.com/office/drawing/2014/main" id="{031D8C97-D428-4590-9AA7-106F3FDE0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2630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64" name="AutoShape 155">
              <a:extLst>
                <a:ext uri="{FF2B5EF4-FFF2-40B4-BE49-F238E27FC236}">
                  <a16:creationId xmlns:a16="http://schemas.microsoft.com/office/drawing/2014/main" id="{AEF8E421-913B-4E09-9A65-F9DE0BAD3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53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65" name="AutoShape 156">
              <a:extLst>
                <a:ext uri="{FF2B5EF4-FFF2-40B4-BE49-F238E27FC236}">
                  <a16:creationId xmlns:a16="http://schemas.microsoft.com/office/drawing/2014/main" id="{0DDB0111-DB38-4AA1-9240-4212E4B987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253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66" name="AutoShape 157">
              <a:extLst>
                <a:ext uri="{FF2B5EF4-FFF2-40B4-BE49-F238E27FC236}">
                  <a16:creationId xmlns:a16="http://schemas.microsoft.com/office/drawing/2014/main" id="{E5880D1E-59E0-4EF9-B740-1D1716318D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2534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67" name="AutoShape 158">
              <a:extLst>
                <a:ext uri="{FF2B5EF4-FFF2-40B4-BE49-F238E27FC236}">
                  <a16:creationId xmlns:a16="http://schemas.microsoft.com/office/drawing/2014/main" id="{6B77C4F6-1C65-498E-8D2B-8034305052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2582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68" name="AutoShape 159">
              <a:extLst>
                <a:ext uri="{FF2B5EF4-FFF2-40B4-BE49-F238E27FC236}">
                  <a16:creationId xmlns:a16="http://schemas.microsoft.com/office/drawing/2014/main" id="{0E2FE6A6-53E6-4B01-8242-C37FA2E08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2678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69" name="AutoShape 160">
              <a:extLst>
                <a:ext uri="{FF2B5EF4-FFF2-40B4-BE49-F238E27FC236}">
                  <a16:creationId xmlns:a16="http://schemas.microsoft.com/office/drawing/2014/main" id="{AE231CCD-C208-446E-8637-4B88F62FD0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630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70" name="AutoShape 161">
              <a:extLst>
                <a:ext uri="{FF2B5EF4-FFF2-40B4-BE49-F238E27FC236}">
                  <a16:creationId xmlns:a16="http://schemas.microsoft.com/office/drawing/2014/main" id="{0679C69B-8FB8-445C-926A-AAFDE0E1A8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582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71" name="AutoShape 162">
              <a:extLst>
                <a:ext uri="{FF2B5EF4-FFF2-40B4-BE49-F238E27FC236}">
                  <a16:creationId xmlns:a16="http://schemas.microsoft.com/office/drawing/2014/main" id="{E834ED86-C74A-46B6-BB6A-1AF31AD6C0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2630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72" name="AutoShape 163">
              <a:extLst>
                <a:ext uri="{FF2B5EF4-FFF2-40B4-BE49-F238E27FC236}">
                  <a16:creationId xmlns:a16="http://schemas.microsoft.com/office/drawing/2014/main" id="{8AD1B4FD-6196-4D10-B267-793CB15AEF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2630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73" name="AutoShape 164">
              <a:extLst>
                <a:ext uri="{FF2B5EF4-FFF2-40B4-BE49-F238E27FC236}">
                  <a16:creationId xmlns:a16="http://schemas.microsoft.com/office/drawing/2014/main" id="{AC7E52EC-A360-482E-A08B-9E01E9FD35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248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74" name="AutoShape 165">
              <a:extLst>
                <a:ext uri="{FF2B5EF4-FFF2-40B4-BE49-F238E27FC236}">
                  <a16:creationId xmlns:a16="http://schemas.microsoft.com/office/drawing/2014/main" id="{486D555F-E37F-4282-AB9E-420F15859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58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75" name="AutoShape 166">
              <a:extLst>
                <a:ext uri="{FF2B5EF4-FFF2-40B4-BE49-F238E27FC236}">
                  <a16:creationId xmlns:a16="http://schemas.microsoft.com/office/drawing/2014/main" id="{5F8FB614-D22B-492F-86CB-185E5C2BEF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58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76" name="AutoShape 167">
              <a:extLst>
                <a:ext uri="{FF2B5EF4-FFF2-40B4-BE49-F238E27FC236}">
                  <a16:creationId xmlns:a16="http://schemas.microsoft.com/office/drawing/2014/main" id="{DEAF62A8-996D-4C98-BB37-130932750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48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77" name="AutoShape 168">
              <a:extLst>
                <a:ext uri="{FF2B5EF4-FFF2-40B4-BE49-F238E27FC236}">
                  <a16:creationId xmlns:a16="http://schemas.microsoft.com/office/drawing/2014/main" id="{03DE3C87-7637-4411-99D6-37DA5FB224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48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78" name="AutoShape 169">
              <a:extLst>
                <a:ext uri="{FF2B5EF4-FFF2-40B4-BE49-F238E27FC236}">
                  <a16:creationId xmlns:a16="http://schemas.microsoft.com/office/drawing/2014/main" id="{CD9703D3-B1F9-45EE-BFEF-BE357DA89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91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79" name="AutoShape 170">
              <a:extLst>
                <a:ext uri="{FF2B5EF4-FFF2-40B4-BE49-F238E27FC236}">
                  <a16:creationId xmlns:a16="http://schemas.microsoft.com/office/drawing/2014/main" id="{D4C6D730-996C-4C1B-BF87-E74AFD8EB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243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80" name="AutoShape 171">
              <a:extLst>
                <a:ext uri="{FF2B5EF4-FFF2-40B4-BE49-F238E27FC236}">
                  <a16:creationId xmlns:a16="http://schemas.microsoft.com/office/drawing/2014/main" id="{9E6B74B5-4914-409B-93F9-471C57400F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243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81" name="AutoShape 172">
              <a:extLst>
                <a:ext uri="{FF2B5EF4-FFF2-40B4-BE49-F238E27FC236}">
                  <a16:creationId xmlns:a16="http://schemas.microsoft.com/office/drawing/2014/main" id="{1B1605C2-9371-4D7B-9BEB-F665E294C8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234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82" name="AutoShape 173">
              <a:extLst>
                <a:ext uri="{FF2B5EF4-FFF2-40B4-BE49-F238E27FC236}">
                  <a16:creationId xmlns:a16="http://schemas.microsoft.com/office/drawing/2014/main" id="{0836CE39-0C48-4717-A31E-DF9DD17EB1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390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83" name="AutoShape 174">
              <a:extLst>
                <a:ext uri="{FF2B5EF4-FFF2-40B4-BE49-F238E27FC236}">
                  <a16:creationId xmlns:a16="http://schemas.microsoft.com/office/drawing/2014/main" id="{BBE1A464-1D60-4B53-B68B-239697E9C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224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84" name="AutoShape 175">
              <a:extLst>
                <a:ext uri="{FF2B5EF4-FFF2-40B4-BE49-F238E27FC236}">
                  <a16:creationId xmlns:a16="http://schemas.microsoft.com/office/drawing/2014/main" id="{D685C9E5-3D56-4A4A-87D6-950755EE0C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229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85" name="AutoShape 176">
              <a:extLst>
                <a:ext uri="{FF2B5EF4-FFF2-40B4-BE49-F238E27FC236}">
                  <a16:creationId xmlns:a16="http://schemas.microsoft.com/office/drawing/2014/main" id="{0CE67E31-AB78-4D07-974D-48C72E342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10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86" name="AutoShape 177">
              <a:extLst>
                <a:ext uri="{FF2B5EF4-FFF2-40B4-BE49-F238E27FC236}">
                  <a16:creationId xmlns:a16="http://schemas.microsoft.com/office/drawing/2014/main" id="{D8F1DB61-1467-4AAC-A492-A22B831745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05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87" name="AutoShape 178">
              <a:extLst>
                <a:ext uri="{FF2B5EF4-FFF2-40B4-BE49-F238E27FC236}">
                  <a16:creationId xmlns:a16="http://schemas.microsoft.com/office/drawing/2014/main" id="{3E0449D1-2767-47FA-9DA6-3DD040C43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29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88" name="AutoShape 179">
              <a:extLst>
                <a:ext uri="{FF2B5EF4-FFF2-40B4-BE49-F238E27FC236}">
                  <a16:creationId xmlns:a16="http://schemas.microsoft.com/office/drawing/2014/main" id="{D46DC0A8-0933-4AA3-8A74-EC88C0B032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19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89" name="AutoShape 180">
              <a:extLst>
                <a:ext uri="{FF2B5EF4-FFF2-40B4-BE49-F238E27FC236}">
                  <a16:creationId xmlns:a16="http://schemas.microsoft.com/office/drawing/2014/main" id="{9DCA2A78-3BB9-4A33-BBCD-C46F6BF322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150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90" name="AutoShape 181">
              <a:extLst>
                <a:ext uri="{FF2B5EF4-FFF2-40B4-BE49-F238E27FC236}">
                  <a16:creationId xmlns:a16="http://schemas.microsoft.com/office/drawing/2014/main" id="{B84A4FAF-96EE-4201-A8FB-539A77D343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19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91" name="AutoShape 182">
              <a:extLst>
                <a:ext uri="{FF2B5EF4-FFF2-40B4-BE49-F238E27FC236}">
                  <a16:creationId xmlns:a16="http://schemas.microsoft.com/office/drawing/2014/main" id="{66BE895A-4FA1-4C9E-93EF-17DC64EC2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10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92" name="AutoShape 183">
              <a:extLst>
                <a:ext uri="{FF2B5EF4-FFF2-40B4-BE49-F238E27FC236}">
                  <a16:creationId xmlns:a16="http://schemas.microsoft.com/office/drawing/2014/main" id="{EBCFEC6B-9583-4203-971D-5AAEC1771F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05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93" name="AutoShape 184">
              <a:extLst>
                <a:ext uri="{FF2B5EF4-FFF2-40B4-BE49-F238E27FC236}">
                  <a16:creationId xmlns:a16="http://schemas.microsoft.com/office/drawing/2014/main" id="{861547AF-A918-4B71-921F-B79BCA6E8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234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94" name="AutoShape 185">
              <a:extLst>
                <a:ext uri="{FF2B5EF4-FFF2-40B4-BE49-F238E27FC236}">
                  <a16:creationId xmlns:a16="http://schemas.microsoft.com/office/drawing/2014/main" id="{DC0133E8-7064-4690-8F71-076F6AF31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43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95" name="AutoShape 186">
              <a:extLst>
                <a:ext uri="{FF2B5EF4-FFF2-40B4-BE49-F238E27FC236}">
                  <a16:creationId xmlns:a16="http://schemas.microsoft.com/office/drawing/2014/main" id="{8C5F6ADA-67B6-4B6E-8711-2D24A6F160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390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96" name="AutoShape 187">
              <a:extLst>
                <a:ext uri="{FF2B5EF4-FFF2-40B4-BE49-F238E27FC236}">
                  <a16:creationId xmlns:a16="http://schemas.microsoft.com/office/drawing/2014/main" id="{3B89F159-0E57-450E-8E7B-986CC7E403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29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97" name="AutoShape 188">
              <a:extLst>
                <a:ext uri="{FF2B5EF4-FFF2-40B4-BE49-F238E27FC236}">
                  <a16:creationId xmlns:a16="http://schemas.microsoft.com/office/drawing/2014/main" id="{B46D8209-0444-409D-BEF6-8B5716E684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24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98" name="AutoShape 189">
              <a:extLst>
                <a:ext uri="{FF2B5EF4-FFF2-40B4-BE49-F238E27FC236}">
                  <a16:creationId xmlns:a16="http://schemas.microsoft.com/office/drawing/2014/main" id="{CF00B482-5B6A-4540-BBC2-36E5F1676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48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99" name="AutoShape 190">
              <a:extLst>
                <a:ext uri="{FF2B5EF4-FFF2-40B4-BE49-F238E27FC236}">
                  <a16:creationId xmlns:a16="http://schemas.microsoft.com/office/drawing/2014/main" id="{E9B706DA-3F2C-4F27-AFF9-265C3DFA25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2486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600" name="AutoShape 191">
              <a:extLst>
                <a:ext uri="{FF2B5EF4-FFF2-40B4-BE49-F238E27FC236}">
                  <a16:creationId xmlns:a16="http://schemas.microsoft.com/office/drawing/2014/main" id="{4321ABB3-FA1D-42F4-99C2-3F1639A97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390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</p:grpSp>
      <p:grpSp>
        <p:nvGrpSpPr>
          <p:cNvPr id="4" name="Group 192">
            <a:extLst>
              <a:ext uri="{FF2B5EF4-FFF2-40B4-BE49-F238E27FC236}">
                <a16:creationId xmlns:a16="http://schemas.microsoft.com/office/drawing/2014/main" id="{0E997EF4-6916-4E8B-B340-FEFDF543A1AB}"/>
              </a:ext>
            </a:extLst>
          </p:cNvPr>
          <p:cNvGrpSpPr>
            <a:grpSpLocks/>
          </p:cNvGrpSpPr>
          <p:nvPr/>
        </p:nvGrpSpPr>
        <p:grpSpPr bwMode="auto">
          <a:xfrm>
            <a:off x="7564025" y="3200410"/>
            <a:ext cx="2863382" cy="2988401"/>
            <a:chOff x="3552" y="2006"/>
            <a:chExt cx="1542" cy="1581"/>
          </a:xfrm>
        </p:grpSpPr>
        <p:sp>
          <p:nvSpPr>
            <p:cNvPr id="12296" name="Text Box 193">
              <a:extLst>
                <a:ext uri="{FF2B5EF4-FFF2-40B4-BE49-F238E27FC236}">
                  <a16:creationId xmlns:a16="http://schemas.microsoft.com/office/drawing/2014/main" id="{438F904D-BA04-483D-AD7D-E0EEBB732E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3110"/>
              <a:ext cx="1110" cy="47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ru-RU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Полностью использован</a:t>
              </a:r>
              <a:endParaRPr lang="de-C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17416" name="AutoShape 194">
              <a:extLst>
                <a:ext uri="{FF2B5EF4-FFF2-40B4-BE49-F238E27FC236}">
                  <a16:creationId xmlns:a16="http://schemas.microsoft.com/office/drawing/2014/main" id="{88276DC1-DE30-4AB7-9FED-6B1F611D1B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294"/>
              <a:ext cx="336" cy="192"/>
            </a:xfrm>
            <a:prstGeom prst="chevron">
              <a:avLst>
                <a:gd name="adj" fmla="val 43750"/>
              </a:avLst>
            </a:prstGeom>
            <a:noFill/>
            <a:ln w="28575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17" name="Rectangle 195">
              <a:extLst>
                <a:ext uri="{FF2B5EF4-FFF2-40B4-BE49-F238E27FC236}">
                  <a16:creationId xmlns:a16="http://schemas.microsoft.com/office/drawing/2014/main" id="{19C8AD07-32CE-4D77-AD11-312BF84D09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2006"/>
              <a:ext cx="1056" cy="1008"/>
            </a:xfrm>
            <a:prstGeom prst="rect">
              <a:avLst/>
            </a:prstGeom>
            <a:noFill/>
            <a:ln w="381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18" name="AutoShape 196">
              <a:extLst>
                <a:ext uri="{FF2B5EF4-FFF2-40B4-BE49-F238E27FC236}">
                  <a16:creationId xmlns:a16="http://schemas.microsoft.com/office/drawing/2014/main" id="{9C87248B-376E-4F17-803A-C11FD136AA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291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19" name="AutoShape 197">
              <a:extLst>
                <a:ext uri="{FF2B5EF4-FFF2-40B4-BE49-F238E27FC236}">
                  <a16:creationId xmlns:a16="http://schemas.microsoft.com/office/drawing/2014/main" id="{0452713C-CD62-4B6C-9F40-997CC5ADB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05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20" name="AutoShape 198">
              <a:extLst>
                <a:ext uri="{FF2B5EF4-FFF2-40B4-BE49-F238E27FC236}">
                  <a16:creationId xmlns:a16="http://schemas.microsoft.com/office/drawing/2014/main" id="{E8F8702F-18D5-4DF9-8CDE-5210219F7F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82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21" name="AutoShape 199">
              <a:extLst>
                <a:ext uri="{FF2B5EF4-FFF2-40B4-BE49-F238E27FC236}">
                  <a16:creationId xmlns:a16="http://schemas.microsoft.com/office/drawing/2014/main" id="{604849A6-1C6B-4662-A3D7-5E7B89849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91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22" name="AutoShape 200">
              <a:extLst>
                <a:ext uri="{FF2B5EF4-FFF2-40B4-BE49-F238E27FC236}">
                  <a16:creationId xmlns:a16="http://schemas.microsoft.com/office/drawing/2014/main" id="{19132C5C-BA0A-4456-9425-9525F2496D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2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23" name="AutoShape 201">
              <a:extLst>
                <a:ext uri="{FF2B5EF4-FFF2-40B4-BE49-F238E27FC236}">
                  <a16:creationId xmlns:a16="http://schemas.microsoft.com/office/drawing/2014/main" id="{480ACACF-4483-4FBA-AA2B-8BE1D53099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91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24" name="AutoShape 202">
              <a:extLst>
                <a:ext uri="{FF2B5EF4-FFF2-40B4-BE49-F238E27FC236}">
                  <a16:creationId xmlns:a16="http://schemas.microsoft.com/office/drawing/2014/main" id="{3226BDAB-5025-4015-9CBC-35968E7ADF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91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25" name="AutoShape 203">
              <a:extLst>
                <a:ext uri="{FF2B5EF4-FFF2-40B4-BE49-F238E27FC236}">
                  <a16:creationId xmlns:a16="http://schemas.microsoft.com/office/drawing/2014/main" id="{3CAFE369-17FF-4DF4-A0D1-7B6A1A5C89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282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26" name="AutoShape 204">
              <a:extLst>
                <a:ext uri="{FF2B5EF4-FFF2-40B4-BE49-F238E27FC236}">
                  <a16:creationId xmlns:a16="http://schemas.microsoft.com/office/drawing/2014/main" id="{037088CC-C262-4981-AB4A-4AA7A8A9D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82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27" name="AutoShape 205">
              <a:extLst>
                <a:ext uri="{FF2B5EF4-FFF2-40B4-BE49-F238E27FC236}">
                  <a16:creationId xmlns:a16="http://schemas.microsoft.com/office/drawing/2014/main" id="{7C072528-7DAA-4817-BC2C-A533FE8EB7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279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28" name="AutoShape 206">
              <a:extLst>
                <a:ext uri="{FF2B5EF4-FFF2-40B4-BE49-F238E27FC236}">
                  <a16:creationId xmlns:a16="http://schemas.microsoft.com/office/drawing/2014/main" id="{307074CD-1118-4AF9-AB77-A62A57AFD0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291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29" name="AutoShape 207">
              <a:extLst>
                <a:ext uri="{FF2B5EF4-FFF2-40B4-BE49-F238E27FC236}">
                  <a16:creationId xmlns:a16="http://schemas.microsoft.com/office/drawing/2014/main" id="{6B315C92-0769-4412-8E22-9881683C82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4" y="291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30" name="AutoShape 208">
              <a:extLst>
                <a:ext uri="{FF2B5EF4-FFF2-40B4-BE49-F238E27FC236}">
                  <a16:creationId xmlns:a16="http://schemas.microsoft.com/office/drawing/2014/main" id="{6776E6CE-7858-4578-B2D1-796407609D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291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31" name="AutoShape 209">
              <a:extLst>
                <a:ext uri="{FF2B5EF4-FFF2-40B4-BE49-F238E27FC236}">
                  <a16:creationId xmlns:a16="http://schemas.microsoft.com/office/drawing/2014/main" id="{EADC95C0-03B5-464C-A400-4FEE950CE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277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32" name="AutoShape 210">
              <a:extLst>
                <a:ext uri="{FF2B5EF4-FFF2-40B4-BE49-F238E27FC236}">
                  <a16:creationId xmlns:a16="http://schemas.microsoft.com/office/drawing/2014/main" id="{C5CFF7E5-14DD-47F1-8F4C-818343DEF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774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33" name="AutoShape 211">
              <a:extLst>
                <a:ext uri="{FF2B5EF4-FFF2-40B4-BE49-F238E27FC236}">
                  <a16:creationId xmlns:a16="http://schemas.microsoft.com/office/drawing/2014/main" id="{FD633DF0-82AF-462D-B81E-39CBB0E76D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82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34" name="AutoShape 212">
              <a:extLst>
                <a:ext uri="{FF2B5EF4-FFF2-40B4-BE49-F238E27FC236}">
                  <a16:creationId xmlns:a16="http://schemas.microsoft.com/office/drawing/2014/main" id="{159EBEF4-14A5-4016-9908-BEB3B4615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2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35" name="AutoShape 213">
              <a:extLst>
                <a:ext uri="{FF2B5EF4-FFF2-40B4-BE49-F238E27FC236}">
                  <a16:creationId xmlns:a16="http://schemas.microsoft.com/office/drawing/2014/main" id="{F26E3928-580A-4DFA-B40A-5EDE75C62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870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36" name="AutoShape 214">
              <a:extLst>
                <a:ext uri="{FF2B5EF4-FFF2-40B4-BE49-F238E27FC236}">
                  <a16:creationId xmlns:a16="http://schemas.microsoft.com/office/drawing/2014/main" id="{3A0F71E0-55BF-48CF-AF6B-DFDD9329B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291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37" name="AutoShape 215">
              <a:extLst>
                <a:ext uri="{FF2B5EF4-FFF2-40B4-BE49-F238E27FC236}">
                  <a16:creationId xmlns:a16="http://schemas.microsoft.com/office/drawing/2014/main" id="{26212B59-3A38-433E-84B9-F1F2065C3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1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38" name="AutoShape 216">
              <a:extLst>
                <a:ext uri="{FF2B5EF4-FFF2-40B4-BE49-F238E27FC236}">
                  <a16:creationId xmlns:a16="http://schemas.microsoft.com/office/drawing/2014/main" id="{D5D5A853-9F28-4C2C-BF3A-290223FCE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00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39" name="AutoShape 217">
              <a:extLst>
                <a:ext uri="{FF2B5EF4-FFF2-40B4-BE49-F238E27FC236}">
                  <a16:creationId xmlns:a16="http://schemas.microsoft.com/office/drawing/2014/main" id="{BC9B55F9-0311-46DD-9E5C-2D38E7EED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200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40" name="AutoShape 218">
              <a:extLst>
                <a:ext uri="{FF2B5EF4-FFF2-40B4-BE49-F238E27FC236}">
                  <a16:creationId xmlns:a16="http://schemas.microsoft.com/office/drawing/2014/main" id="{88A2A776-22F5-4654-A284-C9EC31322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205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41" name="AutoShape 219">
              <a:extLst>
                <a:ext uri="{FF2B5EF4-FFF2-40B4-BE49-F238E27FC236}">
                  <a16:creationId xmlns:a16="http://schemas.microsoft.com/office/drawing/2014/main" id="{6DF8BC3D-A5B1-4051-B4A0-40D1F90685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10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42" name="AutoShape 220">
              <a:extLst>
                <a:ext uri="{FF2B5EF4-FFF2-40B4-BE49-F238E27FC236}">
                  <a16:creationId xmlns:a16="http://schemas.microsoft.com/office/drawing/2014/main" id="{E8BBB4C0-AC89-42C0-96F3-3E52ACB72B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150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43" name="AutoShape 221">
              <a:extLst>
                <a:ext uri="{FF2B5EF4-FFF2-40B4-BE49-F238E27FC236}">
                  <a16:creationId xmlns:a16="http://schemas.microsoft.com/office/drawing/2014/main" id="{8F8BA31E-2900-424C-AB15-36EA24DFC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05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44" name="AutoShape 222">
              <a:extLst>
                <a:ext uri="{FF2B5EF4-FFF2-40B4-BE49-F238E27FC236}">
                  <a16:creationId xmlns:a16="http://schemas.microsoft.com/office/drawing/2014/main" id="{A580CFE9-1E4D-43CB-A449-0C8E726D25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205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45" name="AutoShape 223">
              <a:extLst>
                <a:ext uri="{FF2B5EF4-FFF2-40B4-BE49-F238E27FC236}">
                  <a16:creationId xmlns:a16="http://schemas.microsoft.com/office/drawing/2014/main" id="{97CE03C7-F755-4ED4-A8C6-28EEBCF197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05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46" name="AutoShape 224">
              <a:extLst>
                <a:ext uri="{FF2B5EF4-FFF2-40B4-BE49-F238E27FC236}">
                  <a16:creationId xmlns:a16="http://schemas.microsoft.com/office/drawing/2014/main" id="{6E4973E3-C12F-4CD2-A281-CEE29681E2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19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47" name="AutoShape 225">
              <a:extLst>
                <a:ext uri="{FF2B5EF4-FFF2-40B4-BE49-F238E27FC236}">
                  <a16:creationId xmlns:a16="http://schemas.microsoft.com/office/drawing/2014/main" id="{F1AD084F-DC35-4AE4-AF4B-C8036B10AB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150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48" name="AutoShape 226">
              <a:extLst>
                <a:ext uri="{FF2B5EF4-FFF2-40B4-BE49-F238E27FC236}">
                  <a16:creationId xmlns:a16="http://schemas.microsoft.com/office/drawing/2014/main" id="{C09243E4-D041-4CCA-BC78-4911FBB787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34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49" name="AutoShape 227">
              <a:extLst>
                <a:ext uri="{FF2B5EF4-FFF2-40B4-BE49-F238E27FC236}">
                  <a16:creationId xmlns:a16="http://schemas.microsoft.com/office/drawing/2014/main" id="{0A543CDC-4401-47EF-BBBC-9DC8BCCE36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9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50" name="AutoShape 228">
              <a:extLst>
                <a:ext uri="{FF2B5EF4-FFF2-40B4-BE49-F238E27FC236}">
                  <a16:creationId xmlns:a16="http://schemas.microsoft.com/office/drawing/2014/main" id="{920A2050-29D3-4C17-869B-C7B659625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219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51" name="AutoShape 229">
              <a:extLst>
                <a:ext uri="{FF2B5EF4-FFF2-40B4-BE49-F238E27FC236}">
                  <a16:creationId xmlns:a16="http://schemas.microsoft.com/office/drawing/2014/main" id="{561DB18F-E30D-4EEB-977C-DE6BA6C97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200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52" name="AutoShape 230">
              <a:extLst>
                <a:ext uri="{FF2B5EF4-FFF2-40B4-BE49-F238E27FC236}">
                  <a16:creationId xmlns:a16="http://schemas.microsoft.com/office/drawing/2014/main" id="{06587271-DF99-4BEA-9A37-D84398F72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870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53" name="AutoShape 231">
              <a:extLst>
                <a:ext uri="{FF2B5EF4-FFF2-40B4-BE49-F238E27FC236}">
                  <a16:creationId xmlns:a16="http://schemas.microsoft.com/office/drawing/2014/main" id="{2C7F1648-A1A4-47D7-B671-7749C12B51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2" y="2710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54" name="AutoShape 232">
              <a:extLst>
                <a:ext uri="{FF2B5EF4-FFF2-40B4-BE49-F238E27FC236}">
                  <a16:creationId xmlns:a16="http://schemas.microsoft.com/office/drawing/2014/main" id="{E37689AD-B5F9-4D50-B856-9EB48C40A7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282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55" name="AutoShape 233">
              <a:extLst>
                <a:ext uri="{FF2B5EF4-FFF2-40B4-BE49-F238E27FC236}">
                  <a16:creationId xmlns:a16="http://schemas.microsoft.com/office/drawing/2014/main" id="{6755A13C-F495-4139-B6E2-BA7274821B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272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56" name="AutoShape 234">
              <a:extLst>
                <a:ext uri="{FF2B5EF4-FFF2-40B4-BE49-F238E27FC236}">
                  <a16:creationId xmlns:a16="http://schemas.microsoft.com/office/drawing/2014/main" id="{E8B64C25-DCBC-4A94-97B7-5163E1CC2D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630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57" name="AutoShape 235">
              <a:extLst>
                <a:ext uri="{FF2B5EF4-FFF2-40B4-BE49-F238E27FC236}">
                  <a16:creationId xmlns:a16="http://schemas.microsoft.com/office/drawing/2014/main" id="{FCB99F0F-13C2-4531-BF4C-F70112ED9E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72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58" name="AutoShape 236">
              <a:extLst>
                <a:ext uri="{FF2B5EF4-FFF2-40B4-BE49-F238E27FC236}">
                  <a16:creationId xmlns:a16="http://schemas.microsoft.com/office/drawing/2014/main" id="{0D71E025-E6F8-4347-8744-C50BC6165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267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59" name="AutoShape 237">
              <a:extLst>
                <a:ext uri="{FF2B5EF4-FFF2-40B4-BE49-F238E27FC236}">
                  <a16:creationId xmlns:a16="http://schemas.microsoft.com/office/drawing/2014/main" id="{18D5E5E3-F936-4202-94F7-3CD92E5DF3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272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60" name="AutoShape 238">
              <a:extLst>
                <a:ext uri="{FF2B5EF4-FFF2-40B4-BE49-F238E27FC236}">
                  <a16:creationId xmlns:a16="http://schemas.microsoft.com/office/drawing/2014/main" id="{3D65D478-C649-4D22-B886-343D44906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150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61" name="AutoShape 239">
              <a:extLst>
                <a:ext uri="{FF2B5EF4-FFF2-40B4-BE49-F238E27FC236}">
                  <a16:creationId xmlns:a16="http://schemas.microsoft.com/office/drawing/2014/main" id="{C63E146B-B30F-4897-A5A1-E0A123BBB5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2150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62" name="AutoShape 240">
              <a:extLst>
                <a:ext uri="{FF2B5EF4-FFF2-40B4-BE49-F238E27FC236}">
                  <a16:creationId xmlns:a16="http://schemas.microsoft.com/office/drawing/2014/main" id="{324C99F1-75A7-4EE6-94E5-B8970459A1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19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63" name="AutoShape 241">
              <a:extLst>
                <a:ext uri="{FF2B5EF4-FFF2-40B4-BE49-F238E27FC236}">
                  <a16:creationId xmlns:a16="http://schemas.microsoft.com/office/drawing/2014/main" id="{77E2350E-6F4A-4DB4-9C15-64E5C148A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24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64" name="AutoShape 242">
              <a:extLst>
                <a:ext uri="{FF2B5EF4-FFF2-40B4-BE49-F238E27FC236}">
                  <a16:creationId xmlns:a16="http://schemas.microsoft.com/office/drawing/2014/main" id="{F1C766A9-F085-4FBF-BE7D-480F2E5C56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29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65" name="AutoShape 243">
              <a:extLst>
                <a:ext uri="{FF2B5EF4-FFF2-40B4-BE49-F238E27FC236}">
                  <a16:creationId xmlns:a16="http://schemas.microsoft.com/office/drawing/2014/main" id="{03BC080A-5BAE-4AE4-AED4-599F90518E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243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66" name="AutoShape 244">
              <a:extLst>
                <a:ext uri="{FF2B5EF4-FFF2-40B4-BE49-F238E27FC236}">
                  <a16:creationId xmlns:a16="http://schemas.microsoft.com/office/drawing/2014/main" id="{AF99077A-0F77-4D2F-925C-81AD067B9B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48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67" name="AutoShape 245">
              <a:extLst>
                <a:ext uri="{FF2B5EF4-FFF2-40B4-BE49-F238E27FC236}">
                  <a16:creationId xmlns:a16="http://schemas.microsoft.com/office/drawing/2014/main" id="{84DD8E51-DA6F-447D-9E93-9830E562A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67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68" name="AutoShape 246">
              <a:extLst>
                <a:ext uri="{FF2B5EF4-FFF2-40B4-BE49-F238E27FC236}">
                  <a16:creationId xmlns:a16="http://schemas.microsoft.com/office/drawing/2014/main" id="{0A516AE7-B283-4E5C-B987-512F9B72E6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72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69" name="AutoShape 247">
              <a:extLst>
                <a:ext uri="{FF2B5EF4-FFF2-40B4-BE49-F238E27FC236}">
                  <a16:creationId xmlns:a16="http://schemas.microsoft.com/office/drawing/2014/main" id="{18574AE2-ED66-434F-BAA9-544DEE5106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678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70" name="AutoShape 248">
              <a:extLst>
                <a:ext uri="{FF2B5EF4-FFF2-40B4-BE49-F238E27FC236}">
                  <a16:creationId xmlns:a16="http://schemas.microsoft.com/office/drawing/2014/main" id="{E3111E2C-38BE-47E4-B643-269834D30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630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71" name="AutoShape 249">
              <a:extLst>
                <a:ext uri="{FF2B5EF4-FFF2-40B4-BE49-F238E27FC236}">
                  <a16:creationId xmlns:a16="http://schemas.microsoft.com/office/drawing/2014/main" id="{309C823F-E11D-4462-8936-560011081C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253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72" name="AutoShape 250">
              <a:extLst>
                <a:ext uri="{FF2B5EF4-FFF2-40B4-BE49-F238E27FC236}">
                  <a16:creationId xmlns:a16="http://schemas.microsoft.com/office/drawing/2014/main" id="{E4209925-6E49-4FC9-AEDA-599AF9C525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53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73" name="AutoShape 251">
              <a:extLst>
                <a:ext uri="{FF2B5EF4-FFF2-40B4-BE49-F238E27FC236}">
                  <a16:creationId xmlns:a16="http://schemas.microsoft.com/office/drawing/2014/main" id="{F335DA91-FBF7-4469-A4DA-329E65BDFE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253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74" name="AutoShape 252">
              <a:extLst>
                <a:ext uri="{FF2B5EF4-FFF2-40B4-BE49-F238E27FC236}">
                  <a16:creationId xmlns:a16="http://schemas.microsoft.com/office/drawing/2014/main" id="{501C7FA5-1975-4BC7-A6DE-74627C628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82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75" name="AutoShape 253">
              <a:extLst>
                <a:ext uri="{FF2B5EF4-FFF2-40B4-BE49-F238E27FC236}">
                  <a16:creationId xmlns:a16="http://schemas.microsoft.com/office/drawing/2014/main" id="{12DB4BF5-9C66-4599-BD68-9E72A45EB4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2678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76" name="AutoShape 254">
              <a:extLst>
                <a:ext uri="{FF2B5EF4-FFF2-40B4-BE49-F238E27FC236}">
                  <a16:creationId xmlns:a16="http://schemas.microsoft.com/office/drawing/2014/main" id="{3EA8135A-0EF5-4AA4-AC0D-DBA367E7CB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2630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77" name="AutoShape 255">
              <a:extLst>
                <a:ext uri="{FF2B5EF4-FFF2-40B4-BE49-F238E27FC236}">
                  <a16:creationId xmlns:a16="http://schemas.microsoft.com/office/drawing/2014/main" id="{458ED0BA-CF9B-431A-8A0A-B2DFDBF835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58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78" name="AutoShape 256">
              <a:extLst>
                <a:ext uri="{FF2B5EF4-FFF2-40B4-BE49-F238E27FC236}">
                  <a16:creationId xmlns:a16="http://schemas.microsoft.com/office/drawing/2014/main" id="{30F1F878-BFCF-4F23-9D24-0E55088C58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630"/>
              <a:ext cx="96" cy="96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79" name="AutoShape 257">
              <a:extLst>
                <a:ext uri="{FF2B5EF4-FFF2-40B4-BE49-F238E27FC236}">
                  <a16:creationId xmlns:a16="http://schemas.microsoft.com/office/drawing/2014/main" id="{5D846C4D-55AF-46BA-A6A5-62D10474C9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630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80" name="AutoShape 258">
              <a:extLst>
                <a:ext uri="{FF2B5EF4-FFF2-40B4-BE49-F238E27FC236}">
                  <a16:creationId xmlns:a16="http://schemas.microsoft.com/office/drawing/2014/main" id="{2C156184-5C45-4A05-8E6B-701D4D652B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48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81" name="AutoShape 259">
              <a:extLst>
                <a:ext uri="{FF2B5EF4-FFF2-40B4-BE49-F238E27FC236}">
                  <a16:creationId xmlns:a16="http://schemas.microsoft.com/office/drawing/2014/main" id="{1F596BC1-6CA9-45C6-B074-660182905B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58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82" name="AutoShape 260">
              <a:extLst>
                <a:ext uri="{FF2B5EF4-FFF2-40B4-BE49-F238E27FC236}">
                  <a16:creationId xmlns:a16="http://schemas.microsoft.com/office/drawing/2014/main" id="{50BE9215-3C26-4B17-891E-680166E6B0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58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83" name="AutoShape 261">
              <a:extLst>
                <a:ext uri="{FF2B5EF4-FFF2-40B4-BE49-F238E27FC236}">
                  <a16:creationId xmlns:a16="http://schemas.microsoft.com/office/drawing/2014/main" id="{DFB798E6-6539-417D-9A7F-D356C11B66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248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84" name="AutoShape 262">
              <a:extLst>
                <a:ext uri="{FF2B5EF4-FFF2-40B4-BE49-F238E27FC236}">
                  <a16:creationId xmlns:a16="http://schemas.microsoft.com/office/drawing/2014/main" id="{5E709A81-2059-47F5-B1D6-837BE261E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248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85" name="AutoShape 263">
              <a:extLst>
                <a:ext uri="{FF2B5EF4-FFF2-40B4-BE49-F238E27FC236}">
                  <a16:creationId xmlns:a16="http://schemas.microsoft.com/office/drawing/2014/main" id="{52721A84-70FF-49DD-AF51-AA8250826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91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86" name="AutoShape 264">
              <a:extLst>
                <a:ext uri="{FF2B5EF4-FFF2-40B4-BE49-F238E27FC236}">
                  <a16:creationId xmlns:a16="http://schemas.microsoft.com/office/drawing/2014/main" id="{39C344E0-AFFC-4D52-83FE-CE40AA9F8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243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87" name="AutoShape 265">
              <a:extLst>
                <a:ext uri="{FF2B5EF4-FFF2-40B4-BE49-F238E27FC236}">
                  <a16:creationId xmlns:a16="http://schemas.microsoft.com/office/drawing/2014/main" id="{5F9779C2-1B80-4568-B1FE-FA8E6EB98C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43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88" name="AutoShape 266">
              <a:extLst>
                <a:ext uri="{FF2B5EF4-FFF2-40B4-BE49-F238E27FC236}">
                  <a16:creationId xmlns:a16="http://schemas.microsoft.com/office/drawing/2014/main" id="{97292D8E-0DA3-4378-88B8-381E4CBBA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34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89" name="AutoShape 267">
              <a:extLst>
                <a:ext uri="{FF2B5EF4-FFF2-40B4-BE49-F238E27FC236}">
                  <a16:creationId xmlns:a16="http://schemas.microsoft.com/office/drawing/2014/main" id="{CC03367F-1C7E-4D70-B80F-93E106492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2390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90" name="AutoShape 268">
              <a:extLst>
                <a:ext uri="{FF2B5EF4-FFF2-40B4-BE49-F238E27FC236}">
                  <a16:creationId xmlns:a16="http://schemas.microsoft.com/office/drawing/2014/main" id="{376E7765-52C1-4B2C-BEC1-7E3DE8B9F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24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91" name="AutoShape 269">
              <a:extLst>
                <a:ext uri="{FF2B5EF4-FFF2-40B4-BE49-F238E27FC236}">
                  <a16:creationId xmlns:a16="http://schemas.microsoft.com/office/drawing/2014/main" id="{E69A7026-D4E3-4138-8B09-179603945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229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92" name="AutoShape 270">
              <a:extLst>
                <a:ext uri="{FF2B5EF4-FFF2-40B4-BE49-F238E27FC236}">
                  <a16:creationId xmlns:a16="http://schemas.microsoft.com/office/drawing/2014/main" id="{234E8207-21C9-4722-A7EB-BBE66A8BE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210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93" name="AutoShape 271">
              <a:extLst>
                <a:ext uri="{FF2B5EF4-FFF2-40B4-BE49-F238E27FC236}">
                  <a16:creationId xmlns:a16="http://schemas.microsoft.com/office/drawing/2014/main" id="{263B267D-B397-48F4-872C-18EF6B3CE4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05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94" name="AutoShape 272">
              <a:extLst>
                <a:ext uri="{FF2B5EF4-FFF2-40B4-BE49-F238E27FC236}">
                  <a16:creationId xmlns:a16="http://schemas.microsoft.com/office/drawing/2014/main" id="{A7C937F1-ADBF-4B58-A546-89F74938C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229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95" name="AutoShape 273">
              <a:extLst>
                <a:ext uri="{FF2B5EF4-FFF2-40B4-BE49-F238E27FC236}">
                  <a16:creationId xmlns:a16="http://schemas.microsoft.com/office/drawing/2014/main" id="{43A86B28-71C5-4A88-AF28-D9969805F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19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96" name="AutoShape 274">
              <a:extLst>
                <a:ext uri="{FF2B5EF4-FFF2-40B4-BE49-F238E27FC236}">
                  <a16:creationId xmlns:a16="http://schemas.microsoft.com/office/drawing/2014/main" id="{D67BD99C-8786-4393-8442-B54B1A0D2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2150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97" name="AutoShape 275">
              <a:extLst>
                <a:ext uri="{FF2B5EF4-FFF2-40B4-BE49-F238E27FC236}">
                  <a16:creationId xmlns:a16="http://schemas.microsoft.com/office/drawing/2014/main" id="{C72FAF35-E81E-4DE6-B594-294E5CE1A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219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98" name="AutoShape 276">
              <a:extLst>
                <a:ext uri="{FF2B5EF4-FFF2-40B4-BE49-F238E27FC236}">
                  <a16:creationId xmlns:a16="http://schemas.microsoft.com/office/drawing/2014/main" id="{32BB3769-3E63-460B-94E4-3AA726344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10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499" name="AutoShape 277">
              <a:extLst>
                <a:ext uri="{FF2B5EF4-FFF2-40B4-BE49-F238E27FC236}">
                  <a16:creationId xmlns:a16="http://schemas.microsoft.com/office/drawing/2014/main" id="{0D955D14-2EE4-48E2-9CF9-4E793C0715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05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00" name="AutoShape 278">
              <a:extLst>
                <a:ext uri="{FF2B5EF4-FFF2-40B4-BE49-F238E27FC236}">
                  <a16:creationId xmlns:a16="http://schemas.microsoft.com/office/drawing/2014/main" id="{BC71DA99-A931-4859-AA02-2100D788D4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2342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01" name="AutoShape 279">
              <a:extLst>
                <a:ext uri="{FF2B5EF4-FFF2-40B4-BE49-F238E27FC236}">
                  <a16:creationId xmlns:a16="http://schemas.microsoft.com/office/drawing/2014/main" id="{AD9E2E0A-223B-4AFC-A195-851743F5F1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2438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02" name="AutoShape 280">
              <a:extLst>
                <a:ext uri="{FF2B5EF4-FFF2-40B4-BE49-F238E27FC236}">
                  <a16:creationId xmlns:a16="http://schemas.microsoft.com/office/drawing/2014/main" id="{F64C851E-DA71-4D42-A43A-1D76AEEBE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390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03" name="AutoShape 281">
              <a:extLst>
                <a:ext uri="{FF2B5EF4-FFF2-40B4-BE49-F238E27FC236}">
                  <a16:creationId xmlns:a16="http://schemas.microsoft.com/office/drawing/2014/main" id="{9B52B6C1-E761-4F8F-AE93-30D705E29C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294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04" name="AutoShape 282">
              <a:extLst>
                <a:ext uri="{FF2B5EF4-FFF2-40B4-BE49-F238E27FC236}">
                  <a16:creationId xmlns:a16="http://schemas.microsoft.com/office/drawing/2014/main" id="{2E58D04B-08A4-49C9-8BB5-6302EC8179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224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05" name="AutoShape 283">
              <a:extLst>
                <a:ext uri="{FF2B5EF4-FFF2-40B4-BE49-F238E27FC236}">
                  <a16:creationId xmlns:a16="http://schemas.microsoft.com/office/drawing/2014/main" id="{ACC7B834-9B8E-413C-88FA-0849C109EE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48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06" name="AutoShape 284">
              <a:extLst>
                <a:ext uri="{FF2B5EF4-FFF2-40B4-BE49-F238E27FC236}">
                  <a16:creationId xmlns:a16="http://schemas.microsoft.com/office/drawing/2014/main" id="{90030EA9-3CD6-4311-9762-EAD21585C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2486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CC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  <p:sp>
          <p:nvSpPr>
            <p:cNvPr id="17507" name="AutoShape 285">
              <a:extLst>
                <a:ext uri="{FF2B5EF4-FFF2-40B4-BE49-F238E27FC236}">
                  <a16:creationId xmlns:a16="http://schemas.microsoft.com/office/drawing/2014/main" id="{E48FAA24-F9A8-4109-A2E0-412C39A62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2390"/>
              <a:ext cx="96" cy="96"/>
            </a:xfrm>
            <a:prstGeom prst="octagon">
              <a:avLst>
                <a:gd name="adj" fmla="val 29287"/>
              </a:avLst>
            </a:prstGeom>
            <a:solidFill>
              <a:srgbClr val="99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ru-RU"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44834F9E-26DA-49F2-B602-E48F20DBEB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ru-RU" altLang="ru-RU" dirty="0"/>
              <a:t>Индикаторы</a:t>
            </a:r>
            <a:endParaRPr lang="de-DE" altLang="ru-RU" dirty="0"/>
          </a:p>
        </p:txBody>
      </p:sp>
      <p:sp>
        <p:nvSpPr>
          <p:cNvPr id="25" name="Объект 24">
            <a:extLst>
              <a:ext uri="{FF2B5EF4-FFF2-40B4-BE49-F238E27FC236}">
                <a16:creationId xmlns:a16="http://schemas.microsoft.com/office/drawing/2014/main" id="{1B6DA2D9-BFD8-4DC0-A856-D5D853745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Основной принцип</a:t>
            </a:r>
            <a:r>
              <a:rPr lang="en-US" sz="2400" dirty="0"/>
              <a:t>: </a:t>
            </a:r>
            <a:r>
              <a:rPr lang="ru-RU" sz="2400" dirty="0"/>
              <a:t>кислотный или щелочной индикатор</a:t>
            </a:r>
          </a:p>
        </p:txBody>
      </p:sp>
      <p:grpSp>
        <p:nvGrpSpPr>
          <p:cNvPr id="25604" name="Group 5">
            <a:extLst>
              <a:ext uri="{FF2B5EF4-FFF2-40B4-BE49-F238E27FC236}">
                <a16:creationId xmlns:a16="http://schemas.microsoft.com/office/drawing/2014/main" id="{48E18957-799C-4226-82C2-C02751DFC8FD}"/>
              </a:ext>
            </a:extLst>
          </p:cNvPr>
          <p:cNvGrpSpPr>
            <a:grpSpLocks/>
          </p:cNvGrpSpPr>
          <p:nvPr/>
        </p:nvGrpSpPr>
        <p:grpSpPr bwMode="auto">
          <a:xfrm>
            <a:off x="3125757" y="2601067"/>
            <a:ext cx="5998191" cy="4021137"/>
            <a:chOff x="0" y="509"/>
            <a:chExt cx="2637" cy="2533"/>
          </a:xfrm>
        </p:grpSpPr>
        <p:sp>
          <p:nvSpPr>
            <p:cNvPr id="20488" name="Rectangle 6">
              <a:extLst>
                <a:ext uri="{FF2B5EF4-FFF2-40B4-BE49-F238E27FC236}">
                  <a16:creationId xmlns:a16="http://schemas.microsoft.com/office/drawing/2014/main" id="{FC0E87C2-B102-4DB9-A49C-05CA4B123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" y="1027"/>
              <a:ext cx="792" cy="403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 algn="ctr" eaLnBrk="0" hangingPunct="0">
                <a:defRPr/>
              </a:pPr>
              <a:r>
                <a:rPr lang="ru-RU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Фенолфталеин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 eaLnBrk="0" hangingPunct="0">
                <a:defRPr/>
              </a:pP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0489" name="Rectangle 7">
              <a:extLst>
                <a:ext uri="{FF2B5EF4-FFF2-40B4-BE49-F238E27FC236}">
                  <a16:creationId xmlns:a16="http://schemas.microsoft.com/office/drawing/2014/main" id="{C31BEA07-7799-4123-91DF-15BE2B5A4A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" y="1027"/>
              <a:ext cx="766" cy="403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 algn="ctr" eaLnBrk="0" hangingPunct="0">
                <a:defRPr/>
              </a:pPr>
              <a:r>
                <a:rPr lang="ru-RU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itchFamily="18" charset="0"/>
                </a:rPr>
                <a:t>белый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endParaRPr>
            </a:p>
            <a:p>
              <a:pPr algn="ctr" eaLnBrk="0" hangingPunct="0">
                <a:defRPr/>
              </a:pP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0490" name="Rectangle 8">
              <a:extLst>
                <a:ext uri="{FF2B5EF4-FFF2-40B4-BE49-F238E27FC236}">
                  <a16:creationId xmlns:a16="http://schemas.microsoft.com/office/drawing/2014/main" id="{0309114B-6A27-4817-9DF4-83BAB788F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6" y="1027"/>
              <a:ext cx="767" cy="403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 algn="ctr" eaLnBrk="0" hangingPunct="0">
                <a:defRPr/>
              </a:pPr>
              <a:r>
                <a:rPr lang="ru-RU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itchFamily="18" charset="0"/>
                </a:rPr>
                <a:t>розовый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endParaRPr>
            </a:p>
            <a:p>
              <a:pPr algn="ctr" eaLnBrk="0" hangingPunct="0">
                <a:defRPr/>
              </a:pP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0491" name="Rectangle 9">
              <a:extLst>
                <a:ext uri="{FF2B5EF4-FFF2-40B4-BE49-F238E27FC236}">
                  <a16:creationId xmlns:a16="http://schemas.microsoft.com/office/drawing/2014/main" id="{087C3F69-C769-4FE5-904F-0489F14B40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" y="1430"/>
              <a:ext cx="792" cy="403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 algn="ctr" eaLnBrk="0" hangingPunct="0">
                <a:defRPr/>
              </a:pPr>
              <a:r>
                <a:rPr lang="ru-RU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itchFamily="18" charset="0"/>
                </a:rPr>
                <a:t>Этил фиолетовый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endParaRPr>
            </a:p>
            <a:p>
              <a:pPr algn="ctr" eaLnBrk="0" hangingPunct="0">
                <a:defRPr/>
              </a:pP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0492" name="Rectangle 10">
              <a:extLst>
                <a:ext uri="{FF2B5EF4-FFF2-40B4-BE49-F238E27FC236}">
                  <a16:creationId xmlns:a16="http://schemas.microsoft.com/office/drawing/2014/main" id="{4AF098A4-E64C-46B8-A94E-BF029FFF5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" y="1430"/>
              <a:ext cx="766" cy="403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 algn="ctr" eaLnBrk="0" hangingPunct="0">
                <a:defRPr/>
              </a:pPr>
              <a:r>
                <a:rPr lang="ru-RU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itchFamily="18" charset="0"/>
                </a:rPr>
                <a:t>белый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endParaRPr>
            </a:p>
            <a:p>
              <a:pPr algn="ctr" eaLnBrk="0" hangingPunct="0">
                <a:defRPr/>
              </a:pP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0493" name="Rectangle 11">
              <a:extLst>
                <a:ext uri="{FF2B5EF4-FFF2-40B4-BE49-F238E27FC236}">
                  <a16:creationId xmlns:a16="http://schemas.microsoft.com/office/drawing/2014/main" id="{A8D721CF-6CA7-415D-B4B1-7265E949B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6" y="1430"/>
              <a:ext cx="767" cy="403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 algn="ctr" eaLnBrk="0" hangingPunct="0">
                <a:defRPr/>
              </a:pPr>
              <a:r>
                <a:rPr lang="ru-RU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фиолетовый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0494" name="Rectangle 12">
              <a:extLst>
                <a:ext uri="{FF2B5EF4-FFF2-40B4-BE49-F238E27FC236}">
                  <a16:creationId xmlns:a16="http://schemas.microsoft.com/office/drawing/2014/main" id="{FCFE1650-724E-44C0-8FE9-823F6D0170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" y="1833"/>
              <a:ext cx="792" cy="403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 algn="ctr" eaLnBrk="0" hangingPunct="0">
                <a:defRPr/>
              </a:pPr>
              <a:r>
                <a:rPr lang="ru-RU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itchFamily="18" charset="0"/>
                </a:rPr>
                <a:t>Титановый желтый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endParaRPr>
            </a:p>
            <a:p>
              <a:pPr algn="ctr" eaLnBrk="0" hangingPunct="0">
                <a:defRPr/>
              </a:pP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0495" name="Rectangle 13">
              <a:extLst>
                <a:ext uri="{FF2B5EF4-FFF2-40B4-BE49-F238E27FC236}">
                  <a16:creationId xmlns:a16="http://schemas.microsoft.com/office/drawing/2014/main" id="{FDA1903B-9EAC-4B8F-8DC2-F5B0A50821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" y="1833"/>
              <a:ext cx="766" cy="403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 algn="ctr" eaLnBrk="0" hangingPunct="0">
                <a:defRPr/>
              </a:pPr>
              <a:r>
                <a:rPr lang="ru-RU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itchFamily="18" charset="0"/>
                </a:rPr>
                <a:t>красный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endParaRPr>
            </a:p>
            <a:p>
              <a:pPr algn="ctr" eaLnBrk="0" hangingPunct="0">
                <a:defRPr/>
              </a:pP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0496" name="Rectangle 14">
              <a:extLst>
                <a:ext uri="{FF2B5EF4-FFF2-40B4-BE49-F238E27FC236}">
                  <a16:creationId xmlns:a16="http://schemas.microsoft.com/office/drawing/2014/main" id="{FBA606C8-8443-4C4B-9E32-4DBCFC50D0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6" y="1833"/>
              <a:ext cx="767" cy="403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 algn="ctr" eaLnBrk="0" hangingPunct="0">
                <a:defRPr/>
              </a:pPr>
              <a:r>
                <a:rPr lang="ru-RU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itchFamily="18" charset="0"/>
                </a:rPr>
                <a:t>желтый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endParaRPr>
            </a:p>
            <a:p>
              <a:pPr algn="ctr" eaLnBrk="0" hangingPunct="0">
                <a:defRPr/>
              </a:pP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0497" name="Rectangle 15">
              <a:extLst>
                <a:ext uri="{FF2B5EF4-FFF2-40B4-BE49-F238E27FC236}">
                  <a16:creationId xmlns:a16="http://schemas.microsoft.com/office/drawing/2014/main" id="{6ACE36CB-FDB6-4868-B0F8-E98C157E19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" y="2236"/>
              <a:ext cx="792" cy="403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 algn="ctr" eaLnBrk="0" hangingPunct="0">
                <a:defRPr/>
              </a:pPr>
              <a:r>
                <a:rPr lang="ru-RU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Этиловый оранжевый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0498" name="Rectangle 16">
              <a:extLst>
                <a:ext uri="{FF2B5EF4-FFF2-40B4-BE49-F238E27FC236}">
                  <a16:creationId xmlns:a16="http://schemas.microsoft.com/office/drawing/2014/main" id="{900A7F28-5EB3-4495-A529-8144B1B42E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" y="2236"/>
              <a:ext cx="766" cy="403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 algn="ctr" eaLnBrk="0" hangingPunct="0">
                <a:defRPr/>
              </a:pPr>
              <a:r>
                <a:rPr lang="ru-RU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itchFamily="18" charset="0"/>
                </a:rPr>
                <a:t>оранжевый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endParaRPr>
            </a:p>
            <a:p>
              <a:pPr algn="ctr" eaLnBrk="0" hangingPunct="0">
                <a:defRPr/>
              </a:pP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0499" name="Rectangle 17">
              <a:extLst>
                <a:ext uri="{FF2B5EF4-FFF2-40B4-BE49-F238E27FC236}">
                  <a16:creationId xmlns:a16="http://schemas.microsoft.com/office/drawing/2014/main" id="{318153DA-8A5C-45F5-AA39-C88C2ED9A6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6" y="2236"/>
              <a:ext cx="767" cy="403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 algn="ctr" eaLnBrk="0" hangingPunct="0">
                <a:defRPr/>
              </a:pPr>
              <a:r>
                <a:rPr lang="ru-RU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itchFamily="18" charset="0"/>
                </a:rPr>
                <a:t>белый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endParaRPr>
            </a:p>
            <a:p>
              <a:pPr algn="ctr" eaLnBrk="0" hangingPunct="0">
                <a:defRPr/>
              </a:pP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25619" name="Group 18">
              <a:extLst>
                <a:ext uri="{FF2B5EF4-FFF2-40B4-BE49-F238E27FC236}">
                  <a16:creationId xmlns:a16="http://schemas.microsoft.com/office/drawing/2014/main" id="{75939C64-0480-4EF1-A34D-3DF3A4B950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509"/>
              <a:ext cx="848" cy="518"/>
              <a:chOff x="0" y="509"/>
              <a:chExt cx="848" cy="518"/>
            </a:xfrm>
          </p:grpSpPr>
          <p:sp>
            <p:nvSpPr>
              <p:cNvPr id="20516" name="Rectangle 19">
                <a:extLst>
                  <a:ext uri="{FF2B5EF4-FFF2-40B4-BE49-F238E27FC236}">
                    <a16:creationId xmlns:a16="http://schemas.microsoft.com/office/drawing/2014/main" id="{737F7DF6-3D9F-44F9-9824-B33510C0D8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" y="509"/>
                <a:ext cx="792" cy="5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r>
                  <a:rPr lang="ru-RU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Индикатор</a:t>
                </a:r>
                <a:endPara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pPr algn="ctr" eaLnBrk="0" hangingPunct="0">
                  <a:defRPr/>
                </a:pPr>
                <a:endPara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5636" name="Rectangle 20">
                <a:extLst>
                  <a:ext uri="{FF2B5EF4-FFF2-40B4-BE49-F238E27FC236}">
                    <a16:creationId xmlns:a16="http://schemas.microsoft.com/office/drawing/2014/main" id="{FE22114C-EA2E-4F66-9E65-3CAA452479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509"/>
                <a:ext cx="848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de-CH" altLang="ru-RU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endParaRPr>
              </a:p>
            </p:txBody>
          </p:sp>
        </p:grpSp>
        <p:grpSp>
          <p:nvGrpSpPr>
            <p:cNvPr id="25620" name="Group 21">
              <a:extLst>
                <a:ext uri="{FF2B5EF4-FFF2-40B4-BE49-F238E27FC236}">
                  <a16:creationId xmlns:a16="http://schemas.microsoft.com/office/drawing/2014/main" id="{C85A8AE7-B13C-43AA-B8AF-8BA9B7DD15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8" y="509"/>
              <a:ext cx="822" cy="518"/>
              <a:chOff x="848" y="509"/>
              <a:chExt cx="822" cy="518"/>
            </a:xfrm>
          </p:grpSpPr>
          <p:sp>
            <p:nvSpPr>
              <p:cNvPr id="20514" name="Rectangle 22">
                <a:extLst>
                  <a:ext uri="{FF2B5EF4-FFF2-40B4-BE49-F238E27FC236}">
                    <a16:creationId xmlns:a16="http://schemas.microsoft.com/office/drawing/2014/main" id="{BD726592-366D-4D8B-9991-0A43FC812C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8" y="509"/>
                <a:ext cx="766" cy="5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r>
                  <a:rPr lang="ru-RU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Times New Roman" pitchFamily="18" charset="0"/>
                  </a:rPr>
                  <a:t>Цвет </a:t>
                </a:r>
              </a:p>
              <a:p>
                <a:pPr algn="ctr" eaLnBrk="0" hangingPunct="0">
                  <a:defRPr/>
                </a:pPr>
                <a:r>
                  <a:rPr lang="ru-RU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Times New Roman" pitchFamily="18" charset="0"/>
                  </a:rPr>
                  <a:t>(свежий)</a:t>
                </a:r>
                <a:endPara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itchFamily="18" charset="0"/>
                </a:endParaRPr>
              </a:p>
              <a:p>
                <a:pPr algn="ctr" eaLnBrk="0" hangingPunct="0">
                  <a:defRPr/>
                </a:pPr>
                <a:endPara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5634" name="Rectangle 23">
                <a:extLst>
                  <a:ext uri="{FF2B5EF4-FFF2-40B4-BE49-F238E27FC236}">
                    <a16:creationId xmlns:a16="http://schemas.microsoft.com/office/drawing/2014/main" id="{C57D632E-55BB-4330-88F2-CB329C620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8" y="509"/>
                <a:ext cx="822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de-CH" altLang="ru-RU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endParaRPr>
              </a:p>
            </p:txBody>
          </p:sp>
        </p:grpSp>
        <p:grpSp>
          <p:nvGrpSpPr>
            <p:cNvPr id="25621" name="Group 24">
              <a:extLst>
                <a:ext uri="{FF2B5EF4-FFF2-40B4-BE49-F238E27FC236}">
                  <a16:creationId xmlns:a16="http://schemas.microsoft.com/office/drawing/2014/main" id="{39FEBB63-B9F1-4902-B1D9-847C98D688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6" y="509"/>
              <a:ext cx="1051" cy="518"/>
              <a:chOff x="1586" y="509"/>
              <a:chExt cx="1051" cy="518"/>
            </a:xfrm>
          </p:grpSpPr>
          <p:sp>
            <p:nvSpPr>
              <p:cNvPr id="20512" name="Rectangle 25">
                <a:extLst>
                  <a:ext uri="{FF2B5EF4-FFF2-40B4-BE49-F238E27FC236}">
                    <a16:creationId xmlns:a16="http://schemas.microsoft.com/office/drawing/2014/main" id="{E16B2FFA-1265-49C9-B1AF-CB19E926F8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6" y="509"/>
                <a:ext cx="1051" cy="5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r>
                  <a:rPr lang="ru-RU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Times New Roman" pitchFamily="18" charset="0"/>
                  </a:rPr>
                  <a:t>Цвет (использованный)</a:t>
                </a:r>
                <a:endPara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itchFamily="18" charset="0"/>
                </a:endParaRPr>
              </a:p>
            </p:txBody>
          </p:sp>
          <p:sp>
            <p:nvSpPr>
              <p:cNvPr id="25632" name="Rectangle 26">
                <a:extLst>
                  <a:ext uri="{FF2B5EF4-FFF2-40B4-BE49-F238E27FC236}">
                    <a16:creationId xmlns:a16="http://schemas.microsoft.com/office/drawing/2014/main" id="{40C5EDE2-DC03-4D8C-AC2B-B553DFECA1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0" y="509"/>
                <a:ext cx="823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de-CH" altLang="ru-RU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endParaRPr>
              </a:p>
            </p:txBody>
          </p:sp>
        </p:grpSp>
        <p:grpSp>
          <p:nvGrpSpPr>
            <p:cNvPr id="25622" name="Group 27">
              <a:extLst>
                <a:ext uri="{FF2B5EF4-FFF2-40B4-BE49-F238E27FC236}">
                  <a16:creationId xmlns:a16="http://schemas.microsoft.com/office/drawing/2014/main" id="{B1ADA83A-E1B9-4B30-86B0-677F3C2065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2639"/>
              <a:ext cx="848" cy="403"/>
              <a:chOff x="0" y="2639"/>
              <a:chExt cx="848" cy="403"/>
            </a:xfrm>
          </p:grpSpPr>
          <p:sp>
            <p:nvSpPr>
              <p:cNvPr id="20510" name="Rectangle 28">
                <a:extLst>
                  <a:ext uri="{FF2B5EF4-FFF2-40B4-BE49-F238E27FC236}">
                    <a16:creationId xmlns:a16="http://schemas.microsoft.com/office/drawing/2014/main" id="{CD37AF17-15B5-4F6D-B4A2-79ECDC81B6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" y="2639"/>
                <a:ext cx="792" cy="4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r>
                  <a:rPr lang="ru-RU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Times New Roman" pitchFamily="18" charset="0"/>
                  </a:rPr>
                  <a:t>Мимоза</a:t>
                </a:r>
                <a:r>
                  <a:rPr lang="en-GB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Times New Roman" pitchFamily="18" charset="0"/>
                  </a:rPr>
                  <a:t> Z</a:t>
                </a:r>
                <a:endPara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itchFamily="18" charset="0"/>
                </a:endParaRPr>
              </a:p>
              <a:p>
                <a:pPr algn="ctr" eaLnBrk="0" hangingPunct="0">
                  <a:defRPr/>
                </a:pPr>
                <a:endPara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5630" name="Rectangle 29">
                <a:extLst>
                  <a:ext uri="{FF2B5EF4-FFF2-40B4-BE49-F238E27FC236}">
                    <a16:creationId xmlns:a16="http://schemas.microsoft.com/office/drawing/2014/main" id="{1B6A9E7B-93AC-46AB-988E-230C9863F0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639"/>
                <a:ext cx="848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de-CH" altLang="ru-RU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endParaRPr>
              </a:p>
            </p:txBody>
          </p:sp>
        </p:grpSp>
        <p:grpSp>
          <p:nvGrpSpPr>
            <p:cNvPr id="25623" name="Group 30">
              <a:extLst>
                <a:ext uri="{FF2B5EF4-FFF2-40B4-BE49-F238E27FC236}">
                  <a16:creationId xmlns:a16="http://schemas.microsoft.com/office/drawing/2014/main" id="{1A5568F6-96B0-4FA2-B546-0CE5AE4A1C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8" y="2639"/>
              <a:ext cx="822" cy="403"/>
              <a:chOff x="848" y="2639"/>
              <a:chExt cx="822" cy="403"/>
            </a:xfrm>
          </p:grpSpPr>
          <p:sp>
            <p:nvSpPr>
              <p:cNvPr id="20508" name="Rectangle 31">
                <a:extLst>
                  <a:ext uri="{FF2B5EF4-FFF2-40B4-BE49-F238E27FC236}">
                    <a16:creationId xmlns:a16="http://schemas.microsoft.com/office/drawing/2014/main" id="{2698D908-81DA-448D-ACE2-9E1113DEC6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6" y="2639"/>
                <a:ext cx="767" cy="4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r>
                  <a:rPr lang="ru-RU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Times New Roman" pitchFamily="18" charset="0"/>
                  </a:rPr>
                  <a:t>красный</a:t>
                </a:r>
                <a:endPara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itchFamily="18" charset="0"/>
                </a:endParaRPr>
              </a:p>
              <a:p>
                <a:pPr algn="ctr" eaLnBrk="0" hangingPunct="0">
                  <a:defRPr/>
                </a:pPr>
                <a:endPara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5628" name="Rectangle 32">
                <a:extLst>
                  <a:ext uri="{FF2B5EF4-FFF2-40B4-BE49-F238E27FC236}">
                    <a16:creationId xmlns:a16="http://schemas.microsoft.com/office/drawing/2014/main" id="{9ECE60AC-074A-441B-B52D-CE3266C3D7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8" y="2639"/>
                <a:ext cx="822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de-CH" altLang="ru-RU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endParaRPr>
              </a:p>
            </p:txBody>
          </p:sp>
        </p:grpSp>
        <p:grpSp>
          <p:nvGrpSpPr>
            <p:cNvPr id="25624" name="Group 33">
              <a:extLst>
                <a:ext uri="{FF2B5EF4-FFF2-40B4-BE49-F238E27FC236}">
                  <a16:creationId xmlns:a16="http://schemas.microsoft.com/office/drawing/2014/main" id="{CC81B1EF-A663-4649-995D-D7B9D5033E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6" y="2639"/>
              <a:ext cx="907" cy="403"/>
              <a:chOff x="1586" y="2639"/>
              <a:chExt cx="907" cy="403"/>
            </a:xfrm>
          </p:grpSpPr>
          <p:sp>
            <p:nvSpPr>
              <p:cNvPr id="20506" name="Rectangle 34">
                <a:extLst>
                  <a:ext uri="{FF2B5EF4-FFF2-40B4-BE49-F238E27FC236}">
                    <a16:creationId xmlns:a16="http://schemas.microsoft.com/office/drawing/2014/main" id="{E944C580-3B47-480F-AAFD-1F73B1121C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6" y="2639"/>
                <a:ext cx="767" cy="4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 eaLnBrk="0" hangingPunct="0">
                  <a:defRPr/>
                </a:pPr>
                <a:r>
                  <a:rPr lang="en-US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Times New Roman" pitchFamily="18" charset="0"/>
                  </a:rPr>
                  <a:t>        </a:t>
                </a:r>
                <a:r>
                  <a:rPr lang="ru-RU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Times New Roman" pitchFamily="18" charset="0"/>
                  </a:rPr>
                  <a:t>белый</a:t>
                </a:r>
                <a:endPara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itchFamily="18" charset="0"/>
                </a:endParaRPr>
              </a:p>
              <a:p>
                <a:pPr algn="ctr" eaLnBrk="0" hangingPunct="0">
                  <a:defRPr/>
                </a:pPr>
                <a:endPara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5626" name="Rectangle 35">
                <a:extLst>
                  <a:ext uri="{FF2B5EF4-FFF2-40B4-BE49-F238E27FC236}">
                    <a16:creationId xmlns:a16="http://schemas.microsoft.com/office/drawing/2014/main" id="{8A13AE65-806A-4A72-AAA7-D5EAF4E864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0" y="2639"/>
                <a:ext cx="823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de-CH" altLang="ru-RU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endParaRPr>
              </a:p>
            </p:txBody>
          </p:sp>
        </p:grpSp>
      </p:grpSp>
      <p:sp>
        <p:nvSpPr>
          <p:cNvPr id="25605" name="Rectangle 36">
            <a:extLst>
              <a:ext uri="{FF2B5EF4-FFF2-40B4-BE49-F238E27FC236}">
                <a16:creationId xmlns:a16="http://schemas.microsoft.com/office/drawing/2014/main" id="{AC44FEBC-29AF-41E7-A018-17A134D01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524501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b="1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 </a:t>
            </a:r>
            <a:endParaRPr lang="en-US" altLang="ru-RU">
              <a:latin typeface="+mn-lt"/>
              <a:cs typeface="Times New Roman" panose="02020603050405020304" pitchFamily="18" charset="0"/>
            </a:endParaRPr>
          </a:p>
          <a:p>
            <a:endParaRPr lang="en-US" altLang="ru-RU">
              <a:latin typeface="+mn-lt"/>
            </a:endParaRPr>
          </a:p>
        </p:txBody>
      </p:sp>
      <p:sp>
        <p:nvSpPr>
          <p:cNvPr id="149541" name="Oval 37">
            <a:extLst>
              <a:ext uri="{FF2B5EF4-FFF2-40B4-BE49-F238E27FC236}">
                <a16:creationId xmlns:a16="http://schemas.microsoft.com/office/drawing/2014/main" id="{84C588D9-6EED-4332-9D02-EAA089620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3283" y="3906253"/>
            <a:ext cx="6997700" cy="852487"/>
          </a:xfrm>
          <a:prstGeom prst="ellipse">
            <a:avLst/>
          </a:prstGeom>
          <a:noFill/>
          <a:ln w="38100" cap="sq">
            <a:solidFill>
              <a:srgbClr val="FF33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de-CH" altLang="ru-RU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9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41" grpId="0" animBg="1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5">
            <a:extLst>
              <a:ext uri="{FF2B5EF4-FFF2-40B4-BE49-F238E27FC236}">
                <a16:creationId xmlns:a16="http://schemas.microsoft.com/office/drawing/2014/main" id="{D70300E3-A6C2-425C-8635-C3E783D78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8788" y="2511425"/>
            <a:ext cx="219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endParaRPr lang="ru-RU" altLang="ru-RU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0911ECE-F367-4ED3-916D-B87363764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/>
              <a:t>Адсорбер</a:t>
            </a: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8EBFB96-7FA2-4706-B4D0-1CB7CA77F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altLang="ru-RU" sz="2400" dirty="0"/>
              <a:t>Для адсорбции чаще всего используется натронная известь</a:t>
            </a:r>
          </a:p>
          <a:p>
            <a:endParaRPr lang="ru-RU" altLang="ru-RU" sz="2400" dirty="0"/>
          </a:p>
          <a:p>
            <a:pPr marL="201168" lvl="1" indent="0">
              <a:buNone/>
            </a:pPr>
            <a:r>
              <a:rPr lang="en-US" altLang="ru-RU" sz="2400" dirty="0"/>
              <a:t>CO2+H2O → H2CO3</a:t>
            </a:r>
            <a:endParaRPr lang="ru-RU" altLang="ru-RU" sz="2400" dirty="0"/>
          </a:p>
          <a:p>
            <a:pPr marL="201168" lvl="1" indent="0">
              <a:buNone/>
            </a:pPr>
            <a:r>
              <a:rPr lang="en-US" altLang="ru-RU" sz="2400" dirty="0"/>
              <a:t>H2CO3 + 2NaOH → Na2CO3 + 2H2O + </a:t>
            </a:r>
            <a:r>
              <a:rPr lang="ru-RU" altLang="ru-RU" sz="2400" dirty="0"/>
              <a:t>тепло</a:t>
            </a:r>
            <a:r>
              <a:rPr lang="en-US" altLang="ru-RU" sz="2400" dirty="0"/>
              <a:t> </a:t>
            </a:r>
            <a:endParaRPr lang="ru-RU" altLang="ru-RU" sz="2400" dirty="0"/>
          </a:p>
          <a:p>
            <a:pPr marL="201168" lvl="1" indent="0">
              <a:buNone/>
            </a:pPr>
            <a:r>
              <a:rPr lang="en-US" altLang="ru-RU" sz="2400" dirty="0"/>
              <a:t>Na2CO3 + Ca(OH)2 → CaCO3 + 2NaOH</a:t>
            </a:r>
            <a:r>
              <a:rPr lang="ru-RU" altLang="ru-RU" sz="2400" dirty="0"/>
              <a:t> + тепло</a:t>
            </a:r>
          </a:p>
          <a:p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24826934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D34D29-DF44-4001-ADAA-296A6514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/>
              <a:t>Закрытый</a:t>
            </a:r>
            <a:endParaRPr lang="ru-RU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4979D702-E626-4464-ACD0-92D415920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altLang="ru-RU" sz="2400" dirty="0"/>
              <a:t>Вдох и выдох в дыхательный контур</a:t>
            </a:r>
          </a:p>
          <a:p>
            <a:r>
              <a:rPr lang="ru-RU" altLang="ru-RU" sz="2400" dirty="0"/>
              <a:t>Поток смеси = МОД (5-10 мл/кг/мин)</a:t>
            </a:r>
          </a:p>
          <a:p>
            <a:endParaRPr lang="ru-RU" altLang="ru-RU" sz="2400" dirty="0"/>
          </a:p>
          <a:p>
            <a:r>
              <a:rPr lang="ru-RU" altLang="ru-RU" sz="2400" dirty="0"/>
              <a:t>Низкий расход анестетика</a:t>
            </a:r>
          </a:p>
          <a:p>
            <a:r>
              <a:rPr lang="ru-RU" altLang="ru-RU" sz="2400" dirty="0"/>
              <a:t>Дыхательная смесь подогревается и увлажняется</a:t>
            </a:r>
          </a:p>
          <a:p>
            <a:r>
              <a:rPr lang="ru-RU" altLang="ru-RU" sz="2400" dirty="0"/>
              <a:t>Отсутствие загрязнения атмосферы операционной</a:t>
            </a:r>
          </a:p>
          <a:p>
            <a:r>
              <a:rPr lang="ru-RU" altLang="ru-RU" sz="2400" dirty="0"/>
              <a:t>Риск гипоксии</a:t>
            </a:r>
          </a:p>
          <a:p>
            <a:r>
              <a:rPr lang="ru-RU" altLang="ru-RU" sz="2400" dirty="0"/>
              <a:t>Не всегда подходит для пациентов с низкой массой тела</a:t>
            </a:r>
          </a:p>
          <a:p>
            <a:endParaRPr lang="ru-RU" sz="24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32F2BE6-E1AA-4A7A-82C3-99C19E42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/>
              <a:t>Полузакрытый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E5BD78-0AF5-4842-BA18-700E702A8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altLang="ru-RU" sz="2400" dirty="0"/>
              <a:t>Вдох  из дыхательного контура</a:t>
            </a:r>
          </a:p>
          <a:p>
            <a:r>
              <a:rPr lang="ru-RU" altLang="ru-RU" sz="2400" dirty="0"/>
              <a:t>Выдох в дыхательный контур </a:t>
            </a:r>
            <a:r>
              <a:rPr lang="en-US" altLang="ru-RU" sz="2400" dirty="0"/>
              <a:t>±</a:t>
            </a:r>
            <a:r>
              <a:rPr lang="ru-RU" altLang="ru-RU" sz="2400" dirty="0"/>
              <a:t> атмосфера</a:t>
            </a:r>
          </a:p>
          <a:p>
            <a:r>
              <a:rPr lang="ru-RU" altLang="ru-RU" sz="2400" dirty="0"/>
              <a:t>Поток смеси </a:t>
            </a:r>
            <a:r>
              <a:rPr lang="en-US" altLang="ru-RU" sz="2400" dirty="0"/>
              <a:t>&gt; </a:t>
            </a:r>
            <a:r>
              <a:rPr lang="ru-RU" altLang="ru-RU" sz="2400" dirty="0"/>
              <a:t>МОД (20-50 мл/кг/мин)</a:t>
            </a:r>
          </a:p>
          <a:p>
            <a:endParaRPr lang="ru-RU" altLang="ru-RU" sz="2400" dirty="0"/>
          </a:p>
          <a:p>
            <a:r>
              <a:rPr lang="ru-RU" altLang="ru-RU" sz="2400" dirty="0"/>
              <a:t>Низкий расход анестетика</a:t>
            </a:r>
          </a:p>
          <a:p>
            <a:r>
              <a:rPr lang="ru-RU" altLang="ru-RU" sz="2400" dirty="0"/>
              <a:t>Дыхательная смесь подогревается и увлажняется</a:t>
            </a:r>
          </a:p>
          <a:p>
            <a:r>
              <a:rPr lang="ru-RU" altLang="ru-RU" sz="2400" dirty="0"/>
              <a:t>Отсутствие загрязнения атмосферы операционной</a:t>
            </a:r>
          </a:p>
          <a:p>
            <a:r>
              <a:rPr lang="ru-RU" altLang="ru-RU" sz="2400" dirty="0"/>
              <a:t>Риск гипоксии</a:t>
            </a:r>
          </a:p>
          <a:p>
            <a:r>
              <a:rPr lang="ru-RU" altLang="ru-RU" sz="2400" dirty="0"/>
              <a:t>Не всегда подходит для пациентов с низкой массой тела</a:t>
            </a:r>
          </a:p>
          <a:p>
            <a:endParaRPr lang="ru-RU" sz="24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4C7223-AB2C-4551-8AFD-9FB3C1D26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33369A-EC74-4BE5-8E75-53FC0B1CA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реверсии зависит от четырех факторов: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дыхательный контур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режим вентиляции (спонтанный или механический)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скорость потока свежего газа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дыхательный паттерн пациента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550872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6A608D-BFCC-44F9-ACBF-0FCC0DADD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C1B4D0-D8BD-4A46-B4EF-2AC04FFDF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Индукция 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начальные (50-100 мл/кг/мин) (10–20 мин)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Поддержание</a:t>
            </a:r>
            <a:r>
              <a:rPr lang="ru-RU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 –  20-50 мл/кг/мин</a:t>
            </a:r>
          </a:p>
          <a:p>
            <a:r>
              <a:rPr lang="ru-RU" sz="2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Низкопотоковая</a:t>
            </a:r>
            <a:r>
              <a:rPr lang="ru-RU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 анестезия </a:t>
            </a: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(Low-flow)</a:t>
            </a:r>
            <a:r>
              <a:rPr lang="ru-RU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 – 5-10 мл/кг + объем потерь</a:t>
            </a:r>
          </a:p>
          <a:p>
            <a:r>
              <a:rPr lang="ru-RU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Поток </a:t>
            </a: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&lt;</a:t>
            </a:r>
            <a:r>
              <a:rPr lang="ru-RU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250 мл/мин – чаще не корректный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Пробуждение</a:t>
            </a:r>
            <a:r>
              <a:rPr lang="ru-RU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 – 200-300 мл/кг/мин </a:t>
            </a:r>
          </a:p>
          <a:p>
            <a:endParaRPr lang="ru-RU" sz="2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APL </a:t>
            </a:r>
            <a:r>
              <a:rPr lang="ru-RU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всегда открыт</a:t>
            </a:r>
          </a:p>
        </p:txBody>
      </p:sp>
    </p:spTree>
    <p:extLst>
      <p:ext uri="{BB962C8B-B14F-4D97-AF65-F5344CB8AC3E}">
        <p14:creationId xmlns:p14="http://schemas.microsoft.com/office/powerpoint/2010/main" val="37085793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2C101-E061-4DFD-A3DC-3B6541BAC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Низкопотоковая</a:t>
            </a:r>
            <a:r>
              <a:rPr lang="ru-RU" dirty="0"/>
              <a:t> – </a:t>
            </a:r>
            <a:r>
              <a:rPr lang="en-US" dirty="0"/>
              <a:t>Low-Flow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AD1D5F-DC1A-476A-AEBB-4C4E6B3CB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Необходим газовый анализатор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b="1" dirty="0"/>
              <a:t>Индукция</a:t>
            </a:r>
            <a:r>
              <a:rPr lang="ru-RU" sz="2400" dirty="0"/>
              <a:t> – потоки по анализатору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b="1" dirty="0"/>
              <a:t>Поддержание</a:t>
            </a:r>
            <a:r>
              <a:rPr lang="ru-RU" sz="2400" dirty="0"/>
              <a:t> – 5 мл/кг/мин</a:t>
            </a:r>
          </a:p>
          <a:p>
            <a:r>
              <a:rPr lang="ru-RU" sz="2400" dirty="0"/>
              <a:t>+200 мл/мин при боковом анализаторе</a:t>
            </a:r>
          </a:p>
          <a:p>
            <a:r>
              <a:rPr lang="ru-RU" sz="2400" dirty="0"/>
              <a:t>+объем утечек</a:t>
            </a:r>
          </a:p>
          <a:p>
            <a:r>
              <a:rPr lang="ru-RU" sz="2400" dirty="0"/>
              <a:t>Поток кислорода, анестетика – по анализатору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b="1" dirty="0"/>
              <a:t>Пробуждение</a:t>
            </a:r>
            <a:r>
              <a:rPr lang="ru-RU" sz="2400" dirty="0"/>
              <a:t> – поток </a:t>
            </a:r>
            <a:r>
              <a:rPr lang="en-US" sz="2400" dirty="0"/>
              <a:t>&gt;</a:t>
            </a:r>
            <a:r>
              <a:rPr lang="ru-RU" sz="2400" dirty="0"/>
              <a:t>200 мл/кг</a:t>
            </a:r>
          </a:p>
        </p:txBody>
      </p:sp>
    </p:spTree>
    <p:extLst>
      <p:ext uri="{BB962C8B-B14F-4D97-AF65-F5344CB8AC3E}">
        <p14:creationId xmlns:p14="http://schemas.microsoft.com/office/powerpoint/2010/main" val="3507969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77126-AF31-4AE7-82A3-C2106072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Испарители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90B551-09FB-49FF-995C-C0F503C5F1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Приспособления превращающие жидкости в пары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Доставляют газ в дыхательный контур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73A649-DB31-45D8-A53D-E801A1863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2620" y="3503587"/>
            <a:ext cx="2934551" cy="22009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EB702D-4954-47DD-96F4-1785D686D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8149" y="3503587"/>
            <a:ext cx="2934548" cy="22009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850F4D-6B40-492D-ACAA-E0D71B21F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7093" y="3503586"/>
            <a:ext cx="2934547" cy="220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736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7FBFF7-6E92-4535-B975-41B95E657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338F1EF-C5ED-4A7D-9A92-8556E6304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6895" y="867754"/>
            <a:ext cx="10286484" cy="5110059"/>
          </a:xfrm>
        </p:spPr>
      </p:pic>
    </p:spTree>
    <p:extLst>
      <p:ext uri="{BB962C8B-B14F-4D97-AF65-F5344CB8AC3E}">
        <p14:creationId xmlns:p14="http://schemas.microsoft.com/office/powerpoint/2010/main" val="26869578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8F2D9A-18D2-DCDE-5F76-05A58F2C4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/>
              <a:t>Перевод на ИВЛ</a:t>
            </a:r>
          </a:p>
        </p:txBody>
      </p:sp>
      <p:sp>
        <p:nvSpPr>
          <p:cNvPr id="14339" name="Объект 2">
            <a:extLst>
              <a:ext uri="{FF2B5EF4-FFF2-40B4-BE49-F238E27FC236}">
                <a16:creationId xmlns:a16="http://schemas.microsoft.com/office/drawing/2014/main" id="{C79A01D0-7278-641F-EB4D-0E6715B888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altLang="ru-RU" sz="2400"/>
              <a:t>Самостоятельно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400"/>
              <a:t>Не деполяризующие миорелаксанты (рокуроний, атракурий)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400"/>
              <a:t>Тилетамин/кетамин болюс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400"/>
              <a:t>Побольше изофлурана 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400"/>
              <a:t>Просто перевести на ИВЛ ?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altLang="ru-RU" sz="24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5C619-FF6A-455D-CB05-2A470385A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048F1856-6000-260A-F8D4-DAD5938F86F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z="2800" b="1">
                <a:latin typeface="Arial" panose="020B0604020202020204" pitchFamily="34" charset="0"/>
              </a:rPr>
              <a:t>Алгоритм</a:t>
            </a:r>
            <a:r>
              <a:rPr lang="ru-RU" altLang="ru-RU" sz="2800">
                <a:latin typeface="Arial" panose="020B0604020202020204" pitchFamily="34" charset="0"/>
              </a:rPr>
              <a:t> ИВЛ – последовательность подачи серии вдохов</a:t>
            </a:r>
          </a:p>
          <a:p>
            <a:pPr eaLnBrk="1" hangingPunct="1"/>
            <a:r>
              <a:rPr lang="ru-RU" altLang="ru-RU" sz="2800" b="1">
                <a:latin typeface="Arial" panose="020B0604020202020204" pitchFamily="34" charset="0"/>
              </a:rPr>
              <a:t>Режим</a:t>
            </a:r>
            <a:r>
              <a:rPr lang="ru-RU" altLang="ru-RU" sz="2800">
                <a:latin typeface="Arial" panose="020B0604020202020204" pitchFamily="34" charset="0"/>
              </a:rPr>
              <a:t> ИВЛ – способ реализации отдельного вдоха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E422C645-05B8-FE0E-B770-E843484DF5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Алгоритмы ИВЛ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5FCDCD17-9E4A-8D5E-F63D-ED3DB9393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eaLnBrk="1" fontAlgn="auto" hangingPunct="1">
              <a:buFont typeface="Calibri" panose="020F0502020204030204" pitchFamily="34" charset="0"/>
              <a:buNone/>
              <a:defRPr/>
            </a:pPr>
            <a:r>
              <a:rPr lang="en-US" alt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Assist Control</a:t>
            </a:r>
            <a:endParaRPr lang="ru-RU" alt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marL="91440" indent="-91440" eaLnBrk="1" fontAlgn="auto" hangingPunct="1">
              <a:buFont typeface="Calibri" panose="020F0502020204030204" pitchFamily="34" charset="0"/>
              <a:buNone/>
              <a:defRPr/>
            </a:pPr>
            <a:r>
              <a:rPr lang="ru-RU" alt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Задается параметр отдельного вдоха и частота</a:t>
            </a:r>
          </a:p>
          <a:p>
            <a:pPr marL="91440" indent="-91440" eaLnBrk="1" fontAlgn="auto" hangingPunct="1">
              <a:buFont typeface="Calibri" panose="020F0502020204030204" pitchFamily="34" charset="0"/>
              <a:buNone/>
              <a:defRPr/>
            </a:pPr>
            <a:r>
              <a:rPr lang="ru-RU" alt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Количество вдохов больше или равно заданной частоте</a:t>
            </a:r>
          </a:p>
          <a:p>
            <a:pPr marL="91440" indent="-91440" eaLnBrk="1" fontAlgn="auto" hangingPunct="1">
              <a:buFont typeface="Calibri" panose="020F0502020204030204" pitchFamily="34" charset="0"/>
              <a:buNone/>
              <a:defRPr/>
            </a:pPr>
            <a:r>
              <a:rPr lang="ru-RU" alt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Все вдохи одинаковые</a:t>
            </a:r>
          </a:p>
          <a:p>
            <a:pPr marL="91440" indent="-91440" eaLnBrk="1" fontAlgn="auto" hangingPunct="1">
              <a:buFont typeface="Calibri" panose="020F0502020204030204" pitchFamily="34" charset="0"/>
              <a:buNone/>
              <a:defRPr/>
            </a:pPr>
            <a:r>
              <a:rPr lang="ru-RU" alt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При отсутствие или отключения триггера – обязательная вентиляция</a:t>
            </a:r>
          </a:p>
          <a:p>
            <a:pPr marL="91440" indent="-91440" eaLnBrk="1" fontAlgn="auto" hangingPunct="1">
              <a:defRPr/>
            </a:pPr>
            <a:endParaRPr lang="ru-RU" altLang="ru-RU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AC">
            <a:extLst>
              <a:ext uri="{FF2B5EF4-FFF2-40B4-BE49-F238E27FC236}">
                <a16:creationId xmlns:a16="http://schemas.microsoft.com/office/drawing/2014/main" id="{1AC3FB93-5478-A6F5-0757-985E2E5EA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8" y="512763"/>
            <a:ext cx="7550150" cy="55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2A9A8A8D-B9B4-5E68-6936-16C9FE711D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Алгоритмы ИВЛ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76B760C3-C342-13DB-B25C-F62F7581FD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ru-RU" sz="2400" b="1">
                <a:latin typeface="Arial" panose="020B0604020202020204" pitchFamily="34" charset="0"/>
              </a:rPr>
              <a:t>SIMV </a:t>
            </a:r>
            <a:r>
              <a:rPr lang="ru-RU" altLang="ru-RU" sz="2400" b="1">
                <a:latin typeface="Arial" panose="020B0604020202020204" pitchFamily="34" charset="0"/>
              </a:rPr>
              <a:t>(</a:t>
            </a:r>
            <a:r>
              <a:rPr lang="en-US" altLang="ru-RU" sz="2400" b="1">
                <a:latin typeface="Arial" panose="020B0604020202020204" pitchFamily="34" charset="0"/>
              </a:rPr>
              <a:t>Synchronized Intermittent Mandatory Ventilation</a:t>
            </a:r>
            <a:r>
              <a:rPr lang="ru-RU" altLang="ru-RU" sz="2400" b="1">
                <a:latin typeface="Arial" panose="020B0604020202020204" pitchFamily="34" charset="0"/>
              </a:rPr>
              <a:t>) </a:t>
            </a:r>
          </a:p>
          <a:p>
            <a:pPr eaLnBrk="1" hangingPunct="1"/>
            <a:r>
              <a:rPr lang="ru-RU" altLang="ru-RU" sz="2400">
                <a:latin typeface="Arial" panose="020B0604020202020204" pitchFamily="34" charset="0"/>
              </a:rPr>
              <a:t>Задается параметр отдельного вдоха и частота</a:t>
            </a:r>
            <a:endParaRPr lang="en-US" altLang="ru-RU" sz="2400">
              <a:latin typeface="Arial" panose="020B0604020202020204" pitchFamily="34" charset="0"/>
            </a:endParaRPr>
          </a:p>
          <a:p>
            <a:pPr eaLnBrk="1" hangingPunct="1"/>
            <a:r>
              <a:rPr lang="ru-RU" altLang="ru-RU" sz="2400">
                <a:latin typeface="Arial" panose="020B0604020202020204" pitchFamily="34" charset="0"/>
              </a:rPr>
              <a:t>Ожидание дыхательной попытки</a:t>
            </a:r>
          </a:p>
          <a:p>
            <a:pPr eaLnBrk="1" hangingPunct="1"/>
            <a:r>
              <a:rPr lang="ru-RU" altLang="ru-RU" sz="2400">
                <a:latin typeface="Arial" panose="020B0604020202020204" pitchFamily="34" charset="0"/>
              </a:rPr>
              <a:t>Количество механических вдохов равно заданным</a:t>
            </a:r>
          </a:p>
          <a:p>
            <a:pPr eaLnBrk="1" hangingPunct="1"/>
            <a:endParaRPr lang="ru-RU" altLang="ru-RU" sz="2400" b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SIMV">
            <a:extLst>
              <a:ext uri="{FF2B5EF4-FFF2-40B4-BE49-F238E27FC236}">
                <a16:creationId xmlns:a16="http://schemas.microsoft.com/office/drawing/2014/main" id="{B5F561B9-4473-7EE6-23DF-BD870D52B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90550"/>
            <a:ext cx="7540625" cy="534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66393136-0C71-9AC4-578E-9339E3D9A9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Режимы ИВЛ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C163C36D-067E-EA2B-5ED7-149CA3BCBC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z="2400" dirty="0">
                <a:latin typeface="Arial" panose="020B0604020202020204" pitchFamily="34" charset="0"/>
              </a:rPr>
              <a:t>Контролируемые по объему</a:t>
            </a:r>
            <a:r>
              <a:rPr lang="en-US" altLang="ru-RU" sz="2400" dirty="0">
                <a:latin typeface="Arial" panose="020B0604020202020204" pitchFamily="34" charset="0"/>
              </a:rPr>
              <a:t> – Volume control</a:t>
            </a:r>
            <a:r>
              <a:rPr lang="ru-RU" altLang="ru-RU" sz="2400" dirty="0">
                <a:latin typeface="Arial" panose="020B0604020202020204" pitchFamily="34" charset="0"/>
              </a:rPr>
              <a:t>, </a:t>
            </a:r>
            <a:r>
              <a:rPr lang="en-US" altLang="ru-RU" sz="2400" dirty="0">
                <a:latin typeface="Arial" panose="020B0604020202020204" pitchFamily="34" charset="0"/>
              </a:rPr>
              <a:t>Volume support</a:t>
            </a:r>
            <a:endParaRPr lang="ru-RU" altLang="ru-RU" sz="2400" dirty="0">
              <a:latin typeface="Arial" panose="020B0604020202020204" pitchFamily="34" charset="0"/>
            </a:endParaRPr>
          </a:p>
          <a:p>
            <a:pPr eaLnBrk="1" hangingPunct="1"/>
            <a:r>
              <a:rPr lang="ru-RU" altLang="ru-RU" sz="2400" dirty="0">
                <a:latin typeface="Arial" panose="020B0604020202020204" pitchFamily="34" charset="0"/>
              </a:rPr>
              <a:t>Контролируемые по давлению</a:t>
            </a:r>
            <a:r>
              <a:rPr lang="en-US" altLang="ru-RU" sz="2400" dirty="0">
                <a:latin typeface="Arial" panose="020B0604020202020204" pitchFamily="34" charset="0"/>
              </a:rPr>
              <a:t> – Pressure control, Pressure support</a:t>
            </a:r>
            <a:endParaRPr lang="ru-RU" altLang="ru-RU" sz="2400" dirty="0">
              <a:latin typeface="Arial" panose="020B0604020202020204" pitchFamily="34" charset="0"/>
            </a:endParaRPr>
          </a:p>
        </p:txBody>
      </p:sp>
      <p:pic>
        <p:nvPicPr>
          <p:cNvPr id="34820" name="Рисунок 1">
            <a:extLst>
              <a:ext uri="{FF2B5EF4-FFF2-40B4-BE49-F238E27FC236}">
                <a16:creationId xmlns:a16="http://schemas.microsoft.com/office/drawing/2014/main" id="{BC8CC4AA-6079-1A72-6259-5ECFCC063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3" t="8395" r="10753" b="13716"/>
          <a:stretch>
            <a:fillRect/>
          </a:stretch>
        </p:blipFill>
        <p:spPr bwMode="auto">
          <a:xfrm>
            <a:off x="4514850" y="3084513"/>
            <a:ext cx="3109913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924BAD-3C0B-9C42-9DAB-555F71FE8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/>
              <a:t>Volume control</a:t>
            </a:r>
            <a:endParaRPr lang="ru-RU" dirty="0"/>
          </a:p>
        </p:txBody>
      </p:sp>
      <p:sp>
        <p:nvSpPr>
          <p:cNvPr id="36867" name="Объект 7">
            <a:extLst>
              <a:ext uri="{FF2B5EF4-FFF2-40B4-BE49-F238E27FC236}">
                <a16:creationId xmlns:a16="http://schemas.microsoft.com/office/drawing/2014/main" id="{6962AAC0-7B94-F5AF-E02A-0F0AA09D8D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sz="2400"/>
              <a:t>Выставляем желаемы объем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sz="2400"/>
              <a:t> Давление получаем</a:t>
            </a:r>
          </a:p>
        </p:txBody>
      </p:sp>
      <p:pic>
        <p:nvPicPr>
          <p:cNvPr id="36868" name="Рисунок 2">
            <a:extLst>
              <a:ext uri="{FF2B5EF4-FFF2-40B4-BE49-F238E27FC236}">
                <a16:creationId xmlns:a16="http://schemas.microsoft.com/office/drawing/2014/main" id="{93706AC4-41B1-5331-09F6-722750897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6"/>
          <a:stretch>
            <a:fillRect/>
          </a:stretch>
        </p:blipFill>
        <p:spPr bwMode="auto">
          <a:xfrm>
            <a:off x="6573838" y="1889125"/>
            <a:ext cx="4892675" cy="397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B535A0-5C5D-79E2-65C5-0EFF6C629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/>
              <a:t>Pressure control</a:t>
            </a:r>
            <a:endParaRPr lang="ru-RU" dirty="0"/>
          </a:p>
        </p:txBody>
      </p:sp>
      <p:sp>
        <p:nvSpPr>
          <p:cNvPr id="37891" name="Объект 5">
            <a:extLst>
              <a:ext uri="{FF2B5EF4-FFF2-40B4-BE49-F238E27FC236}">
                <a16:creationId xmlns:a16="http://schemas.microsoft.com/office/drawing/2014/main" id="{E399F823-9CCB-1D3A-56FC-F7FD028BA7D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sz="2400"/>
              <a:t>Выставляем желаемое давление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sz="2400"/>
              <a:t>Объем получаем</a:t>
            </a:r>
          </a:p>
        </p:txBody>
      </p:sp>
      <p:pic>
        <p:nvPicPr>
          <p:cNvPr id="37892" name="Рисунок 2">
            <a:extLst>
              <a:ext uri="{FF2B5EF4-FFF2-40B4-BE49-F238E27FC236}">
                <a16:creationId xmlns:a16="http://schemas.microsoft.com/office/drawing/2014/main" id="{CEFBC664-74FA-B411-7DAA-BA8EAF8B0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" r="2472" b="10422"/>
          <a:stretch>
            <a:fillRect/>
          </a:stretch>
        </p:blipFill>
        <p:spPr bwMode="auto">
          <a:xfrm>
            <a:off x="6580188" y="1976438"/>
            <a:ext cx="4818062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61FD2D-8F7E-49BA-9169-3FBAEFC11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Устройство испарителя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8C0ECB-70B3-4E9C-A9B6-6A55D5AF67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 b="9678"/>
          <a:stretch/>
        </p:blipFill>
        <p:spPr>
          <a:xfrm>
            <a:off x="1979629" y="1808028"/>
            <a:ext cx="8333307" cy="43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F8FCBD-28F6-4AD2-8F44-7F870B45768D}"/>
              </a:ext>
            </a:extLst>
          </p:cNvPr>
          <p:cNvSpPr txBox="1"/>
          <p:nvPr/>
        </p:nvSpPr>
        <p:spPr>
          <a:xfrm>
            <a:off x="9014655" y="6433022"/>
            <a:ext cx="317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www.howequipmentworks.com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1820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33D35-E7DF-2F30-B559-7F9D296B4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/>
              <a:t>Выбор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10FEE2-DEE5-81F2-6D0A-647E46BAA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400" dirty="0"/>
              <a:t>Активность хирурга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400" dirty="0"/>
              <a:t>Открытие полостей – грудная, брюшная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400" dirty="0"/>
              <a:t>Изъятие органов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400" dirty="0" err="1"/>
              <a:t>Коллабирование</a:t>
            </a:r>
            <a:r>
              <a:rPr lang="ru-RU" sz="2400" dirty="0"/>
              <a:t> легких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ru-RU" sz="24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ru-RU" sz="2400" dirty="0"/>
          </a:p>
          <a:p>
            <a:pPr marL="0" indent="0">
              <a:buFont typeface="Calibri" panose="020F0502020204030204" pitchFamily="34" charset="0"/>
              <a:buNone/>
              <a:defRPr/>
            </a:pPr>
            <a:r>
              <a:rPr lang="ru-RU" sz="1800" i="1" dirty="0"/>
              <a:t>«Всё на усмотрение клинициста»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AB07AC-953A-EA39-1EE1-8EDF0DB5A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Pressure support ventilation</a:t>
            </a:r>
            <a:endParaRPr lang="ru-RU" dirty="0"/>
          </a:p>
        </p:txBody>
      </p:sp>
      <p:sp>
        <p:nvSpPr>
          <p:cNvPr id="39939" name="Объект 2">
            <a:extLst>
              <a:ext uri="{FF2B5EF4-FFF2-40B4-BE49-F238E27FC236}">
                <a16:creationId xmlns:a16="http://schemas.microsoft.com/office/drawing/2014/main" id="{2E293059-14B9-C2D3-4D4C-67352922B5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altLang="ru-RU"/>
              <a:t>Вспомогательная вентиляция по давлению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/>
              <a:t>Только с самостоятельными попытками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altLang="ru-RU"/>
          </a:p>
        </p:txBody>
      </p:sp>
      <p:pic>
        <p:nvPicPr>
          <p:cNvPr id="39940" name="Рисунок 4">
            <a:extLst>
              <a:ext uri="{FF2B5EF4-FFF2-40B4-BE49-F238E27FC236}">
                <a16:creationId xmlns:a16="http://schemas.microsoft.com/office/drawing/2014/main" id="{33DE1D68-7766-A48F-E93E-42589A2BE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9" t="10033" b="20325"/>
          <a:stretch>
            <a:fillRect/>
          </a:stretch>
        </p:blipFill>
        <p:spPr bwMode="auto">
          <a:xfrm>
            <a:off x="6467475" y="2033588"/>
            <a:ext cx="4803775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37973-DA6E-9C05-EFB8-E3206712E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7107" name="Объект 13">
            <a:extLst>
              <a:ext uri="{FF2B5EF4-FFF2-40B4-BE49-F238E27FC236}">
                <a16:creationId xmlns:a16="http://schemas.microsoft.com/office/drawing/2014/main" id="{0013808E-B6B1-74FF-A0F7-086EAE6FCD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9" t="31125" r="14505" b="24516"/>
          <a:stretch>
            <a:fillRect/>
          </a:stretch>
        </p:blipFill>
        <p:spPr>
          <a:xfrm>
            <a:off x="1069975" y="1643063"/>
            <a:ext cx="10067925" cy="3568700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24492-3ABB-7A45-974F-7EF8883F1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Мониторинг</a:t>
            </a:r>
          </a:p>
        </p:txBody>
      </p:sp>
      <p:sp>
        <p:nvSpPr>
          <p:cNvPr id="40963" name="Объект 3">
            <a:extLst>
              <a:ext uri="{FF2B5EF4-FFF2-40B4-BE49-F238E27FC236}">
                <a16:creationId xmlns:a16="http://schemas.microsoft.com/office/drawing/2014/main" id="{B471FED4-3837-7225-9AFF-3277A703682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sz="2800"/>
              <a:t>Артериальные газы – идеально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sz="2800"/>
              <a:t>Пульсоксиметрия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sz="2800"/>
              <a:t>Капнометрия</a:t>
            </a:r>
          </a:p>
        </p:txBody>
      </p:sp>
      <p:pic>
        <p:nvPicPr>
          <p:cNvPr id="40964" name="Рисунок 4">
            <a:extLst>
              <a:ext uri="{FF2B5EF4-FFF2-40B4-BE49-F238E27FC236}">
                <a16:creationId xmlns:a16="http://schemas.microsoft.com/office/drawing/2014/main" id="{4C450E25-D783-F42D-A3C6-C2B82B5C6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438" y="538163"/>
            <a:ext cx="1879600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Рисунок 4">
            <a:extLst>
              <a:ext uri="{FF2B5EF4-FFF2-40B4-BE49-F238E27FC236}">
                <a16:creationId xmlns:a16="http://schemas.microsoft.com/office/drawing/2014/main" id="{DDFFB1D1-BACC-E60A-9CE1-70C455F84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3665538"/>
            <a:ext cx="3240088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Рисунок 8">
            <a:extLst>
              <a:ext uri="{FF2B5EF4-FFF2-40B4-BE49-F238E27FC236}">
                <a16:creationId xmlns:a16="http://schemas.microsoft.com/office/drawing/2014/main" id="{E73070B0-7F89-BAF0-3B17-6802C17EB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75" y="3689350"/>
            <a:ext cx="1803400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Рисунок 10">
            <a:extLst>
              <a:ext uri="{FF2B5EF4-FFF2-40B4-BE49-F238E27FC236}">
                <a16:creationId xmlns:a16="http://schemas.microsoft.com/office/drawing/2014/main" id="{2D779E37-51A4-6DCD-FCB6-C7DCEC874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3746500"/>
            <a:ext cx="3132138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31538A6-FC93-447D-98C9-1F172FD08A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/>
              <a:t>Ингаляционные анестетики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808806B0-62F6-444B-9A63-61DE50842A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6574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E350EF-1E7B-41BD-9CE9-F13BABA93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Анестетики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6CE74C-2671-4355-BAAD-291B9609C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ru-RU" altLang="ru-RU" sz="2400" b="1" dirty="0"/>
              <a:t>Газы</a:t>
            </a:r>
            <a:r>
              <a:rPr lang="de-DE" altLang="ru-RU" sz="2400" b="1" dirty="0"/>
              <a:t>:</a:t>
            </a:r>
            <a:endParaRPr lang="ru-RU" altLang="ru-RU" sz="2400" b="1" dirty="0"/>
          </a:p>
          <a:p>
            <a:r>
              <a:rPr lang="ru-RU" altLang="ru-RU" sz="2400" dirty="0"/>
              <a:t>Закись азота</a:t>
            </a:r>
          </a:p>
          <a:p>
            <a:r>
              <a:rPr lang="ru-RU" altLang="ru-RU" sz="2400" dirty="0"/>
              <a:t>Ксенон</a:t>
            </a:r>
          </a:p>
          <a:p>
            <a:pPr marL="0" indent="0">
              <a:buNone/>
            </a:pPr>
            <a:endParaRPr lang="ru-RU" altLang="ru-RU" sz="2400" dirty="0"/>
          </a:p>
          <a:p>
            <a:pPr marL="0" indent="0">
              <a:buNone/>
            </a:pPr>
            <a:endParaRPr lang="ru-RU" altLang="ru-RU" sz="2400" dirty="0"/>
          </a:p>
          <a:p>
            <a:pPr marL="0" indent="0">
              <a:buNone/>
            </a:pPr>
            <a:endParaRPr lang="ru-RU" altLang="ru-RU" sz="2400" dirty="0"/>
          </a:p>
          <a:p>
            <a:pPr marL="0" indent="0">
              <a:buNone/>
            </a:pPr>
            <a:endParaRPr lang="ru-RU" altLang="ru-RU" sz="2400" dirty="0"/>
          </a:p>
          <a:p>
            <a:pPr marL="0" indent="0">
              <a:buNone/>
            </a:pPr>
            <a:endParaRPr lang="ru-RU" altLang="ru-RU" sz="2400" dirty="0"/>
          </a:p>
          <a:p>
            <a:pPr marL="0" indent="0">
              <a:buNone/>
            </a:pPr>
            <a:r>
              <a:rPr lang="ru-RU" altLang="ru-RU" sz="2400" b="1" dirty="0"/>
              <a:t>Пары</a:t>
            </a:r>
            <a:r>
              <a:rPr lang="de-DE" altLang="ru-RU" sz="2400" dirty="0"/>
              <a:t>:</a:t>
            </a:r>
            <a:endParaRPr lang="ru-RU" altLang="ru-RU" sz="2400" dirty="0"/>
          </a:p>
          <a:p>
            <a:r>
              <a:rPr lang="ru-RU" altLang="ru-RU" sz="2400" dirty="0" err="1"/>
              <a:t>Метоксифлюран</a:t>
            </a:r>
            <a:endParaRPr lang="ru-RU" altLang="ru-RU" sz="2400" dirty="0"/>
          </a:p>
          <a:p>
            <a:r>
              <a:rPr lang="ru-RU" altLang="ru-RU" sz="2400" dirty="0" err="1"/>
              <a:t>Галотан</a:t>
            </a:r>
            <a:endParaRPr lang="ru-RU" altLang="ru-RU" sz="2400" dirty="0"/>
          </a:p>
          <a:p>
            <a:r>
              <a:rPr lang="ru-RU" altLang="ru-RU" sz="2400" dirty="0" err="1"/>
              <a:t>Изофлюран</a:t>
            </a:r>
            <a:endParaRPr lang="ru-RU" altLang="ru-RU" sz="2400" dirty="0"/>
          </a:p>
          <a:p>
            <a:r>
              <a:rPr lang="ru-RU" altLang="ru-RU" sz="2400" dirty="0" err="1"/>
              <a:t>Десфлюран</a:t>
            </a:r>
            <a:endParaRPr lang="ru-RU" altLang="ru-RU" sz="2400" dirty="0"/>
          </a:p>
          <a:p>
            <a:r>
              <a:rPr lang="ru-RU" altLang="ru-RU" sz="2400" dirty="0" err="1"/>
              <a:t>Севофлюран</a:t>
            </a:r>
            <a:endParaRPr lang="ru-RU" alt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085277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BCD4B-8236-441E-ADA4-8FE582F4B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Современные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AA54A7-B44F-4D52-8203-A825336D1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altLang="ru-RU" sz="2400" dirty="0"/>
              <a:t>Меньше </a:t>
            </a:r>
            <a:r>
              <a:rPr lang="ru-RU" altLang="ru-RU" sz="2400" dirty="0" err="1"/>
              <a:t>метаболизируются</a:t>
            </a:r>
            <a:endParaRPr lang="de-DE" altLang="ru-RU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altLang="ru-RU" sz="2400" dirty="0"/>
              <a:t>Менее выражена сердечной-сосудистая депрессия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altLang="ru-RU" sz="2400" dirty="0"/>
              <a:t>Быстрее</a:t>
            </a:r>
            <a:r>
              <a:rPr lang="de-DE" altLang="ru-RU" sz="2400" dirty="0"/>
              <a:t> </a:t>
            </a:r>
            <a:r>
              <a:rPr lang="ru-RU" altLang="ru-RU" sz="2400" dirty="0"/>
              <a:t>распределение и элиминация</a:t>
            </a:r>
            <a:endParaRPr lang="de-DE" altLang="ru-RU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altLang="ru-RU" sz="2400" dirty="0"/>
              <a:t>Анальгезия</a:t>
            </a:r>
            <a:endParaRPr lang="de-DE" altLang="ru-RU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altLang="ru-RU" sz="2400" dirty="0"/>
              <a:t>Менее токсичны</a:t>
            </a:r>
            <a:endParaRPr lang="de-DE" altLang="ru-RU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altLang="ru-RU" sz="2400" dirty="0"/>
              <a:t>Не горят, не взрываются и др.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949965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2969F-DB17-4750-B3D9-70D3D353D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Механизм действия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D7E4FB-7320-4F45-9D91-9A2E74713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Макроскопически</a:t>
            </a:r>
            <a:r>
              <a:rPr lang="ru-RU" sz="2400" dirty="0"/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/>
              <a:t>Ретикулярная формация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 err="1"/>
              <a:t>Кора</a:t>
            </a:r>
            <a:r>
              <a:rPr lang="ru-RU" sz="2400" dirty="0"/>
              <a:t> головного мозга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/>
              <a:t>Гиппокамп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 err="1"/>
              <a:t>Таламо</a:t>
            </a:r>
            <a:r>
              <a:rPr lang="ru-RU" sz="2400" dirty="0"/>
              <a:t>-кортикальные проекции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/>
              <a:t>Спинной мозг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135206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E74CE1-BCC0-45E2-9BBC-849513D5B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Механизм действия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B48209-6566-42CC-9A8E-2AD3BA466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Микроскопически: 	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/>
              <a:t>Нарушение проведения информации между нервными клетками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/>
              <a:t>Различные чувствительные нейроны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/>
              <a:t>Никотиновые, </a:t>
            </a:r>
            <a:r>
              <a:rPr lang="ru-RU" sz="2400" dirty="0" err="1"/>
              <a:t>серотонинергические</a:t>
            </a:r>
            <a:r>
              <a:rPr lang="ru-RU" sz="2400" dirty="0"/>
              <a:t> и </a:t>
            </a:r>
            <a:r>
              <a:rPr lang="ru-RU" sz="2400" dirty="0" err="1"/>
              <a:t>глутаминергические</a:t>
            </a:r>
            <a:r>
              <a:rPr lang="ru-RU" sz="2400" dirty="0"/>
              <a:t> рецепторы </a:t>
            </a:r>
          </a:p>
        </p:txBody>
      </p:sp>
    </p:spTree>
    <p:extLst>
      <p:ext uri="{BB962C8B-B14F-4D97-AF65-F5344CB8AC3E}">
        <p14:creationId xmlns:p14="http://schemas.microsoft.com/office/powerpoint/2010/main" val="606729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0D065-E3C9-48BA-9332-81216849D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Механизм действия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DF4AF2-FAE7-4F51-9266-80E7661EC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Молекулярные</a:t>
            </a:r>
            <a:r>
              <a:rPr lang="ru-RU" sz="2400" dirty="0"/>
              <a:t>: 	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 err="1"/>
              <a:t>Двухпорные</a:t>
            </a:r>
            <a:r>
              <a:rPr lang="ru-RU" sz="2400" dirty="0"/>
              <a:t> К каналы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/>
              <a:t>Хлоридные каналы</a:t>
            </a:r>
          </a:p>
          <a:p>
            <a:endParaRPr lang="ru-RU" sz="2400" dirty="0"/>
          </a:p>
          <a:p>
            <a:r>
              <a:rPr lang="ru-RU" sz="2400" dirty="0"/>
              <a:t>Механизм до конца не изучен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37468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B9830B-B792-4063-AEFF-5653F5324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pPr algn="ctr"/>
            <a:r>
              <a:rPr lang="ru-RU" dirty="0"/>
              <a:t>Клапан закрыт - 0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05494E56-74F0-470F-9926-AD60097C8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9" r="13736" b="12206"/>
          <a:stretch/>
        </p:blipFill>
        <p:spPr>
          <a:xfrm>
            <a:off x="1611759" y="1831630"/>
            <a:ext cx="8991734" cy="43200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4B8FB7-8732-43C9-AE1B-3B25F7BD12B1}"/>
              </a:ext>
            </a:extLst>
          </p:cNvPr>
          <p:cNvSpPr txBox="1"/>
          <p:nvPr/>
        </p:nvSpPr>
        <p:spPr>
          <a:xfrm>
            <a:off x="2205871" y="2130459"/>
            <a:ext cx="2026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Ручка регулировки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DE938D-8311-4746-96E0-2F69B3E8CF9E}"/>
              </a:ext>
            </a:extLst>
          </p:cNvPr>
          <p:cNvSpPr txBox="1"/>
          <p:nvPr/>
        </p:nvSpPr>
        <p:spPr>
          <a:xfrm>
            <a:off x="1803665" y="4277243"/>
            <a:ext cx="2289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</a:rPr>
              <a:t>Разделительный клапан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51AB18-B1C3-4AE0-9AA2-6B83151E8DF4}"/>
              </a:ext>
            </a:extLst>
          </p:cNvPr>
          <p:cNvSpPr txBox="1"/>
          <p:nvPr/>
        </p:nvSpPr>
        <p:spPr>
          <a:xfrm>
            <a:off x="5203595" y="2775500"/>
            <a:ext cx="1542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“by pass”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путь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FD4EF4-8B3D-4948-8E91-9E545A9AB48A}"/>
              </a:ext>
            </a:extLst>
          </p:cNvPr>
          <p:cNvSpPr txBox="1"/>
          <p:nvPr/>
        </p:nvSpPr>
        <p:spPr>
          <a:xfrm>
            <a:off x="376479" y="3472413"/>
            <a:ext cx="1427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Подача</a:t>
            </a:r>
          </a:p>
          <a:p>
            <a:pPr algn="ctr"/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свежего газа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44410B-B7BE-46F4-9D20-D7A47C30D28A}"/>
              </a:ext>
            </a:extLst>
          </p:cNvPr>
          <p:cNvSpPr txBox="1"/>
          <p:nvPr/>
        </p:nvSpPr>
        <p:spPr>
          <a:xfrm>
            <a:off x="9005228" y="6433022"/>
            <a:ext cx="317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www.howequipmentworks.com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153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110B1B-BB2E-4A3F-BFF8-718148B58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МАК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7C0866-0615-4CE9-80A3-53A04BD00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altLang="ru-RU" sz="2400" b="1" dirty="0"/>
              <a:t>Минимальная альвеолярная концентрация </a:t>
            </a:r>
            <a:r>
              <a:rPr lang="ru-RU" altLang="ru-RU" sz="2400" dirty="0"/>
              <a:t>ингаляционного анестетика - это та концентрация в альвеолярном газе, при которой 50% пациентов не реагируют на определенный </a:t>
            </a:r>
            <a:r>
              <a:rPr lang="ru-RU" altLang="ru-RU" sz="2400" dirty="0" err="1"/>
              <a:t>супрамаксимальный</a:t>
            </a:r>
            <a:r>
              <a:rPr lang="ru-RU" altLang="ru-RU" sz="2400" dirty="0"/>
              <a:t> стимул движением</a:t>
            </a:r>
          </a:p>
          <a:p>
            <a:endParaRPr lang="en-US" alt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007618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34815A-FD61-4573-81B0-25800DEF3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МАК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B9930E-7EAC-4228-B97F-0D99916BD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ru-RU" sz="2400" dirty="0"/>
              <a:t>MA</a:t>
            </a:r>
            <a:r>
              <a:rPr lang="ru-RU" altLang="ru-RU" sz="2400" dirty="0"/>
              <a:t>К</a:t>
            </a:r>
            <a:r>
              <a:rPr lang="en-US" altLang="ru-RU" sz="2400" dirty="0"/>
              <a:t> </a:t>
            </a:r>
            <a:r>
              <a:rPr lang="ru-RU" altLang="ru-RU" sz="2400" b="1" dirty="0"/>
              <a:t>не изменяется </a:t>
            </a:r>
            <a:r>
              <a:rPr lang="ru-RU" altLang="ru-RU" sz="2400" dirty="0"/>
              <a:t>в зависимости от</a:t>
            </a:r>
            <a:r>
              <a:rPr lang="en-US" altLang="ru-RU" sz="2400" dirty="0"/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ru-RU" altLang="ru-RU" sz="2400" dirty="0">
                <a:sym typeface="Symbol" panose="05050102010706020507" pitchFamily="18" charset="2"/>
              </a:rPr>
              <a:t>Пола</a:t>
            </a:r>
            <a:endParaRPr lang="en-US" altLang="ru-RU" sz="2400" dirty="0">
              <a:sym typeface="Symbol" panose="05050102010706020507" pitchFamily="18" charset="2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ru-RU" altLang="ru-RU" sz="2400" dirty="0">
                <a:sym typeface="Symbol" panose="05050102010706020507" pitchFamily="18" charset="2"/>
              </a:rPr>
              <a:t>Веса</a:t>
            </a:r>
            <a:endParaRPr lang="en-US" altLang="ru-RU" sz="2400" dirty="0">
              <a:sym typeface="Symbol" panose="05050102010706020507" pitchFamily="18" charset="2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ru-RU" altLang="ru-RU" sz="2400" dirty="0">
                <a:sym typeface="Symbol" panose="05050102010706020507" pitchFamily="18" charset="2"/>
              </a:rPr>
              <a:t>Вида </a:t>
            </a:r>
            <a:r>
              <a:rPr lang="ru-RU" altLang="ru-RU" sz="2400" dirty="0" err="1">
                <a:sym typeface="Symbol" panose="05050102010706020507" pitchFamily="18" charset="2"/>
              </a:rPr>
              <a:t>супрамаксимального</a:t>
            </a:r>
            <a:r>
              <a:rPr lang="en-US" altLang="ru-RU" sz="2400" dirty="0">
                <a:sym typeface="Symbol" panose="05050102010706020507" pitchFamily="18" charset="2"/>
              </a:rPr>
              <a:t> </a:t>
            </a:r>
            <a:r>
              <a:rPr lang="ru-RU" altLang="ru-RU" sz="2400" dirty="0">
                <a:sym typeface="Symbol" panose="05050102010706020507" pitchFamily="18" charset="2"/>
              </a:rPr>
              <a:t>стимула</a:t>
            </a:r>
            <a:endParaRPr lang="en-US" altLang="ru-RU" sz="2400" dirty="0">
              <a:sym typeface="Symbol" panose="05050102010706020507" pitchFamily="18" charset="2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ru-RU" altLang="ru-RU" sz="2400" dirty="0">
                <a:sym typeface="Symbol" panose="05050102010706020507" pitchFamily="18" charset="2"/>
              </a:rPr>
              <a:t>Длительности анестезии</a:t>
            </a:r>
            <a:endParaRPr lang="en-US" altLang="ru-RU" sz="2400" dirty="0">
              <a:sym typeface="Symbol" panose="05050102010706020507" pitchFamily="18" charset="2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ru-RU" altLang="ru-RU" sz="2400" dirty="0">
                <a:sym typeface="Symbol" panose="05050102010706020507" pitchFamily="18" charset="2"/>
              </a:rPr>
              <a:t>Среднего артериального давления</a:t>
            </a:r>
            <a:endParaRPr lang="en-US" altLang="ru-RU" sz="2400" dirty="0">
              <a:sym typeface="Symbol" panose="05050102010706020507" pitchFamily="18" charset="2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78479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ED5AB5-3145-4F52-B796-0E07B9E5B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МАК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A180FE-67D5-452B-962B-E5259C255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ru-RU" sz="2400" dirty="0"/>
              <a:t>MA</a:t>
            </a:r>
            <a:r>
              <a:rPr lang="ru-RU" altLang="ru-RU" sz="2400" dirty="0"/>
              <a:t>К</a:t>
            </a:r>
            <a:r>
              <a:rPr lang="en-US" altLang="ru-RU" sz="2400" dirty="0"/>
              <a:t> </a:t>
            </a:r>
            <a:r>
              <a:rPr lang="ru-RU" altLang="ru-RU" sz="2400" b="1" dirty="0"/>
              <a:t>изменяется</a:t>
            </a:r>
            <a:r>
              <a:rPr lang="en-US" altLang="ru-RU" sz="2400" dirty="0"/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ru-RU" altLang="ru-RU" sz="2400" dirty="0">
                <a:sym typeface="Symbol" panose="05050102010706020507" pitchFamily="18" charset="2"/>
              </a:rPr>
              <a:t>При изменении температуры тела</a:t>
            </a:r>
            <a:endParaRPr lang="en-US" altLang="ru-RU" sz="2400" dirty="0">
              <a:sym typeface="Symbol" panose="05050102010706020507" pitchFamily="18" charset="2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ru-RU" altLang="ru-RU" sz="2400" dirty="0">
                <a:sym typeface="Symbol" panose="05050102010706020507" pitchFamily="18" charset="2"/>
              </a:rPr>
              <a:t>У гериатрических пациентов</a:t>
            </a:r>
            <a:endParaRPr lang="en-US" altLang="ru-RU" sz="2400" dirty="0">
              <a:sym typeface="Symbol" panose="05050102010706020507" pitchFamily="18" charset="2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ru-RU" altLang="ru-RU" sz="2400" dirty="0">
                <a:sym typeface="Symbol" panose="05050102010706020507" pitchFamily="18" charset="2"/>
              </a:rPr>
              <a:t>При беременности</a:t>
            </a:r>
            <a:endParaRPr lang="en-US" altLang="ru-RU" sz="2400" dirty="0">
              <a:sym typeface="Symbol" panose="05050102010706020507" pitchFamily="18" charset="2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ru-RU" altLang="ru-RU" sz="2400" dirty="0">
                <a:sym typeface="Symbol" panose="05050102010706020507" pitchFamily="18" charset="2"/>
              </a:rPr>
              <a:t>При применении других анестетиков/седативных</a:t>
            </a:r>
            <a:endParaRPr lang="en-US" altLang="ru-RU" sz="2400" dirty="0">
              <a:sym typeface="Symbol" panose="05050102010706020507" pitchFamily="18" charset="2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51544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8B01DB-7BF7-4CBE-8250-5DD7C0BBB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МАК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DFA7B0-3A35-47B2-A8D0-1A0F5C5BE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de-DE" altLang="ru-RU" sz="2400" dirty="0"/>
              <a:t>MA</a:t>
            </a:r>
            <a:r>
              <a:rPr lang="ru-RU" altLang="ru-RU" sz="2400" dirty="0"/>
              <a:t>К повышается</a:t>
            </a:r>
            <a:r>
              <a:rPr lang="de-DE" altLang="ru-RU" sz="2400" dirty="0"/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ru-RU" altLang="ru-RU" sz="2400" dirty="0"/>
              <a:t>Гипертермия</a:t>
            </a:r>
            <a:endParaRPr lang="de-DE" altLang="ru-RU" sz="24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ru-RU" altLang="ru-RU" sz="2400" dirty="0"/>
              <a:t>Гипертиреоз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ru-RU" altLang="ru-RU" sz="2400" dirty="0"/>
          </a:p>
          <a:p>
            <a:pPr lvl="1">
              <a:buFont typeface="Wingdings" panose="05000000000000000000" pitchFamily="2" charset="2"/>
              <a:buChar char="§"/>
            </a:pPr>
            <a:endParaRPr lang="ru-RU" altLang="ru-RU" sz="2400" dirty="0"/>
          </a:p>
          <a:p>
            <a:pPr lvl="1">
              <a:buFont typeface="Wingdings" panose="05000000000000000000" pitchFamily="2" charset="2"/>
              <a:buChar char="§"/>
            </a:pPr>
            <a:endParaRPr lang="ru-RU" altLang="ru-RU" sz="2400" dirty="0"/>
          </a:p>
          <a:p>
            <a:pPr lvl="1">
              <a:buFont typeface="Wingdings" panose="05000000000000000000" pitchFamily="2" charset="2"/>
              <a:buChar char="§"/>
            </a:pPr>
            <a:endParaRPr lang="ru-RU" altLang="ru-RU" sz="2400" dirty="0"/>
          </a:p>
          <a:p>
            <a:pPr lvl="1">
              <a:buFont typeface="Wingdings" panose="05000000000000000000" pitchFamily="2" charset="2"/>
              <a:buChar char="§"/>
            </a:pPr>
            <a:endParaRPr lang="ru-RU" altLang="ru-RU" sz="2400" dirty="0"/>
          </a:p>
          <a:p>
            <a:pPr lvl="1">
              <a:buFont typeface="Wingdings" panose="05000000000000000000" pitchFamily="2" charset="2"/>
              <a:buChar char="§"/>
            </a:pPr>
            <a:endParaRPr lang="ru-RU" altLang="ru-RU" sz="2400" dirty="0"/>
          </a:p>
          <a:p>
            <a:pPr marL="201168" lvl="1" indent="0">
              <a:buNone/>
            </a:pPr>
            <a:r>
              <a:rPr lang="ru-RU" altLang="ru-RU" sz="2400" dirty="0"/>
              <a:t>МАК понижается: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ru-RU" altLang="ru-RU" sz="2400" dirty="0"/>
              <a:t>Гериатрический пациент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ru-RU" altLang="ru-RU" sz="2400" dirty="0"/>
              <a:t>Гипотермия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ru-RU" altLang="ru-RU" sz="2400" dirty="0"/>
              <a:t>Беременность</a:t>
            </a:r>
            <a:endParaRPr lang="de-DE" altLang="ru-RU" sz="24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ru-RU" altLang="ru-RU" sz="2400" dirty="0"/>
              <a:t>Анестетики/седативные</a:t>
            </a:r>
            <a:endParaRPr lang="de-DE" altLang="ru-RU" sz="24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ru-RU" altLang="ru-RU" sz="2400" dirty="0"/>
              <a:t>Катехоламины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ru-RU" altLang="ru-RU" sz="2400" dirty="0"/>
              <a:t>Гипотиреоз</a:t>
            </a:r>
            <a:endParaRPr lang="de-DE" alt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46931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C9A388-FB31-4191-B485-2BE3304AE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Поступление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89DD84-50D5-4E7F-B7D5-7D60474D7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ru-RU" altLang="ru-RU" sz="2400" dirty="0">
                <a:sym typeface="Symbol" panose="05050102010706020507" pitchFamily="18" charset="2"/>
              </a:rPr>
              <a:t>Растворимость кровь/газ </a:t>
            </a:r>
            <a:r>
              <a:rPr lang="en-US" altLang="ru-RU" sz="2400" dirty="0">
                <a:sym typeface="Symbol" panose="05050102010706020507" pitchFamily="18" charset="2"/>
              </a:rPr>
              <a:t>(</a:t>
            </a:r>
            <a:r>
              <a:rPr lang="ru-RU" altLang="ru-RU" sz="2400" dirty="0">
                <a:sym typeface="Symbol" panose="05050102010706020507" pitchFamily="18" charset="2"/>
              </a:rPr>
              <a:t>К</a:t>
            </a:r>
            <a:r>
              <a:rPr lang="en-US" altLang="ru-RU" sz="2400" dirty="0">
                <a:sym typeface="Symbol" panose="05050102010706020507" pitchFamily="18" charset="2"/>
              </a:rPr>
              <a:t>:</a:t>
            </a:r>
            <a:r>
              <a:rPr lang="ru-RU" altLang="ru-RU" sz="2400" dirty="0">
                <a:sym typeface="Symbol" panose="05050102010706020507" pitchFamily="18" charset="2"/>
              </a:rPr>
              <a:t>Г</a:t>
            </a:r>
            <a:r>
              <a:rPr lang="en-US" altLang="ru-RU" sz="2400" dirty="0">
                <a:sym typeface="Symbol" panose="05050102010706020507" pitchFamily="18" charset="2"/>
              </a:rPr>
              <a:t>)</a:t>
            </a:r>
            <a:endParaRPr lang="ru-RU" altLang="ru-RU" sz="2400" dirty="0">
              <a:sym typeface="Symbol" panose="05050102010706020507" pitchFamily="18" charset="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ru-RU" altLang="ru-RU" sz="2400" dirty="0">
                <a:sym typeface="Symbol" panose="05050102010706020507" pitchFamily="18" charset="2"/>
              </a:rPr>
              <a:t>Легочный альвеолярный кровоток </a:t>
            </a:r>
            <a:r>
              <a:rPr lang="en-US" altLang="ru-RU" sz="2400" dirty="0">
                <a:sym typeface="Symbol" panose="05050102010706020507" pitchFamily="18" charset="2"/>
              </a:rPr>
              <a:t>(</a:t>
            </a:r>
            <a:r>
              <a:rPr lang="ru-RU" altLang="ru-RU" sz="2400" dirty="0">
                <a:sym typeface="Symbol" panose="05050102010706020507" pitchFamily="18" charset="2"/>
              </a:rPr>
              <a:t>сердечный выброс - СВ</a:t>
            </a:r>
            <a:r>
              <a:rPr lang="en-US" altLang="ru-RU" sz="2400" dirty="0">
                <a:sym typeface="Symbol" panose="05050102010706020507" pitchFamily="18" charset="2"/>
              </a:rPr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ru-RU" altLang="ru-RU" sz="2400" dirty="0">
                <a:sym typeface="Symbol" panose="05050102010706020507" pitchFamily="18" charset="2"/>
              </a:rPr>
              <a:t>Альвеолярно-венозный градиент давления </a:t>
            </a:r>
            <a:r>
              <a:rPr lang="en-US" altLang="ru-RU" sz="2400" dirty="0">
                <a:sym typeface="Symbol" panose="05050102010706020507" pitchFamily="18" charset="2"/>
              </a:rPr>
              <a:t>( </a:t>
            </a:r>
            <a:r>
              <a:rPr lang="ru-RU" altLang="ru-RU" sz="2400" dirty="0" err="1">
                <a:sym typeface="Symbol" panose="05050102010706020507" pitchFamily="18" charset="2"/>
              </a:rPr>
              <a:t>альв.газ</a:t>
            </a:r>
            <a:r>
              <a:rPr lang="en-US" altLang="ru-RU" sz="2400" dirty="0">
                <a:sym typeface="Symbol" panose="05050102010706020507" pitchFamily="18" charset="2"/>
              </a:rPr>
              <a:t>/P</a:t>
            </a:r>
            <a:r>
              <a:rPr lang="ru-RU" altLang="ru-RU" sz="2400" dirty="0">
                <a:sym typeface="Symbol" panose="05050102010706020507" pitchFamily="18" charset="2"/>
              </a:rPr>
              <a:t>бар</a:t>
            </a:r>
            <a:r>
              <a:rPr lang="en-US" altLang="ru-RU" sz="2400" dirty="0">
                <a:sym typeface="Symbol" panose="05050102010706020507" pitchFamily="18" charset="2"/>
              </a:rPr>
              <a:t>)</a:t>
            </a:r>
            <a:endParaRPr lang="ru-RU" altLang="ru-RU" sz="2400" dirty="0">
              <a:sym typeface="Symbol" panose="05050102010706020507" pitchFamily="18" charset="2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ru-RU" altLang="ru-RU" sz="2400" dirty="0">
              <a:sym typeface="Symbol" panose="05050102010706020507" pitchFamily="18" charset="2"/>
            </a:endParaRPr>
          </a:p>
          <a:p>
            <a:pPr marL="201168" lvl="1" indent="0">
              <a:buNone/>
            </a:pPr>
            <a:r>
              <a:rPr lang="ru-RU" altLang="ru-RU" sz="2400" b="1" dirty="0">
                <a:sym typeface="Symbol" panose="05050102010706020507" pitchFamily="18" charset="2"/>
              </a:rPr>
              <a:t>Необходимость равновесия</a:t>
            </a:r>
          </a:p>
          <a:p>
            <a:pPr marL="201168" lvl="1" indent="0" algn="ctr">
              <a:buNone/>
            </a:pPr>
            <a:r>
              <a:rPr lang="ru-RU" altLang="ru-RU" sz="2800" b="1" dirty="0">
                <a:sym typeface="Symbol" panose="05050102010706020507" pitchFamily="18" charset="2"/>
              </a:rPr>
              <a:t>Альвеолы=кровь=ткань</a:t>
            </a:r>
            <a:endParaRPr lang="en-US" altLang="ru-RU" sz="2800" b="1" dirty="0">
              <a:sym typeface="Symbol" panose="05050102010706020507" pitchFamily="18" charset="2"/>
            </a:endParaRPr>
          </a:p>
          <a:p>
            <a:pPr marL="201168" lvl="1" indent="0">
              <a:buNone/>
            </a:pPr>
            <a:endParaRPr lang="en-US" altLang="ru-RU" sz="2400" dirty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473484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58C107-F92A-42C8-81B7-08B6D4A40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Элиминация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AE51F2-3F3D-44D3-8DB3-B773BF06C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Большая часть выводится легкими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Некоторые частично </a:t>
            </a:r>
            <a:r>
              <a:rPr lang="ru-RU" sz="2400" dirty="0" err="1"/>
              <a:t>метаболизируются</a:t>
            </a:r>
            <a:endParaRPr lang="ru-RU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Влияющие факторы такие же, как и распределения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ru-RU" altLang="ru-RU" sz="2000" dirty="0">
                <a:sym typeface="Symbol" panose="05050102010706020507" pitchFamily="18" charset="2"/>
              </a:rPr>
              <a:t>Растворимость кровь/газ </a:t>
            </a:r>
            <a:r>
              <a:rPr lang="en-US" altLang="ru-RU" sz="2000" dirty="0">
                <a:sym typeface="Symbol" panose="05050102010706020507" pitchFamily="18" charset="2"/>
              </a:rPr>
              <a:t>(</a:t>
            </a:r>
            <a:r>
              <a:rPr lang="ru-RU" altLang="ru-RU" sz="2000" dirty="0">
                <a:sym typeface="Symbol" panose="05050102010706020507" pitchFamily="18" charset="2"/>
              </a:rPr>
              <a:t>К</a:t>
            </a:r>
            <a:r>
              <a:rPr lang="en-US" altLang="ru-RU" sz="2000" dirty="0">
                <a:sym typeface="Symbol" panose="05050102010706020507" pitchFamily="18" charset="2"/>
              </a:rPr>
              <a:t>:</a:t>
            </a:r>
            <a:r>
              <a:rPr lang="ru-RU" altLang="ru-RU" sz="2000" dirty="0">
                <a:sym typeface="Symbol" panose="05050102010706020507" pitchFamily="18" charset="2"/>
              </a:rPr>
              <a:t>Г</a:t>
            </a:r>
            <a:r>
              <a:rPr lang="en-US" altLang="ru-RU" sz="2000" dirty="0">
                <a:sym typeface="Symbol" panose="05050102010706020507" pitchFamily="18" charset="2"/>
              </a:rPr>
              <a:t>)</a:t>
            </a:r>
            <a:endParaRPr lang="ru-RU" altLang="ru-RU" sz="2000" dirty="0">
              <a:sym typeface="Symbol" panose="05050102010706020507" pitchFamily="18" charset="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ru-RU" altLang="ru-RU" sz="2000" dirty="0">
                <a:sym typeface="Symbol" panose="05050102010706020507" pitchFamily="18" charset="2"/>
              </a:rPr>
              <a:t>Легочный альвеолярный кровоток </a:t>
            </a:r>
            <a:r>
              <a:rPr lang="en-US" altLang="ru-RU" sz="2000" dirty="0">
                <a:sym typeface="Symbol" panose="05050102010706020507" pitchFamily="18" charset="2"/>
              </a:rPr>
              <a:t>(</a:t>
            </a:r>
            <a:r>
              <a:rPr lang="ru-RU" altLang="ru-RU" sz="2000" dirty="0">
                <a:sym typeface="Symbol" panose="05050102010706020507" pitchFamily="18" charset="2"/>
              </a:rPr>
              <a:t>сердечный выброс - СВ</a:t>
            </a:r>
            <a:r>
              <a:rPr lang="en-US" altLang="ru-RU" sz="2000" dirty="0">
                <a:sym typeface="Symbol" panose="05050102010706020507" pitchFamily="18" charset="2"/>
              </a:rPr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ru-RU" altLang="ru-RU" sz="2000" dirty="0">
                <a:sym typeface="Symbol" panose="05050102010706020507" pitchFamily="18" charset="2"/>
              </a:rPr>
              <a:t>Альвеолярно-венозный градиент давления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467468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76F5DA-1291-46DC-B9E1-9980D2CAA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Действие на сердечно-сосудистую систему</a:t>
            </a:r>
          </a:p>
        </p:txBody>
      </p:sp>
      <p:graphicFrame>
        <p:nvGraphicFramePr>
          <p:cNvPr id="4" name="Таблица 10">
            <a:extLst>
              <a:ext uri="{FF2B5EF4-FFF2-40B4-BE49-F238E27FC236}">
                <a16:creationId xmlns:a16="http://schemas.microsoft.com/office/drawing/2014/main" id="{BF20CE49-9F4B-45BD-84BF-C98128091416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826901772"/>
              </p:ext>
            </p:extLst>
          </p:nvPr>
        </p:nvGraphicFramePr>
        <p:xfrm>
          <a:off x="2293724" y="2395980"/>
          <a:ext cx="7604551" cy="37145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9026">
                  <a:extLst>
                    <a:ext uri="{9D8B030D-6E8A-4147-A177-3AD203B41FA5}">
                      <a16:colId xmlns:a16="http://schemas.microsoft.com/office/drawing/2014/main" val="2603492540"/>
                    </a:ext>
                  </a:extLst>
                </a:gridCol>
                <a:gridCol w="1553249">
                  <a:extLst>
                    <a:ext uri="{9D8B030D-6E8A-4147-A177-3AD203B41FA5}">
                      <a16:colId xmlns:a16="http://schemas.microsoft.com/office/drawing/2014/main" val="2775139723"/>
                    </a:ext>
                  </a:extLst>
                </a:gridCol>
                <a:gridCol w="1901138">
                  <a:extLst>
                    <a:ext uri="{9D8B030D-6E8A-4147-A177-3AD203B41FA5}">
                      <a16:colId xmlns:a16="http://schemas.microsoft.com/office/drawing/2014/main" val="3516027810"/>
                    </a:ext>
                  </a:extLst>
                </a:gridCol>
                <a:gridCol w="1901138">
                  <a:extLst>
                    <a:ext uri="{9D8B030D-6E8A-4147-A177-3AD203B41FA5}">
                      <a16:colId xmlns:a16="http://schemas.microsoft.com/office/drawing/2014/main" val="3158486311"/>
                    </a:ext>
                  </a:extLst>
                </a:gridCol>
              </a:tblGrid>
              <a:tr h="45420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/>
                        <a:t>Галотан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/>
                        <a:t>Изофлуран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/>
                        <a:t>Севофлуран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1915284"/>
                  </a:ext>
                </a:extLst>
              </a:tr>
              <a:tr h="454204">
                <a:tc>
                  <a:txBody>
                    <a:bodyPr/>
                    <a:lstStyle/>
                    <a:p>
                      <a:r>
                        <a:rPr lang="ru-RU" dirty="0"/>
                        <a:t>Сократимость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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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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943951214"/>
                  </a:ext>
                </a:extLst>
              </a:tr>
              <a:tr h="454204">
                <a:tc>
                  <a:txBody>
                    <a:bodyPr/>
                    <a:lstStyle/>
                    <a:p>
                      <a:r>
                        <a:rPr lang="ru-RU" dirty="0"/>
                        <a:t>ЧСС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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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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288440619"/>
                  </a:ext>
                </a:extLst>
              </a:tr>
              <a:tr h="783968">
                <a:tc>
                  <a:txBody>
                    <a:bodyPr/>
                    <a:lstStyle/>
                    <a:p>
                      <a:r>
                        <a:rPr lang="ru-RU" dirty="0"/>
                        <a:t>Периферическое</a:t>
                      </a:r>
                    </a:p>
                    <a:p>
                      <a:r>
                        <a:rPr lang="ru-RU" dirty="0"/>
                        <a:t>Сопротивление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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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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37356794"/>
                  </a:ext>
                </a:extLst>
              </a:tr>
              <a:tr h="783968">
                <a:tc>
                  <a:txBody>
                    <a:bodyPr/>
                    <a:lstStyle/>
                    <a:p>
                      <a:r>
                        <a:rPr lang="ru-RU" dirty="0"/>
                        <a:t>Артериальное</a:t>
                      </a:r>
                    </a:p>
                    <a:p>
                      <a:r>
                        <a:rPr lang="ru-RU" dirty="0"/>
                        <a:t>давление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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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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49926177"/>
                  </a:ext>
                </a:extLst>
              </a:tr>
              <a:tr h="783968">
                <a:tc>
                  <a:txBody>
                    <a:bodyPr/>
                    <a:lstStyle/>
                    <a:p>
                      <a:r>
                        <a:rPr lang="ru-RU" dirty="0"/>
                        <a:t>Сенсибилизация</a:t>
                      </a:r>
                    </a:p>
                    <a:p>
                      <a:r>
                        <a:rPr lang="ru-RU" dirty="0"/>
                        <a:t>катехоламинам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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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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209573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45066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C4EA0A-668A-4C92-8703-D9449F697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Другие действия</a:t>
            </a:r>
          </a:p>
        </p:txBody>
      </p:sp>
      <p:graphicFrame>
        <p:nvGraphicFramePr>
          <p:cNvPr id="4" name="Таблица 2">
            <a:extLst>
              <a:ext uri="{FF2B5EF4-FFF2-40B4-BE49-F238E27FC236}">
                <a16:creationId xmlns:a16="http://schemas.microsoft.com/office/drawing/2014/main" id="{6B1539A6-2B7F-47E4-99FC-3B9D4C9962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507689"/>
              </p:ext>
            </p:extLst>
          </p:nvPr>
        </p:nvGraphicFramePr>
        <p:xfrm>
          <a:off x="1628742" y="2129472"/>
          <a:ext cx="8934516" cy="3655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3629">
                  <a:extLst>
                    <a:ext uri="{9D8B030D-6E8A-4147-A177-3AD203B41FA5}">
                      <a16:colId xmlns:a16="http://schemas.microsoft.com/office/drawing/2014/main" val="1733518412"/>
                    </a:ext>
                  </a:extLst>
                </a:gridCol>
                <a:gridCol w="2233629">
                  <a:extLst>
                    <a:ext uri="{9D8B030D-6E8A-4147-A177-3AD203B41FA5}">
                      <a16:colId xmlns:a16="http://schemas.microsoft.com/office/drawing/2014/main" val="3882207887"/>
                    </a:ext>
                  </a:extLst>
                </a:gridCol>
                <a:gridCol w="2233629">
                  <a:extLst>
                    <a:ext uri="{9D8B030D-6E8A-4147-A177-3AD203B41FA5}">
                      <a16:colId xmlns:a16="http://schemas.microsoft.com/office/drawing/2014/main" val="2818132798"/>
                    </a:ext>
                  </a:extLst>
                </a:gridCol>
                <a:gridCol w="2233629">
                  <a:extLst>
                    <a:ext uri="{9D8B030D-6E8A-4147-A177-3AD203B41FA5}">
                      <a16:colId xmlns:a16="http://schemas.microsoft.com/office/drawing/2014/main" val="3888328178"/>
                    </a:ext>
                  </a:extLst>
                </a:gridCol>
              </a:tblGrid>
              <a:tr h="56317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/>
                        <a:t>Галотан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/>
                        <a:t>Изофлуран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/>
                        <a:t>Севофлуран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029955"/>
                  </a:ext>
                </a:extLst>
              </a:tr>
              <a:tr h="513803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Анальгезия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слабое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слабое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350802974"/>
                  </a:ext>
                </a:extLst>
              </a:tr>
              <a:tr h="5631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</a:rPr>
                        <a:t>Миорелаксация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слабое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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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9783421"/>
                  </a:ext>
                </a:extLst>
              </a:tr>
              <a:tr h="5631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ЧДД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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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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80036687"/>
                  </a:ext>
                </a:extLst>
              </a:tr>
              <a:tr h="5631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PACO2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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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91510931"/>
                  </a:ext>
                </a:extLst>
              </a:tr>
              <a:tr h="888741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Внутричерепное давление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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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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77213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66229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07F8D042-6284-4967-B6FA-B4D391B67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 err="1"/>
              <a:t>Изофлуран</a:t>
            </a:r>
            <a:endParaRPr lang="ru-RU" dirty="0"/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12CFFAD0-B08B-4240-A036-1E84C85E6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altLang="ru-RU" sz="2400" dirty="0"/>
              <a:t>Неприятно пахнет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altLang="ru-RU" sz="2400" dirty="0"/>
              <a:t>Ma</a:t>
            </a:r>
            <a:r>
              <a:rPr lang="ru-RU" altLang="ru-RU" sz="2400" dirty="0"/>
              <a:t>к</a:t>
            </a:r>
            <a:r>
              <a:rPr lang="de-DE" altLang="ru-RU" sz="2400" dirty="0"/>
              <a:t> 1</a:t>
            </a:r>
            <a:r>
              <a:rPr lang="ru-RU" altLang="ru-RU" sz="2400" dirty="0"/>
              <a:t>.3</a:t>
            </a:r>
            <a:endParaRPr lang="de-DE" altLang="ru-RU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altLang="ru-RU" sz="2400" dirty="0" err="1"/>
              <a:t>Метаболизируется</a:t>
            </a:r>
            <a:r>
              <a:rPr lang="ru-RU" altLang="ru-RU" sz="2400" dirty="0"/>
              <a:t> на </a:t>
            </a:r>
            <a:r>
              <a:rPr lang="de-DE" altLang="ru-RU" sz="2400" dirty="0"/>
              <a:t>0,2 % </a:t>
            </a:r>
            <a:endParaRPr lang="ru-RU" altLang="ru-RU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altLang="ru-RU" sz="2400" dirty="0"/>
              <a:t> </a:t>
            </a:r>
            <a:r>
              <a:rPr lang="ru-RU" altLang="ru-RU" sz="2400" dirty="0" err="1"/>
              <a:t>Протектирующее</a:t>
            </a:r>
            <a:r>
              <a:rPr lang="ru-RU" altLang="ru-RU" sz="2400" dirty="0"/>
              <a:t> действие на ЦНС</a:t>
            </a:r>
            <a:endParaRPr lang="de-DE" altLang="ru-RU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de-DE" altLang="ru-RU" sz="2400" dirty="0"/>
              <a:t> </a:t>
            </a:r>
            <a:r>
              <a:rPr lang="ru-RU" altLang="ru-RU" sz="2400" dirty="0"/>
              <a:t>Слабо влияет сердечную функцию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altLang="ru-RU" sz="2400" dirty="0"/>
              <a:t> </a:t>
            </a:r>
            <a:r>
              <a:rPr lang="ru-RU" altLang="ru-RU" sz="2400" dirty="0" err="1"/>
              <a:t>Бронходилятация</a:t>
            </a:r>
            <a:endParaRPr lang="de-DE" altLang="ru-RU" sz="2400" dirty="0"/>
          </a:p>
          <a:p>
            <a:endParaRPr lang="ru-RU" sz="24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B5B6A1D-A91B-4C57-A645-F4B089024768}"/>
              </a:ext>
            </a:extLst>
          </p:cNvPr>
          <p:cNvSpPr txBox="1">
            <a:spLocks noChangeArrowheads="1"/>
          </p:cNvSpPr>
          <p:nvPr/>
        </p:nvSpPr>
        <p:spPr>
          <a:xfrm>
            <a:off x="1249680" y="4390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de-DE" altLang="ru-RU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FE0B286-28BD-4335-8156-7A868EEDAD72}"/>
              </a:ext>
            </a:extLst>
          </p:cNvPr>
          <p:cNvSpPr txBox="1">
            <a:spLocks noChangeArrowheads="1"/>
          </p:cNvSpPr>
          <p:nvPr/>
        </p:nvSpPr>
        <p:spPr>
          <a:xfrm>
            <a:off x="1249680" y="19981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ru-RU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20659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06E19F-E578-4C37-B294-BD55EF54F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Севофлуран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0F31E1-EEF3-45C2-AB1D-A437447F1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2400" dirty="0"/>
              <a:t>Приятный запах</a:t>
            </a:r>
            <a:endParaRPr lang="de-DE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/>
              <a:t>Очень быстрое</a:t>
            </a:r>
            <a:r>
              <a:rPr lang="de-DE" sz="2400" dirty="0"/>
              <a:t> </a:t>
            </a:r>
            <a:r>
              <a:rPr lang="ru-RU" sz="2400" dirty="0"/>
              <a:t>распределение и элиминация</a:t>
            </a:r>
            <a:endParaRPr lang="de-DE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/>
              <a:t>Ma</a:t>
            </a:r>
            <a:r>
              <a:rPr lang="ru-RU" sz="2400" dirty="0"/>
              <a:t>к</a:t>
            </a:r>
            <a:r>
              <a:rPr lang="de-DE" sz="2400" dirty="0"/>
              <a:t> 1</a:t>
            </a:r>
            <a:r>
              <a:rPr lang="ru-RU" sz="2400" dirty="0"/>
              <a:t>.</a:t>
            </a:r>
            <a:r>
              <a:rPr lang="de-DE" sz="2400" dirty="0"/>
              <a:t>8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 err="1"/>
              <a:t>Метаболизируется</a:t>
            </a:r>
            <a:r>
              <a:rPr lang="ru-RU" sz="2400" dirty="0"/>
              <a:t> на 5%</a:t>
            </a:r>
            <a:endParaRPr lang="de-DE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/>
              <a:t>Реагирует с сухой известью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703924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A975DE-BFEB-445B-B2A4-7113066EE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Средняя подача - 3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23D8EE0-9D53-497F-867F-811E8CBCEA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 r="11757" b="15187"/>
          <a:stretch/>
        </p:blipFill>
        <p:spPr>
          <a:xfrm>
            <a:off x="1451726" y="1885359"/>
            <a:ext cx="9277412" cy="4320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18B257-9E6B-4A6E-A064-D2E034C7E937}"/>
              </a:ext>
            </a:extLst>
          </p:cNvPr>
          <p:cNvSpPr txBox="1"/>
          <p:nvPr/>
        </p:nvSpPr>
        <p:spPr>
          <a:xfrm>
            <a:off x="1998484" y="2055043"/>
            <a:ext cx="2026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Ручка регулировки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9CEFDA-369F-4589-AF3A-78D3BD272308}"/>
              </a:ext>
            </a:extLst>
          </p:cNvPr>
          <p:cNvSpPr txBox="1"/>
          <p:nvPr/>
        </p:nvSpPr>
        <p:spPr>
          <a:xfrm>
            <a:off x="1756530" y="4182973"/>
            <a:ext cx="2289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</a:rPr>
              <a:t>Разделительный клапан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27FC7F-C86F-478B-AB6C-BCDAB4323D50}"/>
              </a:ext>
            </a:extLst>
          </p:cNvPr>
          <p:cNvSpPr txBox="1"/>
          <p:nvPr/>
        </p:nvSpPr>
        <p:spPr>
          <a:xfrm>
            <a:off x="5165888" y="2549256"/>
            <a:ext cx="1542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“by pass”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путь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34BF13-33B1-4016-937D-2388F1198E72}"/>
              </a:ext>
            </a:extLst>
          </p:cNvPr>
          <p:cNvSpPr txBox="1"/>
          <p:nvPr/>
        </p:nvSpPr>
        <p:spPr>
          <a:xfrm>
            <a:off x="169085" y="3399028"/>
            <a:ext cx="1427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Подача</a:t>
            </a:r>
          </a:p>
          <a:p>
            <a:pPr algn="ctr"/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свежего газа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C19FE6-53D9-4422-BB35-FBC9AD617496}"/>
              </a:ext>
            </a:extLst>
          </p:cNvPr>
          <p:cNvSpPr txBox="1"/>
          <p:nvPr/>
        </p:nvSpPr>
        <p:spPr>
          <a:xfrm>
            <a:off x="9014655" y="6433022"/>
            <a:ext cx="317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www.howequipmentworks.com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5744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D5B7FD-D8F1-4731-80D3-ACD3F6F3D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Индукция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E6473B-9CEA-4BDB-9C9B-1F1E1822E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Маска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Индукционный бокс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03A3E8-0698-4813-8905-92090C58D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775" y="4037466"/>
            <a:ext cx="2839023" cy="18316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9F1DCF-EEF4-491B-B7B3-02FD07CF7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952" y="1952304"/>
            <a:ext cx="3147334" cy="173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148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25D13-06C1-4E4B-9E65-A248C9C1B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Индукционный бокс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49AE64B-C29C-4B33-BF61-7AABCE57D0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85"/>
          <a:stretch/>
        </p:blipFill>
        <p:spPr>
          <a:xfrm>
            <a:off x="3416724" y="1937071"/>
            <a:ext cx="5358552" cy="3973536"/>
          </a:xfrm>
        </p:spPr>
      </p:pic>
    </p:spTree>
    <p:extLst>
      <p:ext uri="{BB962C8B-B14F-4D97-AF65-F5344CB8AC3E}">
        <p14:creationId xmlns:p14="http://schemas.microsoft.com/office/powerpoint/2010/main" val="16797648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940CD0-A9D0-40E0-AE87-C08C6DD58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Индукция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37B2BD-E8B2-4C0B-9817-080E3E92D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Неприятный запах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Выраженная стадийность</a:t>
            </a:r>
            <a:endParaRPr lang="en-US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стадия возбуждения – рвота, дефекация, мочеиспускание</a:t>
            </a:r>
          </a:p>
        </p:txBody>
      </p:sp>
    </p:spTree>
    <p:extLst>
      <p:ext uri="{BB962C8B-B14F-4D97-AF65-F5344CB8AC3E}">
        <p14:creationId xmlns:p14="http://schemas.microsoft.com/office/powerpoint/2010/main" val="75711414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1D954B-7F1B-4557-BCF2-A7E25DCEC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Ингаляционная анестезия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8C496E-63F1-4B34-91CF-03375E8A6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998719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Быстрая индукция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Быстрая реверсия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Хорошая управляемость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«Самоконтроль»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400" dirty="0"/>
          </a:p>
          <a:p>
            <a:pPr>
              <a:buFont typeface="Wingdings" panose="05000000000000000000" pitchFamily="2" charset="2"/>
              <a:buChar char="Ø"/>
            </a:pPr>
            <a:endParaRPr lang="ru-RU" sz="2400" dirty="0"/>
          </a:p>
          <a:p>
            <a:pPr>
              <a:buFont typeface="Wingdings" panose="05000000000000000000" pitchFamily="2" charset="2"/>
              <a:buChar char="Ø"/>
            </a:pPr>
            <a:endParaRPr lang="ru-RU" sz="2400" dirty="0"/>
          </a:p>
          <a:p>
            <a:pPr>
              <a:buFont typeface="Wingdings" panose="05000000000000000000" pitchFamily="2" charset="2"/>
              <a:buChar char="Ø"/>
            </a:pPr>
            <a:endParaRPr lang="ru-RU" sz="2400" dirty="0"/>
          </a:p>
          <a:p>
            <a:pPr>
              <a:buFont typeface="Wingdings" panose="05000000000000000000" pitchFamily="2" charset="2"/>
              <a:buChar char="Ø"/>
            </a:pPr>
            <a:endParaRPr lang="ru-RU" sz="2400" dirty="0"/>
          </a:p>
        </p:txBody>
      </p:sp>
      <p:sp>
        <p:nvSpPr>
          <p:cNvPr id="5" name="Знак ''плюс'' 4">
            <a:extLst>
              <a:ext uri="{FF2B5EF4-FFF2-40B4-BE49-F238E27FC236}">
                <a16:creationId xmlns:a16="http://schemas.microsoft.com/office/drawing/2014/main" id="{FBD1712A-59A0-4811-BD19-2891517570F2}"/>
              </a:ext>
            </a:extLst>
          </p:cNvPr>
          <p:cNvSpPr/>
          <p:nvPr/>
        </p:nvSpPr>
        <p:spPr>
          <a:xfrm>
            <a:off x="559953" y="1845733"/>
            <a:ext cx="453468" cy="503853"/>
          </a:xfrm>
          <a:prstGeom prst="mathPl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50"/>
              </a:solidFill>
              <a:highlight>
                <a:srgbClr val="00FF00"/>
              </a:highlight>
            </a:endParaRPr>
          </a:p>
        </p:txBody>
      </p:sp>
      <p:sp>
        <p:nvSpPr>
          <p:cNvPr id="6" name="Знак ''минус'' 5">
            <a:extLst>
              <a:ext uri="{FF2B5EF4-FFF2-40B4-BE49-F238E27FC236}">
                <a16:creationId xmlns:a16="http://schemas.microsoft.com/office/drawing/2014/main" id="{847DC3DA-EC2D-4ECD-916C-32DB1A7EFD87}"/>
              </a:ext>
            </a:extLst>
          </p:cNvPr>
          <p:cNvSpPr/>
          <p:nvPr/>
        </p:nvSpPr>
        <p:spPr>
          <a:xfrm>
            <a:off x="5755899" y="1845733"/>
            <a:ext cx="453468" cy="503853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B5A50-BA04-45ED-A163-1282D5024C9C}"/>
              </a:ext>
            </a:extLst>
          </p:cNvPr>
          <p:cNvSpPr txBox="1"/>
          <p:nvPr/>
        </p:nvSpPr>
        <p:spPr>
          <a:xfrm>
            <a:off x="6322734" y="1845733"/>
            <a:ext cx="4998719" cy="2867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Необходимо оборудование</a:t>
            </a:r>
          </a:p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Необходим мониторинг</a:t>
            </a:r>
          </a:p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Влияние на гемодинамику</a:t>
            </a:r>
          </a:p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Необходима интубация</a:t>
            </a:r>
          </a:p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3726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759D56-1FB8-4866-9A6B-A0BC0F3D6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-227013"/>
            <a:ext cx="10058400" cy="144938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Интубация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AA4DC9-30AA-41EC-A08F-AD9B16804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457200" fontAlgn="auto">
              <a:buFont typeface="+mj-lt"/>
              <a:buAutoNum type="arabicPeriod"/>
              <a:defRPr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По весу</a:t>
            </a:r>
          </a:p>
          <a:p>
            <a:pPr marL="457200" indent="-457200" fontAlgn="auto">
              <a:buFont typeface="+mj-lt"/>
              <a:buAutoNum type="arabicPeriod"/>
              <a:defRPr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По размеру носового зеркала</a:t>
            </a:r>
          </a:p>
          <a:p>
            <a:pPr marL="457200" indent="-457200" fontAlgn="auto">
              <a:buFont typeface="+mj-lt"/>
              <a:buAutoNum type="arabicPeriod"/>
              <a:defRPr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Пальпация трахеи</a:t>
            </a:r>
          </a:p>
          <a:p>
            <a:pPr marL="457200" indent="-457200" fontAlgn="auto">
              <a:buFont typeface="+mj-lt"/>
              <a:buAutoNum type="arabicPeriod"/>
              <a:defRPr/>
            </a:pP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457200" indent="-457200" fontAlgn="auto">
              <a:buFont typeface="+mj-lt"/>
              <a:buAutoNum type="arabicPeriod"/>
              <a:defRPr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Измерения на рентгене</a:t>
            </a:r>
          </a:p>
          <a:p>
            <a:pPr marL="0" indent="0" fontAlgn="auto">
              <a:buFont typeface="Calibri" panose="020F0502020204030204" pitchFamily="34" charset="0"/>
              <a:buNone/>
              <a:defRPr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Оптимально 70% от внутреннего диаметра трахеи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0" indent="0" fontAlgn="auto">
              <a:buFont typeface="Calibri" panose="020F0502020204030204" pitchFamily="34" charset="0"/>
              <a:buNone/>
              <a:defRPr/>
            </a:pP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Lish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et al., 2008, Shelby and McKune, 2014, Chi Won Shin, 2018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22532" name="Picture 3" descr="собаки ЭТ">
            <a:extLst>
              <a:ext uri="{FF2B5EF4-FFF2-40B4-BE49-F238E27FC236}">
                <a16:creationId xmlns:a16="http://schemas.microsoft.com/office/drawing/2014/main" id="{68A6750F-A9DF-4640-A8C6-131AFDC80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5" y="287338"/>
            <a:ext cx="2738438" cy="39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 descr="кошки ЭТ">
            <a:extLst>
              <a:ext uri="{FF2B5EF4-FFF2-40B4-BE49-F238E27FC236}">
                <a16:creationId xmlns:a16="http://schemas.microsoft.com/office/drawing/2014/main" id="{61B5FFD2-4943-48A3-B5CE-EAE33C1E6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4148138"/>
            <a:ext cx="2551112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Box 5">
            <a:extLst>
              <a:ext uri="{FF2B5EF4-FFF2-40B4-BE49-F238E27FC236}">
                <a16:creationId xmlns:a16="http://schemas.microsoft.com/office/drawing/2014/main" id="{E57962F1-EC84-47AD-A83E-C9B4E2386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3487738"/>
            <a:ext cx="51435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800">
                <a:solidFill>
                  <a:srgbClr val="404040"/>
                </a:solidFill>
                <a:latin typeface="Arial Narrow" panose="020B0606020202030204" pitchFamily="34" charset="0"/>
              </a:rPr>
              <a:t>Точность 2 и 3 методики 21% и 46%</a:t>
            </a:r>
          </a:p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759D56-1FB8-4866-9A6B-A0BC0F3D6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-227013"/>
            <a:ext cx="10058400" cy="144938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Интубация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AA4DC9-30AA-41EC-A08F-AD9B16804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latin typeface="Arial Narrow" panose="020B0606020202030204" pitchFamily="34" charset="0"/>
              </a:rPr>
              <a:t>Давление в манжете 15-25 смН2О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59AB4B-906B-4B6E-ADFA-24CA570BF2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15" b="37143"/>
          <a:stretch/>
        </p:blipFill>
        <p:spPr>
          <a:xfrm>
            <a:off x="7147249" y="1469150"/>
            <a:ext cx="3738553" cy="20585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8C36AE-0B63-4EB6-9907-55025A09ED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r="9000"/>
          <a:stretch/>
        </p:blipFill>
        <p:spPr>
          <a:xfrm>
            <a:off x="7147367" y="4021494"/>
            <a:ext cx="3738435" cy="2106467"/>
          </a:xfrm>
          <a:prstGeom prst="rect">
            <a:avLst/>
          </a:prstGeom>
        </p:spPr>
      </p:pic>
      <p:sp>
        <p:nvSpPr>
          <p:cNvPr id="8" name="Улыбающееся лицо 7">
            <a:extLst>
              <a:ext uri="{FF2B5EF4-FFF2-40B4-BE49-F238E27FC236}">
                <a16:creationId xmlns:a16="http://schemas.microsoft.com/office/drawing/2014/main" id="{812C6374-F691-469A-8517-2BB14657C612}"/>
              </a:ext>
            </a:extLst>
          </p:cNvPr>
          <p:cNvSpPr/>
          <p:nvPr/>
        </p:nvSpPr>
        <p:spPr>
          <a:xfrm>
            <a:off x="10451442" y="1506010"/>
            <a:ext cx="379533" cy="363231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96369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1D4B04-F673-47C3-990D-3D7B69CEF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723720"/>
            <a:ext cx="60960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200" dirty="0"/>
              <a:t>Спасибо</a:t>
            </a:r>
            <a:r>
              <a:rPr lang="en-US" sz="7200" dirty="0"/>
              <a:t> </a:t>
            </a:r>
            <a:br>
              <a:rPr lang="en-US" sz="7200" dirty="0"/>
            </a:br>
            <a:r>
              <a:rPr lang="ru-RU" sz="7200" dirty="0"/>
              <a:t>за внимание 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C967440-CBCA-4A6C-BF0C-5085627DC8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336" y="179731"/>
            <a:ext cx="4675695" cy="6030820"/>
          </a:xfrm>
        </p:spPr>
      </p:pic>
    </p:spTree>
    <p:extLst>
      <p:ext uri="{BB962C8B-B14F-4D97-AF65-F5344CB8AC3E}">
        <p14:creationId xmlns:p14="http://schemas.microsoft.com/office/powerpoint/2010/main" val="1677912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9CF129-E668-4463-AA64-740C5E154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Максимальная подача - 5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6953200-8C7F-4270-AD58-CC24BAC04C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3" t="10588" r="6932" b="10061"/>
          <a:stretch/>
        </p:blipFill>
        <p:spPr>
          <a:xfrm>
            <a:off x="1268749" y="1904213"/>
            <a:ext cx="9654502" cy="4320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A3E0A2-88CA-450F-9148-1B4DD9A31EA3}"/>
              </a:ext>
            </a:extLst>
          </p:cNvPr>
          <p:cNvSpPr txBox="1"/>
          <p:nvPr/>
        </p:nvSpPr>
        <p:spPr>
          <a:xfrm>
            <a:off x="1819374" y="1772240"/>
            <a:ext cx="2026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Ручка регулировки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F0FD7F-3770-4D41-BA53-24460594B7B0}"/>
              </a:ext>
            </a:extLst>
          </p:cNvPr>
          <p:cNvSpPr txBox="1"/>
          <p:nvPr/>
        </p:nvSpPr>
        <p:spPr>
          <a:xfrm>
            <a:off x="1520857" y="4069849"/>
            <a:ext cx="2289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</a:rPr>
              <a:t>Разделительный клапан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5AD9E4-B091-4594-8D86-2BADDADDB5E5}"/>
              </a:ext>
            </a:extLst>
          </p:cNvPr>
          <p:cNvSpPr txBox="1"/>
          <p:nvPr/>
        </p:nvSpPr>
        <p:spPr>
          <a:xfrm>
            <a:off x="5033911" y="2304158"/>
            <a:ext cx="1542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“by pass”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путь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64AFC3-B335-4541-8D67-006917941A00}"/>
              </a:ext>
            </a:extLst>
          </p:cNvPr>
          <p:cNvSpPr txBox="1"/>
          <p:nvPr/>
        </p:nvSpPr>
        <p:spPr>
          <a:xfrm>
            <a:off x="93671" y="3105834"/>
            <a:ext cx="1427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Подача</a:t>
            </a:r>
          </a:p>
          <a:p>
            <a:pPr algn="ctr"/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свежего газа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A083C5-855C-44E1-A028-597921371386}"/>
              </a:ext>
            </a:extLst>
          </p:cNvPr>
          <p:cNvSpPr txBox="1"/>
          <p:nvPr/>
        </p:nvSpPr>
        <p:spPr>
          <a:xfrm>
            <a:off x="9014655" y="6433022"/>
            <a:ext cx="317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www.howequipmentworks.com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050372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17464</TotalTime>
  <Words>1348</Words>
  <Application>Microsoft Office PowerPoint</Application>
  <PresentationFormat>Широкоэкранный</PresentationFormat>
  <Paragraphs>454</Paragraphs>
  <Slides>86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86</vt:i4>
      </vt:variant>
    </vt:vector>
  </HeadingPairs>
  <TitlesOfParts>
    <vt:vector size="92" baseType="lpstr">
      <vt:lpstr>Arial</vt:lpstr>
      <vt:lpstr>Arial Narrow</vt:lpstr>
      <vt:lpstr>Calibri</vt:lpstr>
      <vt:lpstr>Calibri Light</vt:lpstr>
      <vt:lpstr>Wingdings</vt:lpstr>
      <vt:lpstr>Ретро</vt:lpstr>
      <vt:lpstr>Ингаляционная анестезия</vt:lpstr>
      <vt:lpstr>Аппаратура</vt:lpstr>
      <vt:lpstr>Составляющие</vt:lpstr>
      <vt:lpstr>Источник кислородно-воздушной смеси</vt:lpstr>
      <vt:lpstr>Испарители</vt:lpstr>
      <vt:lpstr>Устройство испарителя</vt:lpstr>
      <vt:lpstr>Клапан закрыт - 0</vt:lpstr>
      <vt:lpstr>Средняя подача - 3</vt:lpstr>
      <vt:lpstr>Максимальная подача - 5</vt:lpstr>
      <vt:lpstr>Слабая подача - 1</vt:lpstr>
      <vt:lpstr>Высокий поток свежего газа</vt:lpstr>
      <vt:lpstr>Увеличение площади испарения</vt:lpstr>
      <vt:lpstr>Температура</vt:lpstr>
      <vt:lpstr>Металлический корпус</vt:lpstr>
      <vt:lpstr>а</vt:lpstr>
      <vt:lpstr>Биметаллические пластинки</vt:lpstr>
      <vt:lpstr>Биметалические пластинки</vt:lpstr>
      <vt:lpstr>Противодавление при PPV</vt:lpstr>
      <vt:lpstr>Презентация PowerPoint</vt:lpstr>
      <vt:lpstr>Презентация PowerPoint</vt:lpstr>
      <vt:lpstr>Презентация PowerPoint</vt:lpstr>
      <vt:lpstr>Однонаправленный клапан</vt:lpstr>
      <vt:lpstr>Презентация PowerPoint</vt:lpstr>
      <vt:lpstr>Дыхательные контуры</vt:lpstr>
      <vt:lpstr>Дыхательные контуры</vt:lpstr>
      <vt:lpstr>Открытый контур</vt:lpstr>
      <vt:lpstr>Полуоткрытый контур</vt:lpstr>
      <vt:lpstr>Mapleson  классификация</vt:lpstr>
      <vt:lpstr>Презентация PowerPoint</vt:lpstr>
      <vt:lpstr>Mapleson D – контур Bainа</vt:lpstr>
      <vt:lpstr>Реверсивный дыхательный контур</vt:lpstr>
      <vt:lpstr>Круговой контур</vt:lpstr>
      <vt:lpstr>Резервный мешок</vt:lpstr>
      <vt:lpstr>Выбор мешка</vt:lpstr>
      <vt:lpstr>Источник свежей газовой смеси</vt:lpstr>
      <vt:lpstr>Одноходовые клапаны</vt:lpstr>
      <vt:lpstr>APL - клапан</vt:lpstr>
      <vt:lpstr>Абсорбер СО2</vt:lpstr>
      <vt:lpstr>Реверсивный контур</vt:lpstr>
      <vt:lpstr>Устройство контейнеров</vt:lpstr>
      <vt:lpstr>Презентация PowerPoint</vt:lpstr>
      <vt:lpstr>Смена абсорбера</vt:lpstr>
      <vt:lpstr>Индикаторы</vt:lpstr>
      <vt:lpstr>Адсорбер</vt:lpstr>
      <vt:lpstr>Закрытый</vt:lpstr>
      <vt:lpstr>Полузакрытый</vt:lpstr>
      <vt:lpstr>Презентация PowerPoint</vt:lpstr>
      <vt:lpstr>Презентация PowerPoint</vt:lpstr>
      <vt:lpstr>Низкопотоковая – Low-Flow</vt:lpstr>
      <vt:lpstr>Презентация PowerPoint</vt:lpstr>
      <vt:lpstr>Перевод на ИВЛ</vt:lpstr>
      <vt:lpstr>Презентация PowerPoint</vt:lpstr>
      <vt:lpstr>Алгоритмы ИВЛ</vt:lpstr>
      <vt:lpstr>Презентация PowerPoint</vt:lpstr>
      <vt:lpstr>Алгоритмы ИВЛ</vt:lpstr>
      <vt:lpstr>Презентация PowerPoint</vt:lpstr>
      <vt:lpstr>Режимы ИВЛ</vt:lpstr>
      <vt:lpstr>Volume control</vt:lpstr>
      <vt:lpstr>Pressure control</vt:lpstr>
      <vt:lpstr>Выбор</vt:lpstr>
      <vt:lpstr>Pressure support ventilation</vt:lpstr>
      <vt:lpstr>Презентация PowerPoint</vt:lpstr>
      <vt:lpstr>Мониторинг</vt:lpstr>
      <vt:lpstr>Ингаляционные анестетики</vt:lpstr>
      <vt:lpstr>Анестетики</vt:lpstr>
      <vt:lpstr>Современные</vt:lpstr>
      <vt:lpstr>Механизм действия</vt:lpstr>
      <vt:lpstr>Механизм действия</vt:lpstr>
      <vt:lpstr>Механизм действия</vt:lpstr>
      <vt:lpstr>МАК</vt:lpstr>
      <vt:lpstr>МАК</vt:lpstr>
      <vt:lpstr>МАК</vt:lpstr>
      <vt:lpstr>МАК</vt:lpstr>
      <vt:lpstr>Поступление</vt:lpstr>
      <vt:lpstr>Элиминация </vt:lpstr>
      <vt:lpstr>Действие на сердечно-сосудистую систему</vt:lpstr>
      <vt:lpstr>Другие действия</vt:lpstr>
      <vt:lpstr>Изофлуран</vt:lpstr>
      <vt:lpstr>Севофлуран</vt:lpstr>
      <vt:lpstr>Индукция</vt:lpstr>
      <vt:lpstr>Индукционный бокс</vt:lpstr>
      <vt:lpstr>Индукция</vt:lpstr>
      <vt:lpstr>Ингаляционная анестезия</vt:lpstr>
      <vt:lpstr>Интубация</vt:lpstr>
      <vt:lpstr>Интубация</vt:lpstr>
      <vt:lpstr>Спасибо  за внимание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Ингаляционная анестезия</dc:title>
  <dc:creator>егор захаров</dc:creator>
  <cp:lastModifiedBy>егор захаров</cp:lastModifiedBy>
  <cp:revision>84</cp:revision>
  <dcterms:created xsi:type="dcterms:W3CDTF">2019-10-11T11:27:48Z</dcterms:created>
  <dcterms:modified xsi:type="dcterms:W3CDTF">2023-09-21T10:43:33Z</dcterms:modified>
</cp:coreProperties>
</file>