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8" r:id="rId2"/>
    <p:sldId id="266" r:id="rId3"/>
    <p:sldId id="271" r:id="rId4"/>
    <p:sldId id="268" r:id="rId5"/>
    <p:sldId id="269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6" r:id="rId15"/>
    <p:sldId id="282" r:id="rId16"/>
    <p:sldId id="283" r:id="rId17"/>
    <p:sldId id="284" r:id="rId18"/>
    <p:sldId id="285" r:id="rId19"/>
    <p:sldId id="26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82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80936" autoAdjust="0"/>
  </p:normalViewPr>
  <p:slideViewPr>
    <p:cSldViewPr snapToGrid="0">
      <p:cViewPr varScale="1">
        <p:scale>
          <a:sx n="58" d="100"/>
          <a:sy n="58" d="100"/>
        </p:scale>
        <p:origin x="-11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8F1EA-BC55-4D07-87C2-B76E67F6CDE2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2569E-1159-4F52-9D07-DDC386185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756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Цистоцентез</a:t>
            </a:r>
            <a:r>
              <a:rPr lang="ru-RU" dirty="0"/>
              <a:t> лучший вариант для посева мочи,</a:t>
            </a:r>
            <a:r>
              <a:rPr lang="ru-RU" baseline="0" dirty="0"/>
              <a:t> потому что он и лабораторию, и лечащего врача избавляет от необходимости какой-то сложной интерпретации посева</a:t>
            </a:r>
          </a:p>
          <a:p>
            <a:r>
              <a:rPr lang="ru-RU" baseline="0" dirty="0"/>
              <a:t>Контаминация в случае </a:t>
            </a:r>
            <a:r>
              <a:rPr lang="ru-RU" baseline="0" dirty="0" err="1"/>
              <a:t>цистоцентеза</a:t>
            </a:r>
            <a:r>
              <a:rPr lang="ru-RU" baseline="0" dirty="0"/>
              <a:t> практически исключена, поэтому все бактерии, которые мы видим в моче, собранной </a:t>
            </a:r>
            <a:r>
              <a:rPr lang="ru-RU" baseline="0" dirty="0" err="1"/>
              <a:t>центезом</a:t>
            </a:r>
            <a:r>
              <a:rPr lang="ru-RU" baseline="0" dirty="0"/>
              <a:t> мы считаем попавшими в образец из мочевого пузыря, а не из окружающей среды, рук врача или уретры</a:t>
            </a:r>
          </a:p>
          <a:p>
            <a:r>
              <a:rPr lang="ru-RU" dirty="0"/>
              <a:t>Но</a:t>
            </a:r>
            <a:r>
              <a:rPr lang="ru-RU" baseline="0" dirty="0"/>
              <a:t> и тут, как выяснилось, есть свои нюансы</a:t>
            </a:r>
          </a:p>
          <a:p>
            <a:r>
              <a:rPr lang="ru-RU" baseline="0" dirty="0"/>
              <a:t>Большинство клиник себе не могут позволить сдавать мочу прямо вот в шприце, как это делают наши врачи, потому что у большинства клиник нет своей бак лаборатории</a:t>
            </a:r>
          </a:p>
          <a:p>
            <a:r>
              <a:rPr lang="ru-RU" baseline="0" dirty="0"/>
              <a:t>И для сохранности материала мы просим вас переносить материал в транспортную среду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2569E-1159-4F52-9D07-DDC386185EB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4454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моему опыту, не все осведомлены о природной чувствительности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резистентноти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сейчас этот поток иссяк, все выучили, но на заре я дважды в день минимум отвечала на вопрос, где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амоксиклав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перечне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синегнойки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Его нет и не должно быть –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синегнойка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природно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бывает чувствительна к нему.  Но в случае с ручным определением, мы имеем казусы с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синегнойкой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чувств к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амоксу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 видела такие результаты. И врач, который доверяет своей лаборатории, назначает препарат, но что-то идёт не так.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сожалению, коллеги, на данный момент ваш уровень осведомлённости не позволяет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критериально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оценивать качество работы лаборатории, но вы можете для себя найти нюансы и определить, насколько ваша лаборатория заботится о вас, насколько персонализирован подход к выдаче результата у каждой бактерии. Поменяла ли она промежуточную чувствительность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чувствителност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повышенной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экспозии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если ли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амоксиклав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синегной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тд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FA91A-FEE7-46CC-8D60-18B77ACE727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06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Вот так выглядит результат наш не с анализатора, а с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ддм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I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синегнойки</a:t>
            </a:r>
            <a:endParaRPr lang="en-US" dirty="0"/>
          </a:p>
          <a:p>
            <a:r>
              <a:rPr lang="ru-RU" dirty="0"/>
              <a:t>Итак,</a:t>
            </a:r>
            <a:r>
              <a:rPr lang="ru-RU" baseline="0" dirty="0"/>
              <a:t> вы получили результат посева, что дальше</a:t>
            </a:r>
            <a:r>
              <a:rPr lang="ru-RU" baseline="0" dirty="0" smtClean="0"/>
              <a:t>?</a:t>
            </a:r>
          </a:p>
          <a:p>
            <a:r>
              <a:rPr lang="ru-RU" baseline="0" smtClean="0"/>
              <a:t>Отличается перечень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FA91A-FEE7-46CC-8D60-18B77ACE727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6504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Результат нет роста по идее должен бы интерпретироваться как «нет бактериальной инфекции»</a:t>
            </a:r>
          </a:p>
          <a:p>
            <a:r>
              <a:rPr lang="ru-RU" dirty="0"/>
              <a:t>Но часто он интерпретируется скорее как «лаборатория опять ничего не может вырастить»</a:t>
            </a:r>
          </a:p>
          <a:p>
            <a:r>
              <a:rPr lang="ru-RU" dirty="0"/>
              <a:t>Давайте разбираться, когда это так, а когда не так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FA91A-FEE7-46CC-8D60-18B77ACE727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702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Бактерии на крест – странный предмет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FA91A-FEE7-46CC-8D60-18B77ACE727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5347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Бактерии на крест – странный предмет</a:t>
            </a:r>
          </a:p>
          <a:p>
            <a:r>
              <a:rPr lang="ru-RU" dirty="0"/>
              <a:t>Красит лаборатория или нет</a:t>
            </a:r>
          </a:p>
          <a:p>
            <a:r>
              <a:rPr lang="ru-RU" dirty="0"/>
              <a:t>Лаборант что-то видит, но не уверен</a:t>
            </a:r>
          </a:p>
          <a:p>
            <a:r>
              <a:rPr lang="ru-RU" dirty="0"/>
              <a:t>С таким, чтобы бактерий было на 2-3-4 креста, но при этом не рос посев мы встречаемся крайне редко, а вот с одним крестом постоянно так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FA91A-FEE7-46CC-8D60-18B77ACE727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9388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Вот тут уже негодование ваше объяснимо</a:t>
            </a:r>
          </a:p>
          <a:p>
            <a:r>
              <a:rPr lang="ru-RU" dirty="0"/>
              <a:t>Но негодование не помогает пациентам, так что нужно включаться и думать, что могло пойти не так</a:t>
            </a:r>
          </a:p>
          <a:p>
            <a:endParaRPr lang="ru-RU" dirty="0"/>
          </a:p>
          <a:p>
            <a:r>
              <a:rPr lang="ru-RU" dirty="0"/>
              <a:t>Кошка Оксаны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FA91A-FEE7-46CC-8D60-18B77ACE727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2426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075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 нас в ветеринарии удручающе мало всего ветеринарного, зато очень много заимствованного из гуманной медицины</a:t>
            </a:r>
          </a:p>
          <a:p>
            <a:r>
              <a:rPr lang="ru-RU" dirty="0"/>
              <a:t>И</a:t>
            </a:r>
            <a:r>
              <a:rPr lang="ru-RU" baseline="0" dirty="0"/>
              <a:t> наши транспортные среды – не исключение</a:t>
            </a:r>
          </a:p>
          <a:p>
            <a:r>
              <a:rPr lang="ru-RU" baseline="0" dirty="0"/>
              <a:t>Я думаю, все из вас пользовались вот так системой, вам дают пакет с банкой и пробиркой, вы банку наполняете, </a:t>
            </a:r>
            <a:r>
              <a:rPr lang="ru-RU" baseline="0" dirty="0" err="1"/>
              <a:t>затемкак</a:t>
            </a:r>
            <a:r>
              <a:rPr lang="ru-RU" baseline="0" dirty="0"/>
              <a:t> показано на картинке пробирку помещаете в отверстие, там она прокалывается иголочкой, заполнятся сама </a:t>
            </a:r>
            <a:r>
              <a:rPr lang="ru-RU" baseline="0" dirty="0" err="1"/>
              <a:t>жо</a:t>
            </a:r>
            <a:r>
              <a:rPr lang="ru-RU" baseline="0" dirty="0"/>
              <a:t> нужного уровня, так как она вакуумная,  пробирку относите на исследование, банку утилизируете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2569E-1159-4F52-9D07-DDC386185E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09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Нам в </a:t>
            </a:r>
            <a:r>
              <a:rPr lang="ru-RU" dirty="0" err="1"/>
              <a:t>наследстсво</a:t>
            </a:r>
            <a:r>
              <a:rPr lang="ru-RU" dirty="0"/>
              <a:t> от людей от всей этой</a:t>
            </a:r>
            <a:r>
              <a:rPr lang="ru-RU" baseline="0" dirty="0"/>
              <a:t> системы </a:t>
            </a:r>
            <a:r>
              <a:rPr lang="ru-RU" baseline="0" dirty="0" err="1"/>
              <a:t>достаталась</a:t>
            </a:r>
            <a:r>
              <a:rPr lang="ru-RU" baseline="0" dirty="0"/>
              <a:t> только пробирка, так как банка нам без надобности, у нас первичная тара – это шприц</a:t>
            </a:r>
          </a:p>
          <a:p>
            <a:r>
              <a:rPr lang="ru-RU" baseline="0" dirty="0"/>
              <a:t>И у банки, и у шприца есть иголка</a:t>
            </a:r>
          </a:p>
          <a:p>
            <a:r>
              <a:rPr lang="ru-RU" baseline="0" dirty="0"/>
              <a:t>И всё, что нам нужно сделать, это не иглой от баночки проткнуть пробирку, а иглой от шприца, пробирка всё ещё вакуумная и заполнится сама</a:t>
            </a:r>
          </a:p>
          <a:p>
            <a:r>
              <a:rPr lang="ru-RU" baseline="0" dirty="0"/>
              <a:t>Вместо этого, как выяснилось, коллеги эти пробирки открывают и заполняют их вручную</a:t>
            </a:r>
          </a:p>
          <a:p>
            <a:r>
              <a:rPr lang="ru-RU" baseline="0" dirty="0"/>
              <a:t>Закрывают</a:t>
            </a:r>
          </a:p>
          <a:p>
            <a:r>
              <a:rPr lang="ru-RU" baseline="0" dirty="0"/>
              <a:t>Жалуются, что крышка плохо закрывается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2569E-1159-4F52-9D07-DDC386185EB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060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Вопрос в аудиторию: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2569E-1159-4F52-9D07-DDC386185EB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5839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что такое колонии? Колония – это потомство одной бактериальной клетки. Грубо говоря, количество видимых колоний на среде = количеству бактерий в засеянном материале.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у нас в 100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мкл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было 100 колоний, значит, в 100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мкл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100 бактерий. А в 1 мл 1000 живых бактерий. Или 10 в 3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FA91A-FEE7-46CC-8D60-18B77ACE727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89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Сравниваем визуально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FA91A-FEE7-46CC-8D60-18B77ACE727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822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Итак, вы получили результат посева,  что дальше?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Сразу скажу, что каждый материал имеет свои нюансы, но широкими мазками ваша интерпретация будет выглядеть так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вот лечить или не лечить? КЛИН КАРТИНА, не лечим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лаб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диагнозы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FA91A-FEE7-46CC-8D60-18B77ACE727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8653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Итак, вы получили результат посева,  что дальше?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Сразу скажу, что каждый материал имеет свои нюансы, но широкими мазками ваша интерпретация будет выглядеть так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вот лечить или не лечить? КЛИН КАРТИНА, не лечим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лаб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диагнозы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FA91A-FEE7-46CC-8D60-18B77ACE727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4820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ФИЗИОЛОГИЕСКАЯ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КОНЦЕНТРАцИЯ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Не боятся промежуточной чувствительности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Два типа подходов к выдаче результата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Первый: вам выдают все антибиотики мира безотносительно выделенной культуры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FA91A-FEE7-46CC-8D60-18B77ACE727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37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50AB-7936-4965-9A10-5734FEAB04B9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0631-7BDC-49D4-82A6-33534A7C1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59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50AB-7936-4965-9A10-5734FEAB04B9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0631-7BDC-49D4-82A6-33534A7C1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32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50AB-7936-4965-9A10-5734FEAB04B9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0631-7BDC-49D4-82A6-33534A7C1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862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22A43EE-37ED-0EF7-321F-44564C1CAB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3566" y="392400"/>
            <a:ext cx="6073200" cy="60732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lang="ru-RU" dirty="0"/>
            </a:lvl1pPr>
          </a:lstStyle>
          <a:p>
            <a:pPr lvl="0"/>
            <a:endParaRPr lang="ru-RU" dirty="0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0056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50AB-7936-4965-9A10-5734FEAB04B9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0631-7BDC-49D4-82A6-33534A7C1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970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50AB-7936-4965-9A10-5734FEAB04B9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0631-7BDC-49D4-82A6-33534A7C1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852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50AB-7936-4965-9A10-5734FEAB04B9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0631-7BDC-49D4-82A6-33534A7C1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34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50AB-7936-4965-9A10-5734FEAB04B9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0631-7BDC-49D4-82A6-33534A7C1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67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50AB-7936-4965-9A10-5734FEAB04B9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0631-7BDC-49D4-82A6-33534A7C1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797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50AB-7936-4965-9A10-5734FEAB04B9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0631-7BDC-49D4-82A6-33534A7C1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79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50AB-7936-4965-9A10-5734FEAB04B9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0631-7BDC-49D4-82A6-33534A7C1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188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50AB-7936-4965-9A10-5734FEAB04B9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0631-7BDC-49D4-82A6-33534A7C1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0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E50AB-7936-4965-9A10-5734FEAB04B9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50631-7BDC-49D4-82A6-33534A7C1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232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969D0B8-ED68-4D82-B2F3-8CF1CA471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5076" y="589143"/>
            <a:ext cx="5121845" cy="5121845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E03BB1D9-2C49-472E-890D-60EDBBFA92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>
                  <a:alpha val="5000"/>
                </a:schemeClr>
              </a:gs>
              <a:gs pos="98000">
                <a:schemeClr val="accent2">
                  <a:lumMod val="75000"/>
                  <a:alpha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4795" y="6005209"/>
            <a:ext cx="8931479" cy="1549866"/>
          </a:xfrm>
        </p:spPr>
        <p:txBody>
          <a:bodyPr>
            <a:normAutofit/>
          </a:bodyPr>
          <a:lstStyle/>
          <a:p>
            <a:pPr algn="r"/>
            <a:r>
              <a:rPr lang="ru-RU" sz="1800" dirty="0"/>
              <a:t>Гишян Анастасия Аршаковна</a:t>
            </a:r>
          </a:p>
          <a:p>
            <a:pPr algn="r"/>
            <a:r>
              <a:rPr lang="ru-RU" sz="1800" dirty="0"/>
              <a:t>Врач-бактериолог лаборатории </a:t>
            </a:r>
            <a:r>
              <a:rPr lang="ru-RU" sz="1800" dirty="0" err="1"/>
              <a:t>ДуоКор</a:t>
            </a:r>
            <a:r>
              <a:rPr lang="ru-RU" sz="1800" dirty="0"/>
              <a:t> </a:t>
            </a:r>
            <a:r>
              <a:rPr lang="ru-RU" sz="1800" dirty="0" err="1"/>
              <a:t>Лаб</a:t>
            </a:r>
            <a:endParaRPr lang="ru-RU" sz="18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C850EA0-5BEF-49E8-84C3-AC6F8BE59215}"/>
              </a:ext>
            </a:extLst>
          </p:cNvPr>
          <p:cNvSpPr/>
          <p:nvPr/>
        </p:nvSpPr>
        <p:spPr>
          <a:xfrm>
            <a:off x="2905125" y="1586306"/>
            <a:ext cx="62081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 </a:t>
            </a:r>
            <a:r>
              <a:rPr lang="en-US" sz="9600" b="1" cap="none" spc="0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FAQ: </a:t>
            </a:r>
            <a:endParaRPr lang="ru-RU" sz="9600" b="1" cap="none" spc="0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algn="ctr"/>
            <a:r>
              <a:rPr lang="ru-RU" sz="5400" b="1" cap="none" spc="0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опять посев мочи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BCA7AE5-0D02-4F82-906C-76706509E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503" y="4872940"/>
            <a:ext cx="1676095" cy="167609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28E19FB-568A-482C-9EB4-CCDB592B98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7290" y="4872940"/>
            <a:ext cx="693051" cy="69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57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D6CCC7-535C-414D-A3F4-79B7ED8B0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28" y="1569251"/>
            <a:ext cx="1050914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ru-RU" sz="2400" dirty="0">
              <a:cs typeface="Calibri" panose="020F0502020204030204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>
                <a:solidFill>
                  <a:srgbClr val="FF0000"/>
                </a:solidFill>
                <a:cs typeface="Calibri" panose="020F0502020204030204"/>
              </a:rPr>
              <a:t>Клиническая картина</a:t>
            </a:r>
            <a:r>
              <a:rPr lang="ru-RU" sz="2400" dirty="0" smtClean="0">
                <a:solidFill>
                  <a:srgbClr val="FF0000"/>
                </a:solidFill>
                <a:cs typeface="Calibri" panose="020F0502020204030204"/>
              </a:rPr>
              <a:t>!</a:t>
            </a:r>
            <a:endParaRPr lang="en-US" sz="2400" dirty="0" smtClean="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Font typeface="Wingdings" pitchFamily="2" charset="2"/>
              <a:buChar char="ü"/>
            </a:pPr>
            <a:endParaRPr lang="ru-RU" sz="2400" dirty="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>
                <a:solidFill>
                  <a:srgbClr val="FF0000"/>
                </a:solidFill>
                <a:cs typeface="Calibri" panose="020F0502020204030204"/>
              </a:rPr>
              <a:t>Выделение типичного возбудителя для данной </a:t>
            </a:r>
            <a:r>
              <a:rPr lang="ru-RU" sz="2400" dirty="0" smtClean="0">
                <a:solidFill>
                  <a:srgbClr val="FF0000"/>
                </a:solidFill>
                <a:cs typeface="Calibri" panose="020F0502020204030204"/>
              </a:rPr>
              <a:t>локализации</a:t>
            </a:r>
            <a:endParaRPr lang="en-US" sz="2400" dirty="0" smtClean="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Font typeface="Wingdings" pitchFamily="2" charset="2"/>
              <a:buChar char="ü"/>
            </a:pPr>
            <a:endParaRPr lang="ru-RU" sz="2400" dirty="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>
                <a:cs typeface="Calibri" panose="020F0502020204030204"/>
              </a:rPr>
              <a:t>Высокий титр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>
                <a:cs typeface="Calibri" panose="020F0502020204030204"/>
              </a:rPr>
              <a:t>Чистая культура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/>
              <a:t>Критерии интерпретации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9586" y="1690688"/>
            <a:ext cx="1071605" cy="10716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358" y="2686353"/>
            <a:ext cx="895332" cy="8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13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2688654"/>
            <a:ext cx="9538698" cy="2972407"/>
          </a:xfrm>
        </p:spPr>
        <p:txBody>
          <a:bodyPr/>
          <a:lstStyle/>
          <a:p>
            <a:r>
              <a:rPr lang="en-GB" dirty="0"/>
              <a:t>S – </a:t>
            </a:r>
            <a:r>
              <a:rPr lang="ru-RU" dirty="0"/>
              <a:t>чувствительный при стандартном режиме дозирования</a:t>
            </a: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I</a:t>
            </a:r>
            <a:r>
              <a:rPr lang="ru-RU" dirty="0">
                <a:solidFill>
                  <a:srgbClr val="FF0000"/>
                </a:solidFill>
              </a:rPr>
              <a:t> – чувствительный при увеличенной экспозиции</a:t>
            </a:r>
            <a:r>
              <a:rPr lang="en-GB" dirty="0">
                <a:solidFill>
                  <a:srgbClr val="003FB9"/>
                </a:solidFill>
              </a:rPr>
              <a:t> </a:t>
            </a:r>
          </a:p>
          <a:p>
            <a:r>
              <a:rPr lang="en-GB" dirty="0"/>
              <a:t>R</a:t>
            </a:r>
            <a:r>
              <a:rPr lang="ru-RU" dirty="0"/>
              <a:t> – резистентный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Интерпретация результатов </a:t>
            </a:r>
            <a:r>
              <a:rPr lang="ru-RU" dirty="0" err="1" smtClean="0"/>
              <a:t>антибиотикочувствительности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2515" y="195851"/>
            <a:ext cx="1828158" cy="18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44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>
            <a:extLst>
              <a:ext uri="{FF2B5EF4-FFF2-40B4-BE49-F238E27FC236}">
                <a16:creationId xmlns:a16="http://schemas.microsoft.com/office/drawing/2014/main" xmlns="" id="{9AD108F5-A858-48D0-8957-8226E0313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017" t="31460" r="31103" b="21990"/>
          <a:stretch/>
        </p:blipFill>
        <p:spPr>
          <a:xfrm>
            <a:off x="2200047" y="1707732"/>
            <a:ext cx="7077517" cy="4973791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7418798" y="1935767"/>
            <a:ext cx="1019175" cy="404814"/>
          </a:xfrm>
          <a:prstGeom prst="ellipse">
            <a:avLst/>
          </a:prstGeom>
          <a:noFill/>
          <a:ln w="57150">
            <a:solidFill>
              <a:srgbClr val="003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F7136F6-3073-4F56-B600-7FE98258FFC5}"/>
              </a:ext>
            </a:extLst>
          </p:cNvPr>
          <p:cNvSpPr txBox="1"/>
          <p:nvPr/>
        </p:nvSpPr>
        <p:spPr>
          <a:xfrm>
            <a:off x="572188" y="382169"/>
            <a:ext cx="816343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cs typeface="Calibri"/>
              </a:rPr>
              <a:t>Пример результата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Пример результата: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83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614488" y="1789088"/>
          <a:ext cx="8501062" cy="432014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5431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39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39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89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/>
                        <a:t>Выделенные микроорганизмы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>
                    <a:solidFill>
                      <a:srgbClr val="FFE7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/>
                        <a:t>Количество КОЕ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>
                    <a:solidFill>
                      <a:srgbClr val="FFE7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/>
                        <a:t>Чувствительность к антибактериальным препаратам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>
                    <a:solidFill>
                      <a:srgbClr val="FFE7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901">
                <a:tc rowSpan="11">
                  <a:txBody>
                    <a:bodyPr/>
                    <a:lstStyle/>
                    <a:p>
                      <a:pPr algn="ctr" fontAlgn="t"/>
                      <a:r>
                        <a:rPr lang="en-GB" sz="1700" u="none" strike="noStrike" dirty="0"/>
                        <a:t>Pseudomonas </a:t>
                      </a:r>
                      <a:r>
                        <a:rPr lang="en-GB" sz="1700" u="none" strike="noStrike" dirty="0" err="1"/>
                        <a:t>aeruginosa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/>
                </a:tc>
                <a:tc rowSpan="11">
                  <a:txBody>
                    <a:bodyPr/>
                    <a:lstStyle/>
                    <a:p>
                      <a:pPr algn="ctr" fontAlgn="t"/>
                      <a:r>
                        <a:rPr lang="ru-RU" sz="1700" u="none" strike="noStrike" dirty="0"/>
                        <a:t>10⁶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 dirty="0" err="1"/>
                        <a:t>Пиперациллин-тазобактам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700" u="none" strike="noStrike" dirty="0"/>
                        <a:t>I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/>
                        <a:t>Цефтазидим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700" u="none" strike="noStrike"/>
                        <a:t>I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7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/>
                        <a:t>Цефепим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700" u="none" strike="noStrike"/>
                        <a:t>I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7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/>
                        <a:t>Амикацин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/>
                        <a:t>S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7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/>
                        <a:t>Тобрамицин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/>
                        <a:t>S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7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/>
                        <a:t>Дорипенем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/>
                        <a:t>I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7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/>
                        <a:t>Имипенем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/>
                        <a:t>I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7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/>
                        <a:t>Меропенем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/>
                        <a:t>S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8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/>
                        <a:t>Ципрофлоксацин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/>
                        <a:t>I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8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/>
                        <a:t>Левофлоксацин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/>
                        <a:t>I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8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/>
                        <a:t>Энрофлоксацин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/>
                        <a:t>I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9215" marR="9215" marT="921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Пример результата: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66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не растёт посев?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Потому что там нет бактерий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7274" y="2580667"/>
            <a:ext cx="3596296" cy="359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3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ОАМ: бактерии +</a:t>
            </a:r>
          </a:p>
          <a:p>
            <a:r>
              <a:rPr lang="ru-RU" dirty="0"/>
              <a:t>Посев: нет роста</a:t>
            </a:r>
          </a:p>
          <a:p>
            <a:r>
              <a:rPr lang="ru-RU" dirty="0"/>
              <a:t>Лечащий врач: где мои бактерии?!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Нет роста: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97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ОАМ: бактерии +, </a:t>
            </a:r>
            <a:r>
              <a:rPr lang="ru-RU" dirty="0">
                <a:solidFill>
                  <a:srgbClr val="FF0000"/>
                </a:solidFill>
              </a:rPr>
              <a:t>лейкоцитоз отсутствует</a:t>
            </a:r>
          </a:p>
          <a:p>
            <a:r>
              <a:rPr lang="ru-RU" dirty="0"/>
              <a:t>Посев: нет роста</a:t>
            </a:r>
          </a:p>
          <a:p>
            <a:r>
              <a:rPr lang="ru-RU" dirty="0">
                <a:solidFill>
                  <a:srgbClr val="FF0000"/>
                </a:solidFill>
              </a:rPr>
              <a:t>Пациент: клиники нет</a:t>
            </a:r>
          </a:p>
          <a:p>
            <a:r>
              <a:rPr lang="ru-RU" dirty="0"/>
              <a:t>Лечащий врач: где мои бактерии?!</a:t>
            </a:r>
          </a:p>
          <a:p>
            <a:r>
              <a:rPr lang="ru-RU" dirty="0">
                <a:solidFill>
                  <a:srgbClr val="FF0000"/>
                </a:solidFill>
              </a:rPr>
              <a:t>Лаборатория: нет и не должно быть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Нет роста: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83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C791C315-9992-4FED-A800-FB2363AAF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50"/>
          <a:stretch/>
        </p:blipFill>
        <p:spPr>
          <a:xfrm>
            <a:off x="3297719" y="1946828"/>
            <a:ext cx="5596561" cy="368844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Нет роста: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31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Цитология: бактерии ++++</a:t>
            </a:r>
          </a:p>
          <a:p>
            <a:r>
              <a:rPr lang="ru-RU" dirty="0"/>
              <a:t>Посев: нет роста</a:t>
            </a:r>
          </a:p>
          <a:p>
            <a:r>
              <a:rPr lang="ru-RU" dirty="0"/>
              <a:t>Лечащий врач: где мои бактерии?!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Нет роста: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55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5B7CABD-F088-714B-B454-FB6F6AC1E2B8}"/>
              </a:ext>
            </a:extLst>
          </p:cNvPr>
          <p:cNvSpPr/>
          <p:nvPr/>
        </p:nvSpPr>
        <p:spPr>
          <a:xfrm>
            <a:off x="8273654" y="447"/>
            <a:ext cx="3918347" cy="6857107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3"/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ru-RU" sz="450" b="1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A277A50E-D0DD-4F45-899E-BFB3C26738E7}"/>
              </a:ext>
            </a:extLst>
          </p:cNvPr>
          <p:cNvSpPr txBox="1">
            <a:spLocks/>
          </p:cNvSpPr>
          <p:nvPr/>
        </p:nvSpPr>
        <p:spPr>
          <a:xfrm>
            <a:off x="11572138" y="6163987"/>
            <a:ext cx="303351" cy="544669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09">
              <a:lnSpc>
                <a:spcPct val="90000"/>
              </a:lnSpc>
              <a:spcBef>
                <a:spcPct val="0"/>
              </a:spcBef>
            </a:pPr>
            <a:endParaRPr lang="en-US" sz="1000" dirty="0">
              <a:solidFill>
                <a:schemeClr val="bg1"/>
              </a:solidFill>
              <a:latin typeface="Oswald Light" pitchFamily="2" charset="-52"/>
              <a:ea typeface="VTB Group Cond" panose="020B0506050504020204" pitchFamily="34" charset="0"/>
              <a:cs typeface="+mj-cs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0801FFFC-E131-40C1-A96B-77EAE173549F}"/>
              </a:ext>
            </a:extLst>
          </p:cNvPr>
          <p:cNvSpPr txBox="1">
            <a:spLocks/>
          </p:cNvSpPr>
          <p:nvPr/>
        </p:nvSpPr>
        <p:spPr>
          <a:xfrm>
            <a:off x="1277715" y="5122766"/>
            <a:ext cx="3930480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  <a:ea typeface="VTB Group Cond Book" panose="020B0506050504020204" pitchFamily="34" charset="-52"/>
                <a:cs typeface="+mn-cs"/>
              </a:rPr>
              <a:t>+7 921 569 92 88</a:t>
            </a:r>
          </a:p>
        </p:txBody>
      </p:sp>
      <p:sp>
        <p:nvSpPr>
          <p:cNvPr id="18" name="Oval 49">
            <a:extLst>
              <a:ext uri="{FF2B5EF4-FFF2-40B4-BE49-F238E27FC236}">
                <a16:creationId xmlns:a16="http://schemas.microsoft.com/office/drawing/2014/main" xmlns="" id="{A5811E1E-3ED8-4B54-8084-5F752C900A64}"/>
              </a:ext>
            </a:extLst>
          </p:cNvPr>
          <p:cNvSpPr/>
          <p:nvPr/>
        </p:nvSpPr>
        <p:spPr>
          <a:xfrm>
            <a:off x="455416" y="5012702"/>
            <a:ext cx="663327" cy="6633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ru-RU" sz="450" b="1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250A436F-1A74-40F5-8C75-60A61B5CFDD6}"/>
              </a:ext>
            </a:extLst>
          </p:cNvPr>
          <p:cNvSpPr txBox="1">
            <a:spLocks/>
          </p:cNvSpPr>
          <p:nvPr/>
        </p:nvSpPr>
        <p:spPr>
          <a:xfrm>
            <a:off x="1277714" y="4106766"/>
            <a:ext cx="4403419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  <a:ea typeface="VTB Group Cond Book" panose="020B0506050504020204" pitchFamily="34" charset="-52"/>
                <a:cs typeface="+mn-cs"/>
              </a:rPr>
              <a:t>t.me/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VTB Group Cond Book" panose="020B0506050504020204" pitchFamily="34" charset="-52"/>
                <a:cs typeface="+mn-cs"/>
              </a:rPr>
              <a:t>DC_microvet</a:t>
            </a:r>
            <a:endParaRPr lang="en-US" sz="3200" dirty="0">
              <a:solidFill>
                <a:schemeClr val="tx1"/>
              </a:solidFill>
              <a:latin typeface="+mn-lt"/>
              <a:ea typeface="VTB Group Cond Book" panose="020B0506050504020204" pitchFamily="34" charset="-52"/>
              <a:cs typeface="+mn-cs"/>
            </a:endParaRPr>
          </a:p>
        </p:txBody>
      </p:sp>
      <p:sp>
        <p:nvSpPr>
          <p:cNvPr id="22" name="Oval 49">
            <a:extLst>
              <a:ext uri="{FF2B5EF4-FFF2-40B4-BE49-F238E27FC236}">
                <a16:creationId xmlns:a16="http://schemas.microsoft.com/office/drawing/2014/main" xmlns="" id="{ABF111D1-F400-4113-9728-D640F4A0E91C}"/>
              </a:ext>
            </a:extLst>
          </p:cNvPr>
          <p:cNvSpPr/>
          <p:nvPr/>
        </p:nvSpPr>
        <p:spPr>
          <a:xfrm>
            <a:off x="455416" y="3996702"/>
            <a:ext cx="663327" cy="6633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ru-RU" sz="450" b="1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24" name="Rounded Rectangular Callout 17">
            <a:extLst>
              <a:ext uri="{FF2B5EF4-FFF2-40B4-BE49-F238E27FC236}">
                <a16:creationId xmlns:a16="http://schemas.microsoft.com/office/drawing/2014/main" xmlns="" id="{44286CFA-20D8-4B32-827A-2DB8D166B2EF}"/>
              </a:ext>
            </a:extLst>
          </p:cNvPr>
          <p:cNvSpPr/>
          <p:nvPr/>
        </p:nvSpPr>
        <p:spPr>
          <a:xfrm>
            <a:off x="3995002" y="5871372"/>
            <a:ext cx="2354916" cy="837283"/>
          </a:xfrm>
          <a:prstGeom prst="wedgeRoundRectCallout">
            <a:avLst>
              <a:gd name="adj1" fmla="val 72564"/>
              <a:gd name="adj2" fmla="val 793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ea typeface="VTB Group Cond" panose="020B0506050504020204" pitchFamily="34" charset="77"/>
              </a:rPr>
              <a:t>Анастасия Гишян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ea typeface="VTB Group Cond" panose="020B0506050504020204" pitchFamily="34" charset="77"/>
              </a:rPr>
              <a:t>микробиолог</a:t>
            </a:r>
          </a:p>
        </p:txBody>
      </p:sp>
      <p:sp>
        <p:nvSpPr>
          <p:cNvPr id="29" name="Рисунок 27">
            <a:extLst>
              <a:ext uri="{FF2B5EF4-FFF2-40B4-BE49-F238E27FC236}">
                <a16:creationId xmlns:a16="http://schemas.microsoft.com/office/drawing/2014/main" xmlns="" id="{3374021C-2757-409A-9374-C8A4101AFED2}"/>
              </a:ext>
            </a:extLst>
          </p:cNvPr>
          <p:cNvSpPr/>
          <p:nvPr/>
        </p:nvSpPr>
        <p:spPr>
          <a:xfrm>
            <a:off x="661976" y="5164594"/>
            <a:ext cx="250206" cy="359542"/>
          </a:xfrm>
          <a:custGeom>
            <a:avLst/>
            <a:gdLst>
              <a:gd name="connsiteX0" fmla="*/ 237442 w 250206"/>
              <a:gd name="connsiteY0" fmla="*/ 279193 h 359542"/>
              <a:gd name="connsiteX1" fmla="*/ 229943 w 250206"/>
              <a:gd name="connsiteY1" fmla="*/ 266672 h 359542"/>
              <a:gd name="connsiteX2" fmla="*/ 173435 w 250206"/>
              <a:gd name="connsiteY2" fmla="*/ 218919 h 359542"/>
              <a:gd name="connsiteX3" fmla="*/ 159999 w 250206"/>
              <a:gd name="connsiteY3" fmla="*/ 221671 h 359542"/>
              <a:gd name="connsiteX4" fmla="*/ 146897 w 250206"/>
              <a:gd name="connsiteY4" fmla="*/ 227290 h 359542"/>
              <a:gd name="connsiteX5" fmla="*/ 143306 w 250206"/>
              <a:gd name="connsiteY5" fmla="*/ 228949 h 359542"/>
              <a:gd name="connsiteX6" fmla="*/ 132239 w 250206"/>
              <a:gd name="connsiteY6" fmla="*/ 232427 h 359542"/>
              <a:gd name="connsiteX7" fmla="*/ 100765 w 250206"/>
              <a:gd name="connsiteY7" fmla="*/ 197072 h 359542"/>
              <a:gd name="connsiteX8" fmla="*/ 93382 w 250206"/>
              <a:gd name="connsiteY8" fmla="*/ 157062 h 359542"/>
              <a:gd name="connsiteX9" fmla="*/ 108793 w 250206"/>
              <a:gd name="connsiteY9" fmla="*/ 145263 h 359542"/>
              <a:gd name="connsiteX10" fmla="*/ 111351 w 250206"/>
              <a:gd name="connsiteY10" fmla="*/ 144266 h 359542"/>
              <a:gd name="connsiteX11" fmla="*/ 124619 w 250206"/>
              <a:gd name="connsiteY11" fmla="*/ 138679 h 359542"/>
              <a:gd name="connsiteX12" fmla="*/ 142110 w 250206"/>
              <a:gd name="connsiteY12" fmla="*/ 57148 h 359542"/>
              <a:gd name="connsiteX13" fmla="*/ 138534 w 250206"/>
              <a:gd name="connsiteY13" fmla="*/ 42908 h 359542"/>
              <a:gd name="connsiteX14" fmla="*/ 100489 w 250206"/>
              <a:gd name="connsiteY14" fmla="*/ 0 h 359542"/>
              <a:gd name="connsiteX15" fmla="*/ 84714 w 250206"/>
              <a:gd name="connsiteY15" fmla="*/ 3448 h 359542"/>
              <a:gd name="connsiteX16" fmla="*/ 13593 w 250206"/>
              <a:gd name="connsiteY16" fmla="*/ 60652 h 359542"/>
              <a:gd name="connsiteX17" fmla="*/ 25376 w 250206"/>
              <a:gd name="connsiteY17" fmla="*/ 229237 h 359542"/>
              <a:gd name="connsiteX18" fmla="*/ 137365 w 250206"/>
              <a:gd name="connsiteY18" fmla="*/ 355828 h 359542"/>
              <a:gd name="connsiteX19" fmla="*/ 163442 w 250206"/>
              <a:gd name="connsiteY19" fmla="*/ 359543 h 359542"/>
              <a:gd name="connsiteX20" fmla="*/ 163447 w 250206"/>
              <a:gd name="connsiteY20" fmla="*/ 359543 h 359542"/>
              <a:gd name="connsiteX21" fmla="*/ 228009 w 250206"/>
              <a:gd name="connsiteY21" fmla="*/ 345152 h 359542"/>
              <a:gd name="connsiteX22" fmla="*/ 248694 w 250206"/>
              <a:gd name="connsiteY22" fmla="*/ 324546 h 359542"/>
              <a:gd name="connsiteX23" fmla="*/ 237442 w 250206"/>
              <a:gd name="connsiteY23" fmla="*/ 279193 h 359542"/>
              <a:gd name="connsiteX24" fmla="*/ 225555 w 250206"/>
              <a:gd name="connsiteY24" fmla="*/ 317038 h 359542"/>
              <a:gd name="connsiteX25" fmla="*/ 218456 w 250206"/>
              <a:gd name="connsiteY25" fmla="*/ 322782 h 359542"/>
              <a:gd name="connsiteX26" fmla="*/ 218240 w 250206"/>
              <a:gd name="connsiteY26" fmla="*/ 322876 h 359542"/>
              <a:gd name="connsiteX27" fmla="*/ 163440 w 250206"/>
              <a:gd name="connsiteY27" fmla="*/ 335220 h 359542"/>
              <a:gd name="connsiteX28" fmla="*/ 144725 w 250206"/>
              <a:gd name="connsiteY28" fmla="*/ 332645 h 359542"/>
              <a:gd name="connsiteX29" fmla="*/ 47807 w 250206"/>
              <a:gd name="connsiteY29" fmla="*/ 219837 h 359542"/>
              <a:gd name="connsiteX30" fmla="*/ 35293 w 250206"/>
              <a:gd name="connsiteY30" fmla="*/ 71638 h 359542"/>
              <a:gd name="connsiteX31" fmla="*/ 93740 w 250206"/>
              <a:gd name="connsiteY31" fmla="*/ 26035 h 359542"/>
              <a:gd name="connsiteX32" fmla="*/ 93999 w 250206"/>
              <a:gd name="connsiteY32" fmla="*/ 25930 h 359542"/>
              <a:gd name="connsiteX33" fmla="*/ 100489 w 250206"/>
              <a:gd name="connsiteY33" fmla="*/ 24324 h 359542"/>
              <a:gd name="connsiteX34" fmla="*/ 114965 w 250206"/>
              <a:gd name="connsiteY34" fmla="*/ 48929 h 359542"/>
              <a:gd name="connsiteX35" fmla="*/ 118525 w 250206"/>
              <a:gd name="connsiteY35" fmla="*/ 63109 h 359542"/>
              <a:gd name="connsiteX36" fmla="*/ 115204 w 250206"/>
              <a:gd name="connsiteY36" fmla="*/ 116249 h 359542"/>
              <a:gd name="connsiteX37" fmla="*/ 101999 w 250206"/>
              <a:gd name="connsiteY37" fmla="*/ 121811 h 359542"/>
              <a:gd name="connsiteX38" fmla="*/ 100181 w 250206"/>
              <a:gd name="connsiteY38" fmla="*/ 122515 h 359542"/>
              <a:gd name="connsiteX39" fmla="*/ 70844 w 250206"/>
              <a:gd name="connsiteY39" fmla="*/ 147905 h 359542"/>
              <a:gd name="connsiteX40" fmla="*/ 78719 w 250206"/>
              <a:gd name="connsiteY40" fmla="*/ 207366 h 359542"/>
              <a:gd name="connsiteX41" fmla="*/ 132236 w 250206"/>
              <a:gd name="connsiteY41" fmla="*/ 256753 h 359542"/>
              <a:gd name="connsiteX42" fmla="*/ 153938 w 250206"/>
              <a:gd name="connsiteY42" fmla="*/ 250828 h 359542"/>
              <a:gd name="connsiteX43" fmla="*/ 156336 w 250206"/>
              <a:gd name="connsiteY43" fmla="*/ 249710 h 359542"/>
              <a:gd name="connsiteX44" fmla="*/ 169458 w 250206"/>
              <a:gd name="connsiteY44" fmla="*/ 244083 h 359542"/>
              <a:gd name="connsiteX45" fmla="*/ 173433 w 250206"/>
              <a:gd name="connsiteY45" fmla="*/ 243245 h 359542"/>
              <a:gd name="connsiteX46" fmla="*/ 209110 w 250206"/>
              <a:gd name="connsiteY46" fmla="*/ 279230 h 359542"/>
              <a:gd name="connsiteX47" fmla="*/ 216604 w 250206"/>
              <a:gd name="connsiteY47" fmla="*/ 291743 h 359542"/>
              <a:gd name="connsiteX48" fmla="*/ 225555 w 250206"/>
              <a:gd name="connsiteY48" fmla="*/ 317038 h 35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50206" h="359542">
                <a:moveTo>
                  <a:pt x="237442" y="279193"/>
                </a:moveTo>
                <a:lnTo>
                  <a:pt x="229943" y="266672"/>
                </a:lnTo>
                <a:cubicBezTo>
                  <a:pt x="216458" y="244438"/>
                  <a:pt x="197846" y="218919"/>
                  <a:pt x="173435" y="218919"/>
                </a:cubicBezTo>
                <a:cubicBezTo>
                  <a:pt x="168912" y="218919"/>
                  <a:pt x="164433" y="219829"/>
                  <a:pt x="159999" y="221671"/>
                </a:cubicBezTo>
                <a:lnTo>
                  <a:pt x="146897" y="227290"/>
                </a:lnTo>
                <a:cubicBezTo>
                  <a:pt x="145700" y="227786"/>
                  <a:pt x="144537" y="228350"/>
                  <a:pt x="143306" y="228949"/>
                </a:cubicBezTo>
                <a:cubicBezTo>
                  <a:pt x="139953" y="230580"/>
                  <a:pt x="136150" y="232427"/>
                  <a:pt x="132239" y="232427"/>
                </a:cubicBezTo>
                <a:cubicBezTo>
                  <a:pt x="122590" y="232427"/>
                  <a:pt x="111411" y="219871"/>
                  <a:pt x="100765" y="197072"/>
                </a:cubicBezTo>
                <a:cubicBezTo>
                  <a:pt x="90317" y="174696"/>
                  <a:pt x="90983" y="162965"/>
                  <a:pt x="93382" y="157062"/>
                </a:cubicBezTo>
                <a:cubicBezTo>
                  <a:pt x="96028" y="150550"/>
                  <a:pt x="102182" y="147765"/>
                  <a:pt x="108793" y="145263"/>
                </a:cubicBezTo>
                <a:cubicBezTo>
                  <a:pt x="109713" y="144915"/>
                  <a:pt x="110543" y="144598"/>
                  <a:pt x="111351" y="144266"/>
                </a:cubicBezTo>
                <a:lnTo>
                  <a:pt x="124619" y="138679"/>
                </a:lnTo>
                <a:cubicBezTo>
                  <a:pt x="159185" y="124224"/>
                  <a:pt x="146326" y="73709"/>
                  <a:pt x="142110" y="57148"/>
                </a:cubicBezTo>
                <a:lnTo>
                  <a:pt x="138534" y="42908"/>
                </a:lnTo>
                <a:cubicBezTo>
                  <a:pt x="135477" y="31172"/>
                  <a:pt x="127372" y="0"/>
                  <a:pt x="100489" y="0"/>
                </a:cubicBezTo>
                <a:cubicBezTo>
                  <a:pt x="95512" y="0"/>
                  <a:pt x="90203" y="1159"/>
                  <a:pt x="84714" y="3448"/>
                </a:cubicBezTo>
                <a:cubicBezTo>
                  <a:pt x="81112" y="4878"/>
                  <a:pt x="31549" y="25109"/>
                  <a:pt x="13593" y="60652"/>
                </a:cubicBezTo>
                <a:cubicBezTo>
                  <a:pt x="-7868" y="102958"/>
                  <a:pt x="-3900" y="159691"/>
                  <a:pt x="25376" y="229237"/>
                </a:cubicBezTo>
                <a:cubicBezTo>
                  <a:pt x="54432" y="298871"/>
                  <a:pt x="92110" y="341463"/>
                  <a:pt x="137365" y="355828"/>
                </a:cubicBezTo>
                <a:cubicBezTo>
                  <a:pt x="145127" y="358294"/>
                  <a:pt x="153900" y="359543"/>
                  <a:pt x="163442" y="359543"/>
                </a:cubicBezTo>
                <a:cubicBezTo>
                  <a:pt x="163442" y="359543"/>
                  <a:pt x="163445" y="359543"/>
                  <a:pt x="163447" y="359543"/>
                </a:cubicBezTo>
                <a:cubicBezTo>
                  <a:pt x="194678" y="359543"/>
                  <a:pt x="225506" y="346255"/>
                  <a:pt x="228009" y="345152"/>
                </a:cubicBezTo>
                <a:cubicBezTo>
                  <a:pt x="238776" y="340591"/>
                  <a:pt x="245736" y="333658"/>
                  <a:pt x="248694" y="324546"/>
                </a:cubicBezTo>
                <a:cubicBezTo>
                  <a:pt x="253708" y="309094"/>
                  <a:pt x="245297" y="292164"/>
                  <a:pt x="237442" y="279193"/>
                </a:cubicBezTo>
                <a:close/>
                <a:moveTo>
                  <a:pt x="225555" y="317038"/>
                </a:moveTo>
                <a:cubicBezTo>
                  <a:pt x="224867" y="319156"/>
                  <a:pt x="222477" y="321089"/>
                  <a:pt x="218456" y="322782"/>
                </a:cubicBezTo>
                <a:cubicBezTo>
                  <a:pt x="218389" y="322811"/>
                  <a:pt x="218308" y="322845"/>
                  <a:pt x="218240" y="322876"/>
                </a:cubicBezTo>
                <a:cubicBezTo>
                  <a:pt x="217961" y="322999"/>
                  <a:pt x="190056" y="335222"/>
                  <a:pt x="163440" y="335220"/>
                </a:cubicBezTo>
                <a:cubicBezTo>
                  <a:pt x="156399" y="335220"/>
                  <a:pt x="150103" y="334354"/>
                  <a:pt x="144725" y="332645"/>
                </a:cubicBezTo>
                <a:cubicBezTo>
                  <a:pt x="106599" y="320543"/>
                  <a:pt x="73998" y="282602"/>
                  <a:pt x="47807" y="219837"/>
                </a:cubicBezTo>
                <a:cubicBezTo>
                  <a:pt x="21422" y="157150"/>
                  <a:pt x="17206" y="107295"/>
                  <a:pt x="35293" y="71638"/>
                </a:cubicBezTo>
                <a:cubicBezTo>
                  <a:pt x="49338" y="43839"/>
                  <a:pt x="93309" y="26204"/>
                  <a:pt x="93740" y="26035"/>
                </a:cubicBezTo>
                <a:cubicBezTo>
                  <a:pt x="93827" y="25999"/>
                  <a:pt x="93913" y="25965"/>
                  <a:pt x="93999" y="25930"/>
                </a:cubicBezTo>
                <a:cubicBezTo>
                  <a:pt x="96503" y="24879"/>
                  <a:pt x="98747" y="24324"/>
                  <a:pt x="100489" y="24324"/>
                </a:cubicBezTo>
                <a:cubicBezTo>
                  <a:pt x="105849" y="24324"/>
                  <a:pt x="110726" y="32637"/>
                  <a:pt x="114965" y="48929"/>
                </a:cubicBezTo>
                <a:lnTo>
                  <a:pt x="118525" y="63109"/>
                </a:lnTo>
                <a:cubicBezTo>
                  <a:pt x="126205" y="93271"/>
                  <a:pt x="125036" y="112137"/>
                  <a:pt x="115204" y="116249"/>
                </a:cubicBezTo>
                <a:lnTo>
                  <a:pt x="101999" y="121811"/>
                </a:lnTo>
                <a:cubicBezTo>
                  <a:pt x="101473" y="122029"/>
                  <a:pt x="100859" y="122257"/>
                  <a:pt x="100181" y="122515"/>
                </a:cubicBezTo>
                <a:cubicBezTo>
                  <a:pt x="92887" y="125277"/>
                  <a:pt x="77709" y="131021"/>
                  <a:pt x="70844" y="147905"/>
                </a:cubicBezTo>
                <a:cubicBezTo>
                  <a:pt x="64616" y="163226"/>
                  <a:pt x="67194" y="182676"/>
                  <a:pt x="78719" y="207366"/>
                </a:cubicBezTo>
                <a:cubicBezTo>
                  <a:pt x="94241" y="240598"/>
                  <a:pt x="111746" y="256753"/>
                  <a:pt x="132236" y="256753"/>
                </a:cubicBezTo>
                <a:cubicBezTo>
                  <a:pt x="141745" y="256753"/>
                  <a:pt x="149378" y="253043"/>
                  <a:pt x="153938" y="250828"/>
                </a:cubicBezTo>
                <a:cubicBezTo>
                  <a:pt x="154778" y="250419"/>
                  <a:pt x="155529" y="250044"/>
                  <a:pt x="156336" y="249710"/>
                </a:cubicBezTo>
                <a:lnTo>
                  <a:pt x="169458" y="244083"/>
                </a:lnTo>
                <a:cubicBezTo>
                  <a:pt x="170812" y="243519"/>
                  <a:pt x="172113" y="243245"/>
                  <a:pt x="173433" y="243245"/>
                </a:cubicBezTo>
                <a:cubicBezTo>
                  <a:pt x="179749" y="243245"/>
                  <a:pt x="191075" y="249499"/>
                  <a:pt x="209110" y="279230"/>
                </a:cubicBezTo>
                <a:lnTo>
                  <a:pt x="216604" y="291743"/>
                </a:lnTo>
                <a:cubicBezTo>
                  <a:pt x="225839" y="306991"/>
                  <a:pt x="226569" y="313915"/>
                  <a:pt x="225555" y="317038"/>
                </a:cubicBezTo>
                <a:close/>
              </a:path>
            </a:pathLst>
          </a:custGeom>
          <a:solidFill>
            <a:schemeClr val="bg1"/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0" name="Рисунок 25">
            <a:extLst>
              <a:ext uri="{FF2B5EF4-FFF2-40B4-BE49-F238E27FC236}">
                <a16:creationId xmlns:a16="http://schemas.microsoft.com/office/drawing/2014/main" xmlns="" id="{D5A61902-905E-4158-8FC2-378ECCDC5176}"/>
              </a:ext>
            </a:extLst>
          </p:cNvPr>
          <p:cNvSpPr/>
          <p:nvPr/>
        </p:nvSpPr>
        <p:spPr>
          <a:xfrm>
            <a:off x="607130" y="4199830"/>
            <a:ext cx="359899" cy="257070"/>
          </a:xfrm>
          <a:custGeom>
            <a:avLst/>
            <a:gdLst>
              <a:gd name="connsiteX0" fmla="*/ 347046 w 359899"/>
              <a:gd name="connsiteY0" fmla="*/ 0 h 257070"/>
              <a:gd name="connsiteX1" fmla="*/ 12854 w 359899"/>
              <a:gd name="connsiteY1" fmla="*/ 0 h 257070"/>
              <a:gd name="connsiteX2" fmla="*/ 0 w 359899"/>
              <a:gd name="connsiteY2" fmla="*/ 12853 h 257070"/>
              <a:gd name="connsiteX3" fmla="*/ 0 w 359899"/>
              <a:gd name="connsiteY3" fmla="*/ 244217 h 257070"/>
              <a:gd name="connsiteX4" fmla="*/ 12854 w 359899"/>
              <a:gd name="connsiteY4" fmla="*/ 257071 h 257070"/>
              <a:gd name="connsiteX5" fmla="*/ 347046 w 359899"/>
              <a:gd name="connsiteY5" fmla="*/ 257071 h 257070"/>
              <a:gd name="connsiteX6" fmla="*/ 359900 w 359899"/>
              <a:gd name="connsiteY6" fmla="*/ 244217 h 257070"/>
              <a:gd name="connsiteX7" fmla="*/ 359900 w 359899"/>
              <a:gd name="connsiteY7" fmla="*/ 12853 h 257070"/>
              <a:gd name="connsiteX8" fmla="*/ 347046 w 359899"/>
              <a:gd name="connsiteY8" fmla="*/ 0 h 257070"/>
              <a:gd name="connsiteX9" fmla="*/ 325966 w 359899"/>
              <a:gd name="connsiteY9" fmla="*/ 25707 h 257070"/>
              <a:gd name="connsiteX10" fmla="*/ 179950 w 359899"/>
              <a:gd name="connsiteY10" fmla="*/ 138022 h 257070"/>
              <a:gd name="connsiteX11" fmla="*/ 33933 w 359899"/>
              <a:gd name="connsiteY11" fmla="*/ 25707 h 257070"/>
              <a:gd name="connsiteX12" fmla="*/ 325966 w 359899"/>
              <a:gd name="connsiteY12" fmla="*/ 25707 h 257070"/>
              <a:gd name="connsiteX13" fmla="*/ 334192 w 359899"/>
              <a:gd name="connsiteY13" fmla="*/ 231364 h 257070"/>
              <a:gd name="connsiteX14" fmla="*/ 25707 w 359899"/>
              <a:gd name="connsiteY14" fmla="*/ 231364 h 257070"/>
              <a:gd name="connsiteX15" fmla="*/ 25707 w 359899"/>
              <a:gd name="connsiteY15" fmla="*/ 51812 h 257070"/>
              <a:gd name="connsiteX16" fmla="*/ 172122 w 359899"/>
              <a:gd name="connsiteY16" fmla="*/ 164435 h 257070"/>
              <a:gd name="connsiteX17" fmla="*/ 187778 w 359899"/>
              <a:gd name="connsiteY17" fmla="*/ 164435 h 257070"/>
              <a:gd name="connsiteX18" fmla="*/ 334192 w 359899"/>
              <a:gd name="connsiteY18" fmla="*/ 51812 h 257070"/>
              <a:gd name="connsiteX19" fmla="*/ 334192 w 359899"/>
              <a:gd name="connsiteY19" fmla="*/ 231364 h 25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9899" h="257070">
                <a:moveTo>
                  <a:pt x="347046" y="0"/>
                </a:moveTo>
                <a:lnTo>
                  <a:pt x="12854" y="0"/>
                </a:lnTo>
                <a:cubicBezTo>
                  <a:pt x="5755" y="0"/>
                  <a:pt x="0" y="5755"/>
                  <a:pt x="0" y="12853"/>
                </a:cubicBezTo>
                <a:lnTo>
                  <a:pt x="0" y="244217"/>
                </a:lnTo>
                <a:cubicBezTo>
                  <a:pt x="0" y="251316"/>
                  <a:pt x="5755" y="257071"/>
                  <a:pt x="12854" y="257071"/>
                </a:cubicBezTo>
                <a:lnTo>
                  <a:pt x="347046" y="257071"/>
                </a:lnTo>
                <a:cubicBezTo>
                  <a:pt x="354145" y="257071"/>
                  <a:pt x="359900" y="251316"/>
                  <a:pt x="359900" y="244217"/>
                </a:cubicBezTo>
                <a:lnTo>
                  <a:pt x="359900" y="12853"/>
                </a:lnTo>
                <a:cubicBezTo>
                  <a:pt x="359900" y="5755"/>
                  <a:pt x="354145" y="0"/>
                  <a:pt x="347046" y="0"/>
                </a:cubicBezTo>
                <a:close/>
                <a:moveTo>
                  <a:pt x="325966" y="25707"/>
                </a:moveTo>
                <a:lnTo>
                  <a:pt x="179950" y="138022"/>
                </a:lnTo>
                <a:lnTo>
                  <a:pt x="33933" y="25707"/>
                </a:lnTo>
                <a:lnTo>
                  <a:pt x="325966" y="25707"/>
                </a:lnTo>
                <a:close/>
                <a:moveTo>
                  <a:pt x="334192" y="231364"/>
                </a:moveTo>
                <a:lnTo>
                  <a:pt x="25707" y="231364"/>
                </a:lnTo>
                <a:lnTo>
                  <a:pt x="25707" y="51812"/>
                </a:lnTo>
                <a:lnTo>
                  <a:pt x="172122" y="164435"/>
                </a:lnTo>
                <a:cubicBezTo>
                  <a:pt x="176739" y="167980"/>
                  <a:pt x="183161" y="167980"/>
                  <a:pt x="187778" y="164435"/>
                </a:cubicBezTo>
                <a:lnTo>
                  <a:pt x="334192" y="51812"/>
                </a:lnTo>
                <a:lnTo>
                  <a:pt x="334192" y="231364"/>
                </a:lnTo>
                <a:close/>
              </a:path>
            </a:pathLst>
          </a:custGeom>
          <a:solidFill>
            <a:schemeClr val="bg1"/>
          </a:solidFill>
          <a:ln w="73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5E05727-10F8-4C7F-BEFF-267A7DC676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24" t="9482" r="224" b="25888"/>
          <a:stretch/>
        </p:blipFill>
        <p:spPr>
          <a:xfrm>
            <a:off x="5353566" y="392400"/>
            <a:ext cx="6073200" cy="6073200"/>
          </a:xfrm>
        </p:spPr>
      </p:pic>
      <p:sp>
        <p:nvSpPr>
          <p:cNvPr id="13" name="Oval 7">
            <a:extLst>
              <a:ext uri="{FF2B5EF4-FFF2-40B4-BE49-F238E27FC236}">
                <a16:creationId xmlns:a16="http://schemas.microsoft.com/office/drawing/2014/main" xmlns="" id="{0C367C96-4273-C622-B9F6-FDB956A9C700}"/>
              </a:ext>
            </a:extLst>
          </p:cNvPr>
          <p:cNvSpPr/>
          <p:nvPr/>
        </p:nvSpPr>
        <p:spPr>
          <a:xfrm rot="19392804">
            <a:off x="5353967" y="392801"/>
            <a:ext cx="6072399" cy="6072399"/>
          </a:xfrm>
          <a:prstGeom prst="ellipse">
            <a:avLst/>
          </a:prstGeom>
          <a:gradFill>
            <a:gsLst>
              <a:gs pos="0">
                <a:schemeClr val="accent2">
                  <a:lumMod val="71000"/>
                  <a:lumOff val="29000"/>
                  <a:alpha val="0"/>
                </a:schemeClr>
              </a:gs>
              <a:gs pos="99000">
                <a:schemeClr val="accent2">
                  <a:lumMod val="75000"/>
                  <a:alpha val="3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7954075-5C1F-46B1-84FF-F63AFFC2ED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0866" y="-820792"/>
            <a:ext cx="2996356" cy="2996356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E476C2F-E837-472D-81B0-3FFC2E472EC4}"/>
              </a:ext>
            </a:extLst>
          </p:cNvPr>
          <p:cNvSpPr/>
          <p:nvPr/>
        </p:nvSpPr>
        <p:spPr>
          <a:xfrm>
            <a:off x="438872" y="6141970"/>
            <a:ext cx="3239618" cy="457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9834" y="1216189"/>
            <a:ext cx="2585168" cy="25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399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забора мочи: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975498" y="1960561"/>
            <a:ext cx="5741581" cy="4351338"/>
          </a:xfrm>
        </p:spPr>
        <p:txBody>
          <a:bodyPr/>
          <a:lstStyle/>
          <a:p>
            <a:r>
              <a:rPr lang="ru-RU" b="1" dirty="0" err="1"/>
              <a:t>Цистоцентез</a:t>
            </a:r>
            <a:endParaRPr lang="en-US" b="1" dirty="0"/>
          </a:p>
          <a:p>
            <a:r>
              <a:rPr lang="ru-RU" dirty="0" err="1"/>
              <a:t>Интраоперационный</a:t>
            </a:r>
            <a:r>
              <a:rPr lang="ru-RU" dirty="0"/>
              <a:t> забор</a:t>
            </a:r>
          </a:p>
          <a:p>
            <a:r>
              <a:rPr lang="ru-RU" dirty="0"/>
              <a:t>Забор мочи через катетер</a:t>
            </a:r>
          </a:p>
          <a:p>
            <a:r>
              <a:rPr lang="ru-RU" dirty="0"/>
              <a:t>Естественное мочеиспускание</a:t>
            </a:r>
          </a:p>
          <a:p>
            <a:r>
              <a:rPr lang="ru-RU" dirty="0"/>
              <a:t>Отжимание пелёнок, слив с лотков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8D3D80-72EA-49E1-AD12-60FA2C96F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718" y="1960561"/>
            <a:ext cx="3893892" cy="38938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D19467E-04F0-4100-A468-71920B249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9930" y="1827211"/>
            <a:ext cx="576110" cy="5761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48B40E8-77CD-4AB4-A660-A7963422A5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6499" y="1827211"/>
            <a:ext cx="1209370" cy="120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20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Транспортные среды для посева мочи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1566" y="1589534"/>
            <a:ext cx="4351338" cy="4351338"/>
          </a:xfr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0404F17F-D9E5-44E9-8457-81424F590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6270" y="1589534"/>
            <a:ext cx="4839128" cy="48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8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Транспортные среды для посева мочи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4094" y="1864277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xmlns="" val="14621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Транспортные среды для посева мочи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2088" y="1813977"/>
            <a:ext cx="4351338" cy="435133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5" t="19535" r="32727" b="6046"/>
          <a:stretch/>
        </p:blipFill>
        <p:spPr>
          <a:xfrm>
            <a:off x="4597659" y="2465909"/>
            <a:ext cx="1498341" cy="3047473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09" b="10983"/>
          <a:stretch/>
        </p:blipFill>
        <p:spPr>
          <a:xfrm>
            <a:off x="6724409" y="1813977"/>
            <a:ext cx="4107250" cy="38734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3803" y="3381165"/>
            <a:ext cx="1489448" cy="14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638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5561" y="2371269"/>
            <a:ext cx="5448654" cy="28046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98"/>
          <a:stretch/>
        </p:blipFill>
        <p:spPr>
          <a:xfrm>
            <a:off x="8325292" y="1027906"/>
            <a:ext cx="2282151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36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D6CCC7-535C-414D-A3F4-79B7ED8B0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27" y="1569250"/>
            <a:ext cx="10430724" cy="440951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2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КОЕ – колониеобразующие единицы в объеме материала (1 мл,  1 см</a:t>
            </a:r>
            <a:r>
              <a:rPr lang="ru-RU" sz="2400" baseline="300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3</a:t>
            </a:r>
            <a:r>
              <a:rPr lang="ru-RU" sz="2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</a:p>
          <a:p>
            <a:r>
              <a:rPr lang="ru-RU" sz="2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Колония образуется при размножении одной бактериальной клетки</a:t>
            </a:r>
          </a:p>
          <a:p>
            <a:r>
              <a:rPr lang="ru-RU" sz="2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Таким образом, количество колоний, выросших из 1 мл материала = количество живых, способных к размножению бактериальных клеток в 1 мл материала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/>
              <a:t>КОЕ</a:t>
            </a:r>
          </a:p>
        </p:txBody>
      </p:sp>
    </p:spTree>
    <p:extLst>
      <p:ext uri="{BB962C8B-B14F-4D97-AF65-F5344CB8AC3E}">
        <p14:creationId xmlns:p14="http://schemas.microsoft.com/office/powerpoint/2010/main" xmlns="" val="1589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5">
            <a:extLst>
              <a:ext uri="{FF2B5EF4-FFF2-40B4-BE49-F238E27FC236}">
                <a16:creationId xmlns:a16="http://schemas.microsoft.com/office/drawing/2014/main" xmlns="" id="{41B66F4C-7E66-423B-957B-743987BA5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1" r="7903"/>
          <a:stretch/>
        </p:blipFill>
        <p:spPr>
          <a:xfrm rot="5400000">
            <a:off x="1260701" y="1883591"/>
            <a:ext cx="4171181" cy="3858936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827BE5C-CF1F-4B87-8874-51A4AE4CE8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8146" y="1713185"/>
            <a:ext cx="4012733" cy="4171179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/>
              <a:t>КОЕ</a:t>
            </a:r>
          </a:p>
        </p:txBody>
      </p:sp>
    </p:spTree>
    <p:extLst>
      <p:ext uri="{BB962C8B-B14F-4D97-AF65-F5344CB8AC3E}">
        <p14:creationId xmlns:p14="http://schemas.microsoft.com/office/powerpoint/2010/main" xmlns="" val="9673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D6CCC7-535C-414D-A3F4-79B7ED8B0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28" y="1569251"/>
            <a:ext cx="1050914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Font typeface="Wingdings" pitchFamily="2" charset="2"/>
              <a:buChar char="ü"/>
            </a:pPr>
            <a:r>
              <a:rPr lang="ru-RU" sz="2400" dirty="0" smtClean="0">
                <a:latin typeface="+mj-lt"/>
                <a:cs typeface="Calibri" panose="020F0502020204030204"/>
              </a:rPr>
              <a:t>Клиническая </a:t>
            </a:r>
            <a:r>
              <a:rPr lang="ru-RU" sz="2400" dirty="0">
                <a:latin typeface="+mj-lt"/>
                <a:cs typeface="Calibri" panose="020F0502020204030204"/>
              </a:rPr>
              <a:t>картина!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>
                <a:latin typeface="+mj-lt"/>
                <a:cs typeface="Calibri" panose="020F0502020204030204"/>
              </a:rPr>
              <a:t>Выделение типичного возбудителя для данной локализации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>
                <a:latin typeface="+mj-lt"/>
                <a:cs typeface="Calibri" panose="020F0502020204030204"/>
              </a:rPr>
              <a:t>Высокий титр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>
                <a:latin typeface="+mj-lt"/>
                <a:cs typeface="Calibri" panose="020F0502020204030204"/>
              </a:rPr>
              <a:t>Чистая культура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/>
              <a:t>Критерии интерпретации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6340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A64CC"/>
      </a:accent1>
      <a:accent2>
        <a:srgbClr val="E9C1EA"/>
      </a:accent2>
      <a:accent3>
        <a:srgbClr val="FDCB34"/>
      </a:accent3>
      <a:accent4>
        <a:srgbClr val="E7E6E6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4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1039</Words>
  <Application>Microsoft Office PowerPoint</Application>
  <PresentationFormat>Произвольный</PresentationFormat>
  <Paragraphs>149</Paragraphs>
  <Slides>19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Методы забора мочи:</vt:lpstr>
      <vt:lpstr>Транспортные среды для посева мочи</vt:lpstr>
      <vt:lpstr>Транспортные среды для посева мочи</vt:lpstr>
      <vt:lpstr>Транспортные среды для посева мочи</vt:lpstr>
      <vt:lpstr>КОЕ</vt:lpstr>
      <vt:lpstr>КОЕ</vt:lpstr>
      <vt:lpstr>КОЕ</vt:lpstr>
      <vt:lpstr>Критерии интерпретации</vt:lpstr>
      <vt:lpstr>Критерии интерпретации</vt:lpstr>
      <vt:lpstr>Интерпретация результатов антибиотикочувствительности:</vt:lpstr>
      <vt:lpstr>Пример результата:</vt:lpstr>
      <vt:lpstr>Пример результата:</vt:lpstr>
      <vt:lpstr>Почему не растёт посев?</vt:lpstr>
      <vt:lpstr>Нет роста:</vt:lpstr>
      <vt:lpstr>Нет роста:</vt:lpstr>
      <vt:lpstr>Нет роста:</vt:lpstr>
      <vt:lpstr>Нет роста: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Гишян Анастасия Аршаковна</dc:creator>
  <cp:lastModifiedBy>Мефодий</cp:lastModifiedBy>
  <cp:revision>51</cp:revision>
  <dcterms:created xsi:type="dcterms:W3CDTF">2023-09-07T16:15:18Z</dcterms:created>
  <dcterms:modified xsi:type="dcterms:W3CDTF">2023-09-22T05:09:35Z</dcterms:modified>
</cp:coreProperties>
</file>