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7" r:id="rId2"/>
    <p:sldId id="68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4" r:id="rId15"/>
    <p:sldId id="295" r:id="rId16"/>
    <p:sldId id="291" r:id="rId17"/>
    <p:sldId id="297" r:id="rId18"/>
    <p:sldId id="298" r:id="rId19"/>
    <p:sldId id="299" r:id="rId20"/>
    <p:sldId id="282" r:id="rId21"/>
    <p:sldId id="283" r:id="rId22"/>
    <p:sldId id="300" r:id="rId23"/>
    <p:sldId id="301" r:id="rId24"/>
    <p:sldId id="302" r:id="rId25"/>
    <p:sldId id="303" r:id="rId26"/>
    <p:sldId id="305" r:id="rId27"/>
    <p:sldId id="678" r:id="rId28"/>
    <p:sldId id="306" r:id="rId29"/>
    <p:sldId id="307" r:id="rId30"/>
    <p:sldId id="309" r:id="rId31"/>
    <p:sldId id="310" r:id="rId32"/>
    <p:sldId id="311" r:id="rId33"/>
    <p:sldId id="312" r:id="rId34"/>
    <p:sldId id="313" r:id="rId35"/>
    <p:sldId id="679" r:id="rId36"/>
    <p:sldId id="314" r:id="rId37"/>
    <p:sldId id="285" r:id="rId38"/>
    <p:sldId id="281" r:id="rId39"/>
    <p:sldId id="287" r:id="rId40"/>
    <p:sldId id="288" r:id="rId41"/>
    <p:sldId id="315" r:id="rId42"/>
    <p:sldId id="316" r:id="rId43"/>
    <p:sldId id="289" r:id="rId44"/>
    <p:sldId id="290" r:id="rId45"/>
    <p:sldId id="317" r:id="rId46"/>
    <p:sldId id="318" r:id="rId47"/>
    <p:sldId id="320" r:id="rId48"/>
    <p:sldId id="319" r:id="rId49"/>
    <p:sldId id="673" r:id="rId50"/>
    <p:sldId id="674" r:id="rId51"/>
    <p:sldId id="321" r:id="rId52"/>
    <p:sldId id="675" r:id="rId53"/>
    <p:sldId id="680" r:id="rId54"/>
    <p:sldId id="681" r:id="rId55"/>
    <p:sldId id="682" r:id="rId56"/>
    <p:sldId id="676" r:id="rId57"/>
    <p:sldId id="683" r:id="rId58"/>
    <p:sldId id="685" r:id="rId59"/>
    <p:sldId id="684" r:id="rId60"/>
    <p:sldId id="686" r:id="rId61"/>
    <p:sldId id="687" r:id="rId62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8E8"/>
    <a:srgbClr val="FF0031"/>
    <a:srgbClr val="F70D5F"/>
    <a:srgbClr val="E959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08"/>
    <p:restoredTop sz="94648"/>
  </p:normalViewPr>
  <p:slideViewPr>
    <p:cSldViewPr snapToGrid="0">
      <p:cViewPr varScale="1">
        <p:scale>
          <a:sx n="109" d="100"/>
          <a:sy n="109" d="100"/>
        </p:scale>
        <p:origin x="20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B7F0C-9C6E-DB4D-B12A-8618F2CC149F}" type="datetimeFigureOut">
              <a:rPr lang="en-RU" smtClean="0"/>
              <a:t>21.09.2023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61858-C25C-EB45-99BF-DC1DA5CF204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67124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B%D0%B0%D1%82%D0%B8%D0%BD%D1%81%D0%BA%D0%B8%D0%B9_%D1%8F%D0%B7%D1%8B%D0%BA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E%D1%89%D1%83%D1%89%D0%B5%D0%BD%D0%B8%D0%B5" TargetMode="External"/><Relationship Id="rId5" Type="http://schemas.openxmlformats.org/officeDocument/2006/relationships/hyperlink" Target="https://ru.wikipedia.org/wiki/%D0%9D%D0%B5%D0%B9%D1%80%D0%BE%D0%BD" TargetMode="External"/><Relationship Id="rId4" Type="http://schemas.openxmlformats.org/officeDocument/2006/relationships/hyperlink" Target="https://ru.wikipedia.org/wiki/%D0%A0%D0%B5%D1%86%D0%B5%D0%BF%D1%82%D0%BE%D1%80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США ежегодно регистрируется до 6 млн злокачественных опухолей у собак и кошек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61858-C25C-EB45-99BF-DC1DA5CF204E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68563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Влияние на почки происходит за счёт негативных эффектов антидиуретического гормона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61858-C25C-EB45-99BF-DC1DA5CF204E}" type="slidenum">
              <a:rPr lang="en-RU" smtClean="0"/>
              <a:t>29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80250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61858-C25C-EB45-99BF-DC1DA5CF204E}" type="slidenum">
              <a:rPr lang="en-RU" smtClean="0"/>
              <a:t>31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44502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Птиализм</a:t>
            </a:r>
            <a:r>
              <a:rPr lang="ru-RU" dirty="0"/>
              <a:t> - </a:t>
            </a:r>
            <a:r>
              <a:rPr lang="ru-RU" dirty="0" err="1"/>
              <a:t>гиперсаливация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BA70E-059A-2F40-B9E6-70704FC133D0}" type="slidenum">
              <a:rPr lang="en-RU" smtClean="0"/>
              <a:t>41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31008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61858-C25C-EB45-99BF-DC1DA5CF204E}" type="slidenum">
              <a:rPr lang="en-RU" smtClean="0"/>
              <a:t>50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8920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среднем артериальном давлении 70-90 </a:t>
            </a:r>
            <a:r>
              <a:rPr lang="ru-RU" dirty="0" err="1"/>
              <a:t>ммртст</a:t>
            </a:r>
            <a:r>
              <a:rPr lang="ru-RU" dirty="0"/>
              <a:t> обеспечивается адекватный церебральный и почечный кровоток </a:t>
            </a:r>
            <a:endParaRPr lang="en-US" dirty="0"/>
          </a:p>
          <a:p>
            <a:r>
              <a:rPr lang="en-US" dirty="0"/>
              <a:t>CR – </a:t>
            </a:r>
            <a:r>
              <a:rPr lang="ru-RU" dirty="0"/>
              <a:t>с</a:t>
            </a:r>
            <a:r>
              <a:rPr lang="en-US" dirty="0" err="1"/>
              <a:t>onventional</a:t>
            </a:r>
            <a:r>
              <a:rPr lang="en-US" dirty="0"/>
              <a:t> fluid resuscitation</a:t>
            </a:r>
            <a:r>
              <a:rPr lang="ru-RU" dirty="0"/>
              <a:t>;</a:t>
            </a:r>
            <a:r>
              <a:rPr lang="en-US" dirty="0"/>
              <a:t> LFVR – limited fluid volume resuscitation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61858-C25C-EB45-99BF-DC1DA5CF204E}" type="slidenum">
              <a:rPr lang="en-RU" smtClean="0"/>
              <a:t>53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70058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61858-C25C-EB45-99BF-DC1DA5CF204E}" type="slidenum">
              <a:rPr lang="en-RU" smtClean="0"/>
              <a:t>54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29119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61858-C25C-EB45-99BF-DC1DA5CF204E}" type="slidenum">
              <a:rPr lang="en-RU" smtClean="0"/>
              <a:t>58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52746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Ноцице́птор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Латинский язык"/>
              </a:rPr>
              <a:t>лат.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nocens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«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вредный» +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Рецептор"/>
              </a:rPr>
              <a:t>рецептор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также </a:t>
            </a:r>
            <a:r>
              <a:rPr lang="ru-RU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ноцирецептор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 — первичный афферентный (сенсорный)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Нейрон"/>
              </a:rPr>
              <a:t>нейрон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который активируется только болевым раздражителем (который повреждает или потенциально может повредить ткани организма). Интенсивная стимуляция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ноцицепторов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обычно вызывает неприятные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Ощущение"/>
              </a:rPr>
              <a:t>ощущения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 может причинить вред организму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61858-C25C-EB45-99BF-DC1DA5CF204E}" type="slidenum">
              <a:rPr lang="en-RU" smtClean="0"/>
              <a:t>59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22006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61858-C25C-EB45-99BF-DC1DA5CF204E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7697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61858-C25C-EB45-99BF-DC1DA5CF204E}" type="slidenum">
              <a:rPr lang="en-RU" smtClean="0"/>
              <a:t>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21866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Из антибиотиков предпочтительны бета-лактамы, можно использовать комбинацию цефалоспоринов с </a:t>
            </a:r>
            <a:r>
              <a:rPr lang="ru-RU" dirty="0" err="1"/>
              <a:t>фторхинолонами</a:t>
            </a:r>
            <a:r>
              <a:rPr lang="ru-RU" dirty="0"/>
              <a:t>. Лучше использовать препараты с широким спектром действия в отношении Грамм- положительных и отрицательных микроорганизмов. Перекрытие анаэробной микрофлоры целесообразно при очагах инфекции в костных тканях, осумкованных воспалениях и обширных абсцессах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61858-C25C-EB45-99BF-DC1DA5CF204E}" type="slidenum">
              <a:rPr lang="en-RU" smtClean="0"/>
              <a:t>11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32653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Филграстим</a:t>
            </a:r>
            <a:r>
              <a:rPr lang="ru-RU" dirty="0"/>
              <a:t> не разведённый можно хранить до 4-х недель в холодильнике 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61858-C25C-EB45-99BF-DC1DA5CF204E}" type="slidenum">
              <a:rPr lang="en-RU" smtClean="0"/>
              <a:t>12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52123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Кремофор</a:t>
            </a:r>
            <a:r>
              <a:rPr lang="ru-RU" dirty="0"/>
              <a:t>-Е в </a:t>
            </a:r>
            <a:r>
              <a:rPr lang="ru-RU" dirty="0" err="1"/>
              <a:t>паклитакселе</a:t>
            </a:r>
            <a:r>
              <a:rPr lang="ru-RU" dirty="0"/>
              <a:t> и поэтому он не используется в ветеринарии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5E962-FDD5-6449-918C-9174BCFCF25D}" type="slidenum">
              <a:rPr lang="en-RU" smtClean="0"/>
              <a:t>14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09354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5E962-FDD5-6449-918C-9174BCFCF25D}" type="slidenum">
              <a:rPr lang="en-RU" smtClean="0"/>
              <a:t>15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37281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Механизм повреждения тканей при </a:t>
            </a:r>
            <a:r>
              <a:rPr lang="ru-RU" dirty="0" err="1"/>
              <a:t>экстравазации</a:t>
            </a:r>
            <a:r>
              <a:rPr lang="ru-RU" dirty="0"/>
              <a:t> связан с формированием свободных радикалов и комплексов ДНК-цитостатик. Комплексы ДНК-</a:t>
            </a:r>
            <a:r>
              <a:rPr lang="ru-RU" dirty="0" err="1"/>
              <a:t>винкоалкалоиды</a:t>
            </a:r>
            <a:r>
              <a:rPr lang="ru-RU" dirty="0"/>
              <a:t> быстро </a:t>
            </a:r>
            <a:r>
              <a:rPr lang="ru-RU" dirty="0" err="1"/>
              <a:t>метаболизируются</a:t>
            </a:r>
            <a:r>
              <a:rPr lang="ru-RU" dirty="0"/>
              <a:t> и поэтому повреждения от </a:t>
            </a:r>
            <a:r>
              <a:rPr lang="ru-RU" dirty="0" err="1"/>
              <a:t>экстравазации</a:t>
            </a:r>
            <a:r>
              <a:rPr lang="ru-RU" dirty="0"/>
              <a:t> </a:t>
            </a:r>
            <a:r>
              <a:rPr lang="ru-RU" dirty="0" err="1"/>
              <a:t>винкаалкалоидов</a:t>
            </a:r>
            <a:r>
              <a:rPr lang="ru-RU" dirty="0"/>
              <a:t> </a:t>
            </a:r>
            <a:r>
              <a:rPr lang="ru-RU" dirty="0" err="1"/>
              <a:t>зажвают</a:t>
            </a:r>
            <a:r>
              <a:rPr lang="ru-RU" dirty="0"/>
              <a:t> быстрее, чем от </a:t>
            </a:r>
            <a:r>
              <a:rPr lang="ru-RU" dirty="0" err="1"/>
              <a:t>доксорубицина</a:t>
            </a:r>
            <a:r>
              <a:rPr lang="ru-RU" dirty="0"/>
              <a:t> 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61858-C25C-EB45-99BF-DC1DA5CF204E}" type="slidenum">
              <a:rPr lang="en-RU" smtClean="0"/>
              <a:t>17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44761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Димексид</a:t>
            </a:r>
            <a:r>
              <a:rPr lang="ru-RU" dirty="0"/>
              <a:t> препятствует связыванию ДНК с комплексами цитостатика </a:t>
            </a:r>
          </a:p>
          <a:p>
            <a:r>
              <a:rPr lang="ru-RU" dirty="0"/>
              <a:t>Флакон </a:t>
            </a:r>
            <a:r>
              <a:rPr lang="ru-RU" dirty="0" err="1"/>
              <a:t>кардиоксана</a:t>
            </a:r>
            <a:r>
              <a:rPr lang="ru-RU" dirty="0"/>
              <a:t> 500 мг стоит 107 тысяч рублей и сложно доступен 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61858-C25C-EB45-99BF-DC1DA5CF204E}" type="slidenum">
              <a:rPr lang="en-RU" smtClean="0"/>
              <a:t>18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9240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15E4-84FA-5B96-C4B0-724F832ED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4E1CA-D702-9458-4B32-881A44C86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A54A-7C2B-B672-2467-A2E3B437B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05E-834B-9B42-A745-8D0D1FB49A04}" type="datetimeFigureOut">
              <a:rPr lang="en-RU" smtClean="0"/>
              <a:t>21.09.2023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80C25-36A5-49F5-5896-4EB74FFCE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E8E80-E564-A0BA-BCAD-1F987FD0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710B-BE20-654A-A484-34C4D08F271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3148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79BF7-19F9-ACEC-F06E-930D4637A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569BB-A593-574D-CFA0-5A7F626E4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CB51E-8C2A-796F-54F5-A108F9467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05E-834B-9B42-A745-8D0D1FB49A04}" type="datetimeFigureOut">
              <a:rPr lang="en-RU" smtClean="0"/>
              <a:t>21.09.2023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E4DCF-8CA9-A7A7-0622-5A055804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1C844-48EC-CE34-64AC-0005DFC2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710B-BE20-654A-A484-34C4D08F271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26976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A58038-A88D-3640-BDE9-D1EF673E3B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9EDA33-5017-F56E-FE96-30613578DF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79216-2FAB-5136-E750-9589A475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05E-834B-9B42-A745-8D0D1FB49A04}" type="datetimeFigureOut">
              <a:rPr lang="en-RU" smtClean="0"/>
              <a:t>21.09.2023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EC303-D9D5-8AD6-C17C-8410A8ABD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0DD0A-BE12-462F-BB95-CE4CD3AB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710B-BE20-654A-A484-34C4D08F271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4515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18342-B6CC-36DF-DB81-1DF0C19B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4253A-0AAC-9738-047D-0E2F2B80A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D8E94-2DCB-DB7D-2119-7645A692C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05E-834B-9B42-A745-8D0D1FB49A04}" type="datetimeFigureOut">
              <a:rPr lang="en-RU" smtClean="0"/>
              <a:t>21.09.2023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80E08-8B6E-65A0-AFAF-5096F078B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29EEA-D3A3-53E0-B0C0-2F36E12B1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710B-BE20-654A-A484-34C4D08F271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9146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7F908-47A9-2BE6-F37F-61DDF07E9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41A7-D9E8-14BC-CAA5-C58BAF008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BAC08-D4B2-B3B6-2EAE-546A920EE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05E-834B-9B42-A745-8D0D1FB49A04}" type="datetimeFigureOut">
              <a:rPr lang="en-RU" smtClean="0"/>
              <a:t>21.09.2023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E0FE8-21E3-7C06-23E8-B52D3C03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7C4B4-AF6C-F197-BE31-9EA1888C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710B-BE20-654A-A484-34C4D08F271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0282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AE6F-495B-753D-E2D5-60CAA99A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40F8C-53EE-E2BB-44CE-7D7B759C2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5EDC4-2192-6F5D-1311-8A1B1351B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B55C-8B76-5A58-E3EA-E8C6397C4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05E-834B-9B42-A745-8D0D1FB49A04}" type="datetimeFigureOut">
              <a:rPr lang="en-RU" smtClean="0"/>
              <a:t>21.09.2023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E2DB4-4679-5713-E1CD-3AA35B27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62627-440C-38CF-7B1E-D491597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710B-BE20-654A-A484-34C4D08F271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66176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E396-C84B-E09B-05E1-73517719B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FAD7E-3666-7FBB-9276-2E8A0D0E7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E4729-6987-2D5B-62A9-F0D4099DC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B10C3-2193-0304-334C-2503B2D3E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5A738E-55B3-C13C-0699-35A9F48F29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AD765A-18C1-2BD8-1FA3-9035FDF3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05E-834B-9B42-A745-8D0D1FB49A04}" type="datetimeFigureOut">
              <a:rPr lang="en-RU" smtClean="0"/>
              <a:t>21.09.2023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8DB18-2424-3921-8B5B-3176E3A43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40E8E5-2431-A260-1DAF-F4E512FF2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710B-BE20-654A-A484-34C4D08F271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4821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5D4D-AD8A-5893-C935-E8576356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B743FE-963A-D8E7-F470-6D6E8F5E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05E-834B-9B42-A745-8D0D1FB49A04}" type="datetimeFigureOut">
              <a:rPr lang="en-RU" smtClean="0"/>
              <a:t>21.09.2023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6ACA70-A9AF-AA9A-8439-585748F4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7B287-BAFF-9690-E776-E349969A0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710B-BE20-654A-A484-34C4D08F271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82825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D4675-BDAA-FB2B-C2CE-ABCE3D80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05E-834B-9B42-A745-8D0D1FB49A04}" type="datetimeFigureOut">
              <a:rPr lang="en-RU" smtClean="0"/>
              <a:t>21.09.2023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416515-66B9-A3D4-B37A-82047FFB3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27B02-06BD-0364-C404-1F759E9A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710B-BE20-654A-A484-34C4D08F271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1593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46899-7253-A931-E49E-01FF66404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C513A-7EE4-92DF-4A58-7142AB25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1D54F-85D5-DA1F-6694-B862E04D4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909C8B-6FA1-8A2C-CFE1-357770E5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05E-834B-9B42-A745-8D0D1FB49A04}" type="datetimeFigureOut">
              <a:rPr lang="en-RU" smtClean="0"/>
              <a:t>21.09.2023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1F488-C637-1106-82D7-E21D4F0BA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1252D-2386-4B93-012A-C8E98C0D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710B-BE20-654A-A484-34C4D08F271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3144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F2973-0B15-0593-EB0F-774AEC8F5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9E339-4A3B-CD57-C8D2-82F73D48B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E9093-A17C-7212-F9C2-E0B8DA09C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9787F-9CA4-974E-3AB6-6CB229C6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05E-834B-9B42-A745-8D0D1FB49A04}" type="datetimeFigureOut">
              <a:rPr lang="en-RU" smtClean="0"/>
              <a:t>21.09.2023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CD0F0-A672-3618-0285-8C128D4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14F27-A220-44C7-7354-0588BA85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710B-BE20-654A-A484-34C4D08F271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2527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D718E-4F3A-0C86-1651-E9D313FF1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5A37D-E70D-2BC2-6EEE-94EE46C2E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AD105-315D-0FB2-0F7D-0C8BF8A121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D105E-834B-9B42-A745-8D0D1FB49A04}" type="datetimeFigureOut">
              <a:rPr lang="en-RU" smtClean="0"/>
              <a:t>21.09.2023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AB9E9-4949-F69D-E217-71046A520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F3021-80AE-26B9-315D-5907FD185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2710B-BE20-654A-A484-34C4D08F271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2287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baltvetforum.com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13.wdp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microsoft.com/office/2007/relationships/hdphoto" Target="../media/hdphoto15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3905B8-5A6D-11E0-3A64-ED9FF0459341}"/>
              </a:ext>
            </a:extLst>
          </p:cNvPr>
          <p:cNvSpPr txBox="1"/>
          <p:nvPr/>
        </p:nvSpPr>
        <p:spPr>
          <a:xfrm>
            <a:off x="0" y="1589315"/>
            <a:ext cx="12191999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НЕОТЛОЖНЫЕ СОСТОЯНИЯ У ПАЦИЕНТОВ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 С ОНКОЛОГИЧЕСКИМИ ЗАБОЛЕВАНИЯМИ</a:t>
            </a:r>
            <a:endParaRPr lang="en-RU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2A619-A21F-8F3B-E31C-34A2852C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287" y="3277595"/>
            <a:ext cx="3336472" cy="3516497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EB586-7B1D-D6E3-DA17-E57C9630A7FD}"/>
              </a:ext>
            </a:extLst>
          </p:cNvPr>
          <p:cNvSpPr txBox="1"/>
          <p:nvPr/>
        </p:nvSpPr>
        <p:spPr>
          <a:xfrm>
            <a:off x="7184571" y="2851709"/>
            <a:ext cx="5007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u="sng" dirty="0"/>
              <a:t>ШИМШИРТ АЛЕКСАНДР АЛЕКСАНДРОВИЧ</a:t>
            </a:r>
            <a:endParaRPr lang="en-RU" sz="2000" b="1" u="sng" dirty="0"/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BF87B326-9EAC-F51E-3C2A-56BBC665C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96" t="8286" r="17184" b="14000"/>
          <a:stretch/>
        </p:blipFill>
        <p:spPr>
          <a:xfrm>
            <a:off x="0" y="69171"/>
            <a:ext cx="1160609" cy="1197915"/>
          </a:xfrm>
          <a:prstGeom prst="ellipse">
            <a:avLst/>
          </a:prstGeom>
        </p:spPr>
      </p:pic>
      <p:pic>
        <p:nvPicPr>
          <p:cNvPr id="7" name="Picture 6" descr="A picture containing appliance, blue&#10;&#10;Description automatically generated">
            <a:extLst>
              <a:ext uri="{FF2B5EF4-FFF2-40B4-BE49-F238E27FC236}">
                <a16:creationId xmlns:a16="http://schemas.microsoft.com/office/drawing/2014/main" id="{3FCFA603-4B7E-1923-6CE0-C57A0ADF59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30" t="9153" r="22469" b="16680"/>
          <a:stretch/>
        </p:blipFill>
        <p:spPr>
          <a:xfrm>
            <a:off x="1231366" y="63908"/>
            <a:ext cx="1160609" cy="119791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1F7CD8-51CC-93FA-1B8C-DA6AEB3F4733}"/>
              </a:ext>
            </a:extLst>
          </p:cNvPr>
          <p:cNvSpPr txBox="1"/>
          <p:nvPr/>
        </p:nvSpPr>
        <p:spPr>
          <a:xfrm>
            <a:off x="2196831" y="184605"/>
            <a:ext cx="3049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Ветеринарная клиника «Биоконтроль»</a:t>
            </a:r>
          </a:p>
          <a:p>
            <a:pPr algn="ctr"/>
            <a:r>
              <a:rPr lang="ru-RU" sz="1600" b="1" i="1" dirty="0">
                <a:solidFill>
                  <a:srgbClr val="020202"/>
                </a:solidFill>
                <a:effectLst/>
              </a:rPr>
              <a:t>«НМИЦ онкологии им. Н.Н. Блохина» Минздрава РФ</a:t>
            </a:r>
            <a:endParaRPr lang="en-RU" sz="1600" b="1" i="1" dirty="0"/>
          </a:p>
        </p:txBody>
      </p:sp>
      <p:pic>
        <p:nvPicPr>
          <p:cNvPr id="1026" name="Picture 2" descr="Baltvetforum">
            <a:hlinkClick r:id="rId5"/>
            <a:extLst>
              <a:ext uri="{FF2B5EF4-FFF2-40B4-BE49-F238E27FC236}">
                <a16:creationId xmlns:a16="http://schemas.microsoft.com/office/drawing/2014/main" id="{D92E81A6-948F-3700-9034-E07440C49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14" y="63908"/>
            <a:ext cx="4029322" cy="6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6F3819-25D5-1250-9A28-06E4FDF805FE}"/>
              </a:ext>
            </a:extLst>
          </p:cNvPr>
          <p:cNvSpPr txBox="1"/>
          <p:nvPr/>
        </p:nvSpPr>
        <p:spPr>
          <a:xfrm>
            <a:off x="6454991" y="707108"/>
            <a:ext cx="527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XVII </a:t>
            </a:r>
            <a:r>
              <a:rPr lang="ru-RU" sz="1600" b="1" i="1" dirty="0"/>
              <a:t>Балтийский Форум ветеринарной медицины </a:t>
            </a:r>
          </a:p>
          <a:p>
            <a:pPr algn="ctr"/>
            <a:r>
              <a:rPr lang="ru-RU" sz="1600" b="1" i="1" dirty="0"/>
              <a:t>и продовольственной безопасности</a:t>
            </a:r>
            <a:endParaRPr lang="en-RU" sz="1600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9CD1C5-1E84-299A-EFB3-02BCA37D34F5}"/>
              </a:ext>
            </a:extLst>
          </p:cNvPr>
          <p:cNvSpPr txBox="1"/>
          <p:nvPr/>
        </p:nvSpPr>
        <p:spPr>
          <a:xfrm>
            <a:off x="1513114" y="6101769"/>
            <a:ext cx="7674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/>
              <a:t>21-22 сентября 2023 </a:t>
            </a:r>
            <a:endParaRPr lang="en-RU" b="1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D0769C-C95C-7662-84B0-2E332E4E02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45" t="-184" r="8295" b="5969"/>
          <a:stretch/>
        </p:blipFill>
        <p:spPr>
          <a:xfrm>
            <a:off x="122303" y="2795495"/>
            <a:ext cx="4308182" cy="36545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4669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782D53-4735-B092-3381-2D813948C3D7}"/>
              </a:ext>
            </a:extLst>
          </p:cNvPr>
          <p:cNvSpPr txBox="1"/>
          <p:nvPr/>
        </p:nvSpPr>
        <p:spPr>
          <a:xfrm>
            <a:off x="-1" y="45307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15345A-905E-9031-1204-BB0B83E3F599}"/>
              </a:ext>
            </a:extLst>
          </p:cNvPr>
          <p:cNvSpPr txBox="1"/>
          <p:nvPr/>
        </p:nvSpPr>
        <p:spPr>
          <a:xfrm>
            <a:off x="-2" y="621736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/>
              <a:t>Нейтропения</a:t>
            </a:r>
            <a:endParaRPr lang="en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2E221-DE06-3EF7-7B5D-7C4C0457EB7B}"/>
              </a:ext>
            </a:extLst>
          </p:cNvPr>
          <p:cNvSpPr txBox="1"/>
          <p:nvPr/>
        </p:nvSpPr>
        <p:spPr>
          <a:xfrm>
            <a:off x="-2" y="2962409"/>
            <a:ext cx="2481944" cy="10969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RU" sz="2200" dirty="0"/>
              <a:t> </a:t>
            </a:r>
            <a:r>
              <a:rPr lang="ru-RU" sz="2200" u="sng" dirty="0"/>
              <a:t>Нейтрофилы ниже </a:t>
            </a:r>
            <a:r>
              <a:rPr lang="ru-RU" sz="2400" b="1" dirty="0">
                <a:solidFill>
                  <a:srgbClr val="FF0000"/>
                </a:solidFill>
              </a:rPr>
              <a:t>1000 </a:t>
            </a:r>
            <a:r>
              <a:rPr lang="ru-RU" sz="2000" b="1" i="1" dirty="0">
                <a:solidFill>
                  <a:srgbClr val="FF0000"/>
                </a:solidFill>
              </a:rPr>
              <a:t>клеток/</a:t>
            </a:r>
            <a:r>
              <a:rPr lang="ru-RU" sz="2000" b="1" i="1" dirty="0" err="1">
                <a:solidFill>
                  <a:srgbClr val="FF0000"/>
                </a:solidFill>
              </a:rPr>
              <a:t>мкл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endParaRPr lang="en-RU" sz="2200" b="1" i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A12BB5-B586-346C-7FE2-1CD83A2BCA3E}"/>
              </a:ext>
            </a:extLst>
          </p:cNvPr>
          <p:cNvSpPr txBox="1"/>
          <p:nvPr/>
        </p:nvSpPr>
        <p:spPr>
          <a:xfrm>
            <a:off x="2988123" y="1972040"/>
            <a:ext cx="2667002" cy="105548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RU" sz="2200" dirty="0"/>
              <a:t> </a:t>
            </a:r>
            <a:r>
              <a:rPr lang="ru-RU" sz="2200" dirty="0" err="1"/>
              <a:t>Асимптоматичное</a:t>
            </a:r>
            <a:r>
              <a:rPr lang="ru-RU" sz="2200" dirty="0"/>
              <a:t> течение </a:t>
            </a:r>
            <a:endParaRPr lang="en-RU" sz="2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712A59-54F6-6CC6-FEA3-3D3B346620DD}"/>
              </a:ext>
            </a:extLst>
          </p:cNvPr>
          <p:cNvSpPr txBox="1"/>
          <p:nvPr/>
        </p:nvSpPr>
        <p:spPr>
          <a:xfrm>
            <a:off x="2988124" y="3515026"/>
            <a:ext cx="2667002" cy="206575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dirty="0"/>
              <a:t>Симптомы: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FF0000"/>
                </a:solidFill>
              </a:rPr>
              <a:t>Вялость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FF0000"/>
                </a:solidFill>
              </a:rPr>
              <a:t>Анорексия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T </a:t>
            </a:r>
            <a:r>
              <a:rPr lang="ru-RU" sz="2200" b="1" i="1" dirty="0">
                <a:solidFill>
                  <a:srgbClr val="FF0000"/>
                </a:solidFill>
              </a:rPr>
              <a:t>тела</a:t>
            </a:r>
            <a:r>
              <a:rPr lang="ru-RU" sz="2200" b="1" dirty="0">
                <a:solidFill>
                  <a:srgbClr val="FF0000"/>
                </a:solidFill>
              </a:rPr>
              <a:t> ＞ 39</a:t>
            </a:r>
            <a:r>
              <a:rPr lang="en-US" sz="2200" b="1" dirty="0">
                <a:solidFill>
                  <a:srgbClr val="FF0000"/>
                </a:solidFill>
              </a:rPr>
              <a:t>,2 Cº</a:t>
            </a:r>
            <a:endParaRPr lang="ru-RU" sz="22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2A8755-6FA7-1B6F-0675-4822997939F6}"/>
              </a:ext>
            </a:extLst>
          </p:cNvPr>
          <p:cNvCxnSpPr/>
          <p:nvPr/>
        </p:nvCxnSpPr>
        <p:spPr>
          <a:xfrm>
            <a:off x="3995056" y="3046939"/>
            <a:ext cx="0" cy="4639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CC057C-23B1-0489-DDFE-4967BCFA6201}"/>
              </a:ext>
            </a:extLst>
          </p:cNvPr>
          <p:cNvCxnSpPr>
            <a:cxnSpLocks/>
          </p:cNvCxnSpPr>
          <p:nvPr/>
        </p:nvCxnSpPr>
        <p:spPr>
          <a:xfrm flipV="1">
            <a:off x="4746167" y="3013879"/>
            <a:ext cx="0" cy="4969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B55873-9E57-2EEA-FB40-B702869CA718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2481942" y="2499781"/>
            <a:ext cx="506181" cy="4716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7437AAD-1625-E760-F174-25AF06B77E9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487384" y="4059420"/>
            <a:ext cx="500740" cy="4884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FBAE6BB-AC42-56CC-DF4E-AD2E259CE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98" t="38158" r="829" b="4071"/>
          <a:stretch/>
        </p:blipFill>
        <p:spPr>
          <a:xfrm rot="5400000">
            <a:off x="6287871" y="1498361"/>
            <a:ext cx="1531958" cy="1676580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3014B0F-C8D1-F824-5BF5-B42FA8EB41C4}"/>
              </a:ext>
            </a:extLst>
          </p:cNvPr>
          <p:cNvSpPr txBox="1"/>
          <p:nvPr/>
        </p:nvSpPr>
        <p:spPr>
          <a:xfrm>
            <a:off x="9225620" y="1671744"/>
            <a:ext cx="2770407" cy="7694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</a:rPr>
              <a:t>Микрофлора пациента</a:t>
            </a:r>
            <a:endParaRPr lang="en-RU" sz="22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A6843C-5526-13D6-672A-56D986C1A51F}"/>
              </a:ext>
            </a:extLst>
          </p:cNvPr>
          <p:cNvSpPr txBox="1"/>
          <p:nvPr/>
        </p:nvSpPr>
        <p:spPr>
          <a:xfrm>
            <a:off x="9225606" y="5577917"/>
            <a:ext cx="2770421" cy="7694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</a:rPr>
              <a:t>Условно патогенная микрофлора среды</a:t>
            </a:r>
            <a:endParaRPr lang="en-RU" sz="22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30E961-730C-4274-6878-966619C433B8}"/>
              </a:ext>
            </a:extLst>
          </p:cNvPr>
          <p:cNvSpPr txBox="1"/>
          <p:nvPr/>
        </p:nvSpPr>
        <p:spPr>
          <a:xfrm>
            <a:off x="8643251" y="3045955"/>
            <a:ext cx="3548748" cy="195438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b="1" u="sng" dirty="0">
                <a:solidFill>
                  <a:srgbClr val="FF0000"/>
                </a:solidFill>
              </a:rPr>
              <a:t>ВОРОТА ИНФИЦИРОВАНИЯ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i="1" dirty="0">
                <a:solidFill>
                  <a:srgbClr val="FF0000"/>
                </a:solidFill>
              </a:rPr>
              <a:t>Кожа (Гр «+»)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i="1" dirty="0">
                <a:solidFill>
                  <a:srgbClr val="FF0000"/>
                </a:solidFill>
              </a:rPr>
              <a:t>ЖКТ (Гр «-»)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i="1" dirty="0">
                <a:solidFill>
                  <a:srgbClr val="FF0000"/>
                </a:solidFill>
              </a:rPr>
              <a:t>Респираторный тракт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i="1" dirty="0">
                <a:solidFill>
                  <a:srgbClr val="FF0000"/>
                </a:solidFill>
              </a:rPr>
              <a:t>в/в катетеры  (Гр «-»)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1FE37BA-6CF2-F721-5E46-FAA0B9264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98" t="38158" r="829" b="4071"/>
          <a:stretch/>
        </p:blipFill>
        <p:spPr>
          <a:xfrm rot="5400000">
            <a:off x="6383209" y="5226735"/>
            <a:ext cx="1531958" cy="1676580"/>
          </a:xfrm>
          <a:prstGeom prst="ellipse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5519EC6-42BE-B4EB-A70F-E5CFEE2CA383}"/>
              </a:ext>
            </a:extLst>
          </p:cNvPr>
          <p:cNvCxnSpPr>
            <a:cxnSpLocks/>
          </p:cNvCxnSpPr>
          <p:nvPr/>
        </p:nvCxnSpPr>
        <p:spPr>
          <a:xfrm>
            <a:off x="10610830" y="2470977"/>
            <a:ext cx="0" cy="5784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344B2AF-E925-B2DD-78FA-98517F994AAB}"/>
              </a:ext>
            </a:extLst>
          </p:cNvPr>
          <p:cNvCxnSpPr>
            <a:cxnSpLocks/>
          </p:cNvCxnSpPr>
          <p:nvPr/>
        </p:nvCxnSpPr>
        <p:spPr>
          <a:xfrm flipV="1">
            <a:off x="10610836" y="5015232"/>
            <a:ext cx="10879" cy="5328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C61B9EC-618B-B044-16DA-B068853273DD}"/>
              </a:ext>
            </a:extLst>
          </p:cNvPr>
          <p:cNvSpPr txBox="1"/>
          <p:nvPr/>
        </p:nvSpPr>
        <p:spPr>
          <a:xfrm>
            <a:off x="6133961" y="3606598"/>
            <a:ext cx="2111915" cy="954107"/>
          </a:xfrm>
          <a:prstGeom prst="rect">
            <a:avLst/>
          </a:prstGeom>
          <a:solidFill>
            <a:srgbClr val="FF003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СЕПСИС/</a:t>
            </a:r>
            <a:endParaRPr lang="en-US" sz="2800" b="1" dirty="0"/>
          </a:p>
          <a:p>
            <a:pPr algn="ctr"/>
            <a:r>
              <a:rPr lang="en-US" sz="2800" b="1" dirty="0"/>
              <a:t>SIRS</a:t>
            </a:r>
            <a:endParaRPr lang="en-RU" sz="2800" b="1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6E86713-9C4B-0CA9-3411-71076C54423D}"/>
              </a:ext>
            </a:extLst>
          </p:cNvPr>
          <p:cNvCxnSpPr>
            <a:cxnSpLocks/>
          </p:cNvCxnSpPr>
          <p:nvPr/>
        </p:nvCxnSpPr>
        <p:spPr>
          <a:xfrm>
            <a:off x="5646870" y="4173032"/>
            <a:ext cx="449128" cy="0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15EEBB3-9653-EE5D-F4E9-E3D0FC9D5AFC}"/>
              </a:ext>
            </a:extLst>
          </p:cNvPr>
          <p:cNvCxnSpPr>
            <a:cxnSpLocks/>
          </p:cNvCxnSpPr>
          <p:nvPr/>
        </p:nvCxnSpPr>
        <p:spPr>
          <a:xfrm flipH="1">
            <a:off x="8218669" y="4151259"/>
            <a:ext cx="446327" cy="0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A8E0E61-E6CD-EE11-8852-111F0361AFF3}"/>
              </a:ext>
            </a:extLst>
          </p:cNvPr>
          <p:cNvCxnSpPr>
            <a:cxnSpLocks/>
          </p:cNvCxnSpPr>
          <p:nvPr/>
        </p:nvCxnSpPr>
        <p:spPr>
          <a:xfrm>
            <a:off x="7238984" y="2823025"/>
            <a:ext cx="8176" cy="737442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DDB88DD-D01F-E9A2-1671-9A7A98E3E19D}"/>
              </a:ext>
            </a:extLst>
          </p:cNvPr>
          <p:cNvCxnSpPr>
            <a:cxnSpLocks/>
          </p:cNvCxnSpPr>
          <p:nvPr/>
        </p:nvCxnSpPr>
        <p:spPr>
          <a:xfrm flipV="1">
            <a:off x="7247160" y="4607037"/>
            <a:ext cx="0" cy="707300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60E1042D-9A47-9B17-D7FA-8235667D2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22" t="7334" r="18952" b="26997"/>
          <a:stretch/>
        </p:blipFill>
        <p:spPr>
          <a:xfrm>
            <a:off x="7965590" y="1513997"/>
            <a:ext cx="1238286" cy="1280084"/>
          </a:xfrm>
          <a:prstGeom prst="ellipse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80CB039-34DE-221F-86CE-A2A99406B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22" t="7334" r="18952" b="26997"/>
          <a:stretch/>
        </p:blipFill>
        <p:spPr>
          <a:xfrm>
            <a:off x="7965590" y="5299046"/>
            <a:ext cx="1238286" cy="1280084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B7201A-4233-9858-E381-114A72FEC63F}"/>
              </a:ext>
            </a:extLst>
          </p:cNvPr>
          <p:cNvSpPr txBox="1"/>
          <p:nvPr/>
        </p:nvSpPr>
        <p:spPr>
          <a:xfrm>
            <a:off x="85423" y="6347358"/>
            <a:ext cx="574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RU" u="sng" dirty="0"/>
              <a:t>SIRS – </a:t>
            </a:r>
            <a:r>
              <a:rPr lang="ru-RU" u="sng" dirty="0"/>
              <a:t>синдром системного воспалительного процесса</a:t>
            </a:r>
            <a:endParaRPr lang="en-RU" u="sng" dirty="0"/>
          </a:p>
        </p:txBody>
      </p:sp>
    </p:spTree>
    <p:extLst>
      <p:ext uri="{BB962C8B-B14F-4D97-AF65-F5344CB8AC3E}">
        <p14:creationId xmlns:p14="http://schemas.microsoft.com/office/powerpoint/2010/main" val="563714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2EC3CF-4304-554E-A5A1-3D1ABFF14655}"/>
              </a:ext>
            </a:extLst>
          </p:cNvPr>
          <p:cNvSpPr txBox="1"/>
          <p:nvPr/>
        </p:nvSpPr>
        <p:spPr>
          <a:xfrm>
            <a:off x="-1" y="45307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4F95AB-1324-D797-2023-3F875583BA84}"/>
              </a:ext>
            </a:extLst>
          </p:cNvPr>
          <p:cNvSpPr txBox="1"/>
          <p:nvPr/>
        </p:nvSpPr>
        <p:spPr>
          <a:xfrm>
            <a:off x="-2" y="621736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</a:t>
            </a:r>
            <a:r>
              <a:rPr lang="ru-RU" sz="3200" b="1" dirty="0" err="1"/>
              <a:t>Фибрильная</a:t>
            </a:r>
            <a:r>
              <a:rPr lang="ru-RU" sz="3200" b="1" dirty="0"/>
              <a:t> </a:t>
            </a:r>
            <a:r>
              <a:rPr lang="ru-RU" sz="3200" b="1" dirty="0" err="1"/>
              <a:t>нейтропения</a:t>
            </a:r>
            <a:endParaRPr lang="en-RU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CAC8E-535B-7A36-A5AD-1889E8D84488}"/>
              </a:ext>
            </a:extLst>
          </p:cNvPr>
          <p:cNvSpPr txBox="1"/>
          <p:nvPr/>
        </p:nvSpPr>
        <p:spPr>
          <a:xfrm>
            <a:off x="337454" y="1270517"/>
            <a:ext cx="10798633" cy="1631216"/>
          </a:xfrm>
          <a:prstGeom prst="rect">
            <a:avLst/>
          </a:prstGeom>
          <a:solidFill>
            <a:srgbClr val="E9598B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ПАЦИЕНТ С ПОВЫШЕННОЙ ТЕМПЕРАТУРОЙ ТЕЛА</a:t>
            </a:r>
            <a:r>
              <a:rPr lang="ru-RU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ОАК с </a:t>
            </a:r>
            <a:r>
              <a:rPr lang="ru-RU" sz="2000" dirty="0" err="1"/>
              <a:t>нейтропенией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Х/т в последние 10 дней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Признаки </a:t>
            </a:r>
            <a:r>
              <a:rPr lang="en-US" sz="2000" dirty="0"/>
              <a:t>SIRS (</a:t>
            </a:r>
            <a:r>
              <a:rPr lang="ru-RU" sz="2000" dirty="0"/>
              <a:t>ректальная температура &gt; 39.4 С</a:t>
            </a:r>
            <a:r>
              <a:rPr lang="ru-RU" sz="2000" baseline="30000" dirty="0"/>
              <a:t>0</a:t>
            </a:r>
            <a:r>
              <a:rPr lang="ru-RU" sz="2000" dirty="0"/>
              <a:t> и &lt; 37.8 С</a:t>
            </a:r>
            <a:r>
              <a:rPr lang="ru-RU" sz="2000" baseline="30000" dirty="0"/>
              <a:t>0</a:t>
            </a:r>
            <a:r>
              <a:rPr lang="ru-RU" sz="2000" dirty="0"/>
              <a:t>; ЧСС &gt; 140 уд/м; ЧДД &gt; 20 д/мин; </a:t>
            </a:r>
            <a:r>
              <a:rPr lang="ru-RU" sz="2000" dirty="0" err="1"/>
              <a:t>нейтрофилия</a:t>
            </a:r>
            <a:r>
              <a:rPr lang="ru-RU" sz="2000" dirty="0"/>
              <a:t> (&gt; 16х10</a:t>
            </a:r>
            <a:r>
              <a:rPr lang="ru-RU" sz="2000" baseline="30000" dirty="0"/>
              <a:t>3</a:t>
            </a:r>
            <a:r>
              <a:rPr lang="ru-RU" sz="2000" dirty="0"/>
              <a:t>  </a:t>
            </a:r>
            <a:r>
              <a:rPr lang="ru-RU" sz="2000" dirty="0" err="1"/>
              <a:t>кл</a:t>
            </a:r>
            <a:r>
              <a:rPr lang="ru-RU" sz="2000" dirty="0"/>
              <a:t>/</a:t>
            </a:r>
            <a:r>
              <a:rPr lang="ru-RU" sz="2000" dirty="0" err="1"/>
              <a:t>мкл</a:t>
            </a:r>
            <a:r>
              <a:rPr lang="ru-RU" sz="2000" dirty="0"/>
              <a:t>) или </a:t>
            </a:r>
            <a:r>
              <a:rPr lang="ru-RU" sz="2000" dirty="0" err="1"/>
              <a:t>нейтропения</a:t>
            </a:r>
            <a:r>
              <a:rPr lang="ru-RU" sz="2000" dirty="0"/>
              <a:t> &lt; 6х10</a:t>
            </a:r>
            <a:r>
              <a:rPr lang="ru-RU" sz="2000" baseline="30000" dirty="0"/>
              <a:t>3</a:t>
            </a:r>
            <a:r>
              <a:rPr lang="ru-RU" sz="2000" dirty="0"/>
              <a:t>  </a:t>
            </a:r>
            <a:r>
              <a:rPr lang="ru-RU" sz="2000" dirty="0" err="1"/>
              <a:t>кл</a:t>
            </a:r>
            <a:r>
              <a:rPr lang="ru-RU" sz="2000" dirty="0"/>
              <a:t>/</a:t>
            </a:r>
            <a:r>
              <a:rPr lang="ru-RU" sz="2000" dirty="0" err="1"/>
              <a:t>мкл</a:t>
            </a:r>
            <a:r>
              <a:rPr lang="ru-RU" sz="20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2D726-EBAA-E3A5-B094-65F048FE3FE7}"/>
              </a:ext>
            </a:extLst>
          </p:cNvPr>
          <p:cNvSpPr txBox="1"/>
          <p:nvPr/>
        </p:nvSpPr>
        <p:spPr>
          <a:xfrm>
            <a:off x="283027" y="2982551"/>
            <a:ext cx="4931229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Пациент соответствует критериям</a:t>
            </a:r>
            <a:r>
              <a:rPr lang="en-US" sz="2000" b="1" dirty="0"/>
              <a:t> SIRS </a:t>
            </a:r>
            <a:endParaRPr lang="en-RU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D257C4-EB4D-8A74-18B7-1F028C9C4735}"/>
              </a:ext>
            </a:extLst>
          </p:cNvPr>
          <p:cNvSpPr txBox="1"/>
          <p:nvPr/>
        </p:nvSpPr>
        <p:spPr>
          <a:xfrm>
            <a:off x="283027" y="3504198"/>
            <a:ext cx="4931230" cy="317009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Комплекс лечебных и диагностических процедур: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Выявление очага инфекции (полный гематологический скрининг, ОАМ, рентгенограмма гр. клетки, УЗИ </a:t>
            </a:r>
            <a:r>
              <a:rPr lang="ru-RU" sz="2000" dirty="0" err="1"/>
              <a:t>бр</a:t>
            </a:r>
            <a:r>
              <a:rPr lang="ru-RU" sz="2000" dirty="0"/>
              <a:t>. пол.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u="sng" dirty="0"/>
              <a:t>в/в антибиотикотерапия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Применение Г-КСФ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Измерение АД, инфузионная терапия при САД &lt; 80 </a:t>
            </a:r>
            <a:r>
              <a:rPr lang="ru-RU" sz="2000" dirty="0" err="1"/>
              <a:t>мм.рт.ст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/>
              <a:t>Вазопрессоры</a:t>
            </a:r>
            <a:r>
              <a:rPr lang="ru-RU" sz="2000" dirty="0"/>
              <a:t> при рефрактерном АД </a:t>
            </a:r>
            <a:endParaRPr lang="en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0B86B-266C-6A09-25DF-D8C009B34C78}"/>
              </a:ext>
            </a:extLst>
          </p:cNvPr>
          <p:cNvSpPr txBox="1"/>
          <p:nvPr/>
        </p:nvSpPr>
        <p:spPr>
          <a:xfrm>
            <a:off x="5497285" y="3134704"/>
            <a:ext cx="5638803" cy="400110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Пациент не соответствует критериям</a:t>
            </a:r>
            <a:r>
              <a:rPr lang="en-US" sz="2000" b="1" dirty="0"/>
              <a:t> SIRS </a:t>
            </a:r>
            <a:endParaRPr lang="en-RU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D692AA-647B-ED73-537A-0B722D6ADAFD}"/>
              </a:ext>
            </a:extLst>
          </p:cNvPr>
          <p:cNvSpPr txBox="1"/>
          <p:nvPr/>
        </p:nvSpPr>
        <p:spPr>
          <a:xfrm>
            <a:off x="5497285" y="3696450"/>
            <a:ext cx="5638803" cy="2554545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Комплекс лечебных процедур дома: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u="sng" dirty="0"/>
              <a:t>Пероральный приём антибиотиков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П/к инфузии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Измерение ректальной температуры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Применение жаропонижающих (</a:t>
            </a:r>
            <a:r>
              <a:rPr lang="ru-RU" sz="2000" dirty="0" err="1"/>
              <a:t>метамизол</a:t>
            </a:r>
            <a:r>
              <a:rPr lang="ru-RU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Госпитализация и комплекс мер при ухудшении самочувствия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Применение Г-КСФ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FF78F-3C90-7D01-933D-877F7E054626}"/>
              </a:ext>
            </a:extLst>
          </p:cNvPr>
          <p:cNvSpPr txBox="1"/>
          <p:nvPr/>
        </p:nvSpPr>
        <p:spPr>
          <a:xfrm>
            <a:off x="5421084" y="6443361"/>
            <a:ext cx="622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ru-RU" u="sng" dirty="0"/>
              <a:t>Г-КСФ</a:t>
            </a:r>
            <a:r>
              <a:rPr lang="en-RU" u="sng" dirty="0"/>
              <a:t> – </a:t>
            </a:r>
            <a:r>
              <a:rPr lang="ru-RU" u="sng" dirty="0"/>
              <a:t>гранулоцитарный </a:t>
            </a:r>
            <a:r>
              <a:rPr lang="ru-RU" u="sng" dirty="0" err="1"/>
              <a:t>колониестимулирующий</a:t>
            </a:r>
            <a:r>
              <a:rPr lang="ru-RU" u="sng" dirty="0"/>
              <a:t> фактор</a:t>
            </a:r>
            <a:endParaRPr lang="en-RU" u="sng" dirty="0"/>
          </a:p>
        </p:txBody>
      </p:sp>
    </p:spTree>
    <p:extLst>
      <p:ext uri="{BB962C8B-B14F-4D97-AF65-F5344CB8AC3E}">
        <p14:creationId xmlns:p14="http://schemas.microsoft.com/office/powerpoint/2010/main" val="1234928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website&#10;&#10;Description automatically generated">
            <a:extLst>
              <a:ext uri="{FF2B5EF4-FFF2-40B4-BE49-F238E27FC236}">
                <a16:creationId xmlns:a16="http://schemas.microsoft.com/office/drawing/2014/main" id="{608867E0-DDEC-2B88-48E0-8D04A7953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285" y="1249738"/>
            <a:ext cx="4343400" cy="3029522"/>
          </a:xfrm>
          <a:prstGeom prst="rect">
            <a:avLst/>
          </a:prstGeom>
        </p:spPr>
      </p:pic>
      <p:pic>
        <p:nvPicPr>
          <p:cNvPr id="5" name="Picture 4" descr="A picture containing text, mammal, screenshot, cat&#10;&#10;Description automatically generated">
            <a:extLst>
              <a:ext uri="{FF2B5EF4-FFF2-40B4-BE49-F238E27FC236}">
                <a16:creationId xmlns:a16="http://schemas.microsoft.com/office/drawing/2014/main" id="{2850C690-FEB1-E749-9DB3-9A699278B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4279260"/>
            <a:ext cx="4876799" cy="2578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5FDE40-93AE-9D83-DD89-426406805F1E}"/>
              </a:ext>
            </a:extLst>
          </p:cNvPr>
          <p:cNvSpPr txBox="1"/>
          <p:nvPr/>
        </p:nvSpPr>
        <p:spPr>
          <a:xfrm>
            <a:off x="-1" y="45307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4D0AF-E396-6024-C66A-A28ABD1EA18A}"/>
              </a:ext>
            </a:extLst>
          </p:cNvPr>
          <p:cNvSpPr txBox="1"/>
          <p:nvPr/>
        </p:nvSpPr>
        <p:spPr>
          <a:xfrm>
            <a:off x="-2" y="630082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</a:t>
            </a:r>
            <a:r>
              <a:rPr lang="ru-RU" sz="3200" b="1" dirty="0" err="1"/>
              <a:t>Фибрильная</a:t>
            </a:r>
            <a:r>
              <a:rPr lang="ru-RU" sz="3200" b="1" dirty="0"/>
              <a:t> </a:t>
            </a:r>
            <a:r>
              <a:rPr lang="ru-RU" sz="3200" b="1" dirty="0" err="1"/>
              <a:t>нейтропения</a:t>
            </a:r>
            <a:endParaRPr lang="en-RU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A84A66-C791-A823-B0B5-494226981489}"/>
              </a:ext>
            </a:extLst>
          </p:cNvPr>
          <p:cNvSpPr txBox="1"/>
          <p:nvPr/>
        </p:nvSpPr>
        <p:spPr>
          <a:xfrm>
            <a:off x="4800600" y="1501460"/>
            <a:ext cx="7228115" cy="5044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3040"/>
              </a:lnSpc>
              <a:buFont typeface="Wingdings" pitchFamily="2" charset="2"/>
              <a:buChar char="ü"/>
            </a:pPr>
            <a:r>
              <a:rPr lang="ru-RU" sz="2200" u="sng" dirty="0"/>
              <a:t>Применение Г-КСФ</a:t>
            </a:r>
          </a:p>
          <a:p>
            <a:pPr marL="800100" lvl="1" indent="-342900" algn="just">
              <a:lnSpc>
                <a:spcPts val="3040"/>
              </a:lnSpc>
              <a:buFont typeface="Arial" panose="020B0604020202020204" pitchFamily="34" charset="0"/>
              <a:buChar char="•"/>
            </a:pPr>
            <a:r>
              <a:rPr lang="ru-RU" sz="2200" u="sng" dirty="0" err="1"/>
              <a:t>Фибрильная</a:t>
            </a:r>
            <a:r>
              <a:rPr lang="ru-RU" sz="2200" u="sng" dirty="0"/>
              <a:t> </a:t>
            </a:r>
            <a:r>
              <a:rPr lang="ru-RU" sz="2200" u="sng" dirty="0" err="1"/>
              <a:t>нейтропения</a:t>
            </a:r>
            <a:r>
              <a:rPr lang="ru-RU" sz="2200" u="sng" dirty="0"/>
              <a:t> (с/я нейтрофилы ниже 1000 </a:t>
            </a:r>
            <a:r>
              <a:rPr lang="ru-RU" sz="2200" u="sng" dirty="0" err="1"/>
              <a:t>кл</a:t>
            </a:r>
            <a:r>
              <a:rPr lang="ru-RU" sz="2200" u="sng" dirty="0"/>
              <a:t>/</a:t>
            </a:r>
            <a:r>
              <a:rPr lang="ru-RU" sz="2200" u="sng" dirty="0" err="1"/>
              <a:t>мкл</a:t>
            </a:r>
            <a:r>
              <a:rPr lang="ru-RU" sz="2200" u="sng" dirty="0"/>
              <a:t>), </a:t>
            </a:r>
            <a:r>
              <a:rPr lang="ru-RU" sz="2200" u="sng" dirty="0" err="1"/>
              <a:t>нейтропения</a:t>
            </a:r>
            <a:r>
              <a:rPr lang="ru-RU" sz="2200" u="sng" dirty="0"/>
              <a:t> более 72 часов (нейтрофилы ниже 500 </a:t>
            </a:r>
            <a:r>
              <a:rPr lang="ru-RU" sz="2200" u="sng" dirty="0" err="1"/>
              <a:t>кл</a:t>
            </a:r>
            <a:r>
              <a:rPr lang="ru-RU" sz="2200" u="sng" dirty="0"/>
              <a:t>/</a:t>
            </a:r>
            <a:r>
              <a:rPr lang="ru-RU" sz="2200" u="sng" dirty="0" err="1"/>
              <a:t>мкл</a:t>
            </a:r>
            <a:r>
              <a:rPr lang="ru-RU" sz="2200" u="sng" dirty="0"/>
              <a:t>), аналогичные эпизоды после химиотерапии ранее</a:t>
            </a:r>
          </a:p>
          <a:p>
            <a:pPr marL="800100" lvl="1" indent="-342900" algn="just">
              <a:lnSpc>
                <a:spcPts val="3040"/>
              </a:lnSpc>
              <a:buFont typeface="Arial" panose="020B0604020202020204" pitchFamily="34" charset="0"/>
              <a:buChar char="•"/>
            </a:pPr>
            <a:r>
              <a:rPr lang="ru-RU" sz="2200" b="1" dirty="0" err="1"/>
              <a:t>Филграстим</a:t>
            </a:r>
            <a:r>
              <a:rPr lang="ru-RU" sz="2200" b="1" dirty="0"/>
              <a:t> 5 мкг/кг (</a:t>
            </a:r>
            <a:r>
              <a:rPr lang="en-US" sz="2200" b="1" dirty="0"/>
              <a:t>0,5 </a:t>
            </a:r>
            <a:r>
              <a:rPr lang="ru-RU" sz="2200" b="1" dirty="0"/>
              <a:t>млн МЕ/кг) (до 10 мкг/кг = 1 млн МЕ/кг)</a:t>
            </a:r>
            <a:r>
              <a:rPr lang="ru-RU" sz="2200" dirty="0"/>
              <a:t>, растворять в 5</a:t>
            </a:r>
            <a:r>
              <a:rPr lang="en-US" sz="2200" dirty="0"/>
              <a:t>%</a:t>
            </a:r>
            <a:r>
              <a:rPr lang="ru-RU" sz="2200" dirty="0"/>
              <a:t> глюкозе</a:t>
            </a:r>
            <a:r>
              <a:rPr lang="en-US" sz="2200" dirty="0"/>
              <a:t> </a:t>
            </a:r>
            <a:r>
              <a:rPr lang="ru-RU" sz="2200" dirty="0"/>
              <a:t>(лучше до 100 мкг в 1 мл), подкожно, 1 раз в сутки</a:t>
            </a:r>
          </a:p>
          <a:p>
            <a:pPr marL="800100" lvl="1" indent="-342900" algn="just">
              <a:lnSpc>
                <a:spcPts val="304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Ежедневный контроль ОАК </a:t>
            </a:r>
          </a:p>
          <a:p>
            <a:pPr marL="800100" lvl="1" indent="-342900" algn="just">
              <a:lnSpc>
                <a:spcPts val="304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Прекращение применения Г-КСФ при нейтрофилах более 3000 </a:t>
            </a:r>
            <a:r>
              <a:rPr lang="ru-RU" sz="2200" dirty="0" err="1"/>
              <a:t>кл</a:t>
            </a:r>
            <a:r>
              <a:rPr lang="ru-RU" sz="2200" dirty="0"/>
              <a:t>/</a:t>
            </a:r>
            <a:r>
              <a:rPr lang="ru-RU" sz="2200" dirty="0" err="1"/>
              <a:t>мкл</a:t>
            </a:r>
            <a:r>
              <a:rPr lang="ru-RU" sz="2200" dirty="0"/>
              <a:t> крови</a:t>
            </a:r>
          </a:p>
          <a:p>
            <a:pPr marL="800100" lvl="1" indent="-342900" algn="just">
              <a:lnSpc>
                <a:spcPts val="304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Возможно развитие </a:t>
            </a:r>
            <a:r>
              <a:rPr lang="ru-RU" sz="2200" dirty="0" err="1"/>
              <a:t>аутоимунных</a:t>
            </a:r>
            <a:r>
              <a:rPr lang="ru-RU" sz="2200" dirty="0"/>
              <a:t> перекрёстных реакций (применение Г-КСФ более 20 раз)</a:t>
            </a:r>
          </a:p>
        </p:txBody>
      </p:sp>
    </p:spTree>
    <p:extLst>
      <p:ext uri="{BB962C8B-B14F-4D97-AF65-F5344CB8AC3E}">
        <p14:creationId xmlns:p14="http://schemas.microsoft.com/office/powerpoint/2010/main" val="3975748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425174-00A2-7FE4-3604-D1481E2A546C}"/>
              </a:ext>
            </a:extLst>
          </p:cNvPr>
          <p:cNvSpPr txBox="1"/>
          <p:nvPr/>
        </p:nvSpPr>
        <p:spPr>
          <a:xfrm>
            <a:off x="-1" y="45307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8FFAC1-2BE4-C8DA-140C-4C76B86AC0E4}"/>
              </a:ext>
            </a:extLst>
          </p:cNvPr>
          <p:cNvSpPr txBox="1"/>
          <p:nvPr/>
        </p:nvSpPr>
        <p:spPr>
          <a:xfrm>
            <a:off x="-2" y="630082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</a:t>
            </a:r>
            <a:r>
              <a:rPr lang="ru-RU" sz="3200" b="1" dirty="0"/>
              <a:t>Анафилактические реакции на цитостатики </a:t>
            </a:r>
            <a:endParaRPr lang="en-RU" sz="3200" b="1" dirty="0"/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4D4E067B-6255-0E59-8C6B-DA17EFC982F1}"/>
              </a:ext>
            </a:extLst>
          </p:cNvPr>
          <p:cNvSpPr/>
          <p:nvPr/>
        </p:nvSpPr>
        <p:spPr>
          <a:xfrm>
            <a:off x="0" y="2155372"/>
            <a:ext cx="1513114" cy="31242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D5231-A1E8-E472-2097-9243F65AAF81}"/>
              </a:ext>
            </a:extLst>
          </p:cNvPr>
          <p:cNvSpPr txBox="1"/>
          <p:nvPr/>
        </p:nvSpPr>
        <p:spPr>
          <a:xfrm>
            <a:off x="1621972" y="2037941"/>
            <a:ext cx="10570028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rgbClr val="FF0000"/>
                </a:solidFill>
              </a:rPr>
              <a:t>Паклитаксел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– стимуляция выброса гистамина из эозинофилов и базофилов хромофором (</a:t>
            </a:r>
            <a:r>
              <a:rPr lang="ru-RU" sz="2400" b="1" dirty="0" err="1"/>
              <a:t>солюбилизатор</a:t>
            </a:r>
            <a:r>
              <a:rPr lang="ru-RU" sz="2400" b="1" dirty="0"/>
              <a:t>/эмульгатор) в составе препарата </a:t>
            </a:r>
          </a:p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rgbClr val="FF0000"/>
                </a:solidFill>
              </a:rPr>
              <a:t>Доцетаксел</a:t>
            </a:r>
            <a:r>
              <a:rPr lang="ru-RU" sz="2400" b="1" dirty="0"/>
              <a:t> – стимуляция выброса гистамина полосорбатом-80 (эмульгатор/</a:t>
            </a:r>
            <a:r>
              <a:rPr lang="ru-RU" sz="2400" b="1" dirty="0" err="1"/>
              <a:t>солюбилизатор</a:t>
            </a:r>
            <a:r>
              <a:rPr lang="ru-RU" sz="2400" b="1" dirty="0"/>
              <a:t>) в составе препарата </a:t>
            </a:r>
          </a:p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rgbClr val="F70D5F"/>
                </a:solidFill>
              </a:rPr>
              <a:t>Аспарагиназа</a:t>
            </a:r>
            <a:r>
              <a:rPr lang="ru-RU" sz="2400" b="1" dirty="0">
                <a:solidFill>
                  <a:srgbClr val="F70D5F"/>
                </a:solidFill>
              </a:rPr>
              <a:t> </a:t>
            </a:r>
            <a:r>
              <a:rPr lang="ru-RU" sz="2400" b="1" dirty="0"/>
              <a:t>– реакция на рекомбинантный белок </a:t>
            </a:r>
            <a:r>
              <a:rPr lang="en-US" sz="2400" b="1" i="1" dirty="0"/>
              <a:t>E.coli</a:t>
            </a:r>
            <a:endParaRPr lang="ru-RU" sz="2400" b="1" i="1" dirty="0"/>
          </a:p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rgbClr val="E9598B"/>
                </a:solidFill>
              </a:rPr>
              <a:t>Доксорубицин</a:t>
            </a:r>
            <a:r>
              <a:rPr lang="ru-RU" sz="2400" b="1" dirty="0"/>
              <a:t> – стимуляция выброса гистамина, гиповолемия</a:t>
            </a:r>
            <a:endParaRPr lang="en-RU" sz="2400" b="1" dirty="0"/>
          </a:p>
        </p:txBody>
      </p:sp>
    </p:spTree>
    <p:extLst>
      <p:ext uri="{BB962C8B-B14F-4D97-AF65-F5344CB8AC3E}">
        <p14:creationId xmlns:p14="http://schemas.microsoft.com/office/powerpoint/2010/main" val="1681958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06F9C4-B74D-1E4B-A45B-423FF2DA2D53}"/>
              </a:ext>
            </a:extLst>
          </p:cNvPr>
          <p:cNvSpPr/>
          <p:nvPr/>
        </p:nvSpPr>
        <p:spPr>
          <a:xfrm>
            <a:off x="3069771" y="1715455"/>
            <a:ext cx="9122229" cy="3594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en-RU" sz="2200" dirty="0"/>
              <a:t>Реакции гиперчувствительности легче контролировать у кошек, чем у собак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en-RU" sz="2200" dirty="0"/>
              <a:t>У собак превалируют кожные и ЖКТ-ассоциированные проявления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en-RU" sz="2200" dirty="0"/>
              <a:t>Кожные проявления связаны с </a:t>
            </a:r>
            <a:r>
              <a:rPr lang="ru-RU" altLang="en-RU" sz="2200" dirty="0" err="1"/>
              <a:t>вазодилатирующим</a:t>
            </a:r>
            <a:r>
              <a:rPr lang="ru-RU" altLang="en-RU" sz="2200" dirty="0"/>
              <a:t> эффектом выброса гистамина: зуд, эритема, отёк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en-RU" sz="2200" dirty="0"/>
              <a:t>ЖКТ проявления связаны с застойными явлениями в печени  и портальной гипертензией на фоне выброса гистамина – рвота и диарея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E20AAC4-9C09-4747-818B-98F04A9BA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t="3328" r="2711" b="6799"/>
          <a:stretch/>
        </p:blipFill>
        <p:spPr bwMode="auto">
          <a:xfrm>
            <a:off x="0" y="1799632"/>
            <a:ext cx="3069771" cy="29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536AF3-0123-D768-965D-FF9332780059}"/>
              </a:ext>
            </a:extLst>
          </p:cNvPr>
          <p:cNvSpPr txBox="1"/>
          <p:nvPr/>
        </p:nvSpPr>
        <p:spPr>
          <a:xfrm>
            <a:off x="-1" y="45307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78EFCA-76F5-D0F5-156A-3707BF918AD0}"/>
              </a:ext>
            </a:extLst>
          </p:cNvPr>
          <p:cNvSpPr txBox="1"/>
          <p:nvPr/>
        </p:nvSpPr>
        <p:spPr>
          <a:xfrm>
            <a:off x="-2" y="630082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</a:t>
            </a:r>
            <a:r>
              <a:rPr lang="ru-RU" sz="3200" b="1" dirty="0"/>
              <a:t>Анафилактические реакции на цитостатики </a:t>
            </a:r>
            <a:endParaRPr lang="en-RU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C867D1-C79C-7628-B452-D137DE8FE29C}"/>
              </a:ext>
            </a:extLst>
          </p:cNvPr>
          <p:cNvSpPr/>
          <p:nvPr/>
        </p:nvSpPr>
        <p:spPr>
          <a:xfrm>
            <a:off x="-2" y="5427323"/>
            <a:ext cx="12191999" cy="1055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en-RU" sz="2200" dirty="0"/>
              <a:t>У кошек чаще отмечаются респираторные и ЖКТ-ассоциированные проявления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en-RU" sz="2200" dirty="0"/>
              <a:t>У кошек часто отмечается одышка</a:t>
            </a:r>
          </a:p>
        </p:txBody>
      </p:sp>
    </p:spTree>
    <p:extLst>
      <p:ext uri="{BB962C8B-B14F-4D97-AF65-F5344CB8AC3E}">
        <p14:creationId xmlns:p14="http://schemas.microsoft.com/office/powerpoint/2010/main" val="770299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536AF3-0123-D768-965D-FF9332780059}"/>
              </a:ext>
            </a:extLst>
          </p:cNvPr>
          <p:cNvSpPr txBox="1"/>
          <p:nvPr/>
        </p:nvSpPr>
        <p:spPr>
          <a:xfrm>
            <a:off x="-1" y="45307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78EFCA-76F5-D0F5-156A-3707BF918AD0}"/>
              </a:ext>
            </a:extLst>
          </p:cNvPr>
          <p:cNvSpPr txBox="1"/>
          <p:nvPr/>
        </p:nvSpPr>
        <p:spPr>
          <a:xfrm>
            <a:off x="-2" y="630082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</a:t>
            </a:r>
            <a:r>
              <a:rPr lang="ru-RU" sz="3200" b="1" dirty="0"/>
              <a:t>Анафилактические реакции на цитостатики </a:t>
            </a:r>
            <a:endParaRPr lang="en-RU" sz="32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32643F-702F-4C01-CF70-F7174B4ABDF6}"/>
              </a:ext>
            </a:extLst>
          </p:cNvPr>
          <p:cNvSpPr/>
          <p:nvPr/>
        </p:nvSpPr>
        <p:spPr>
          <a:xfrm>
            <a:off x="-3" y="1799632"/>
            <a:ext cx="12192002" cy="410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en-RU" sz="2200" dirty="0"/>
              <a:t>При развитии реакций гиперчувствительности введение цитостатика останавливают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en-RU" sz="2200" dirty="0"/>
              <a:t>Вводят антигистаминные препараты, глюкокортикоиды, противорвотные препараты, начинают инфузионную терапию для борьбы с гиповолемией на фоне </a:t>
            </a:r>
            <a:r>
              <a:rPr lang="ru-RU" altLang="en-RU" sz="2200" dirty="0" err="1"/>
              <a:t>вазодилатации</a:t>
            </a:r>
            <a:r>
              <a:rPr lang="ru-RU" altLang="en-RU" sz="2200" dirty="0"/>
              <a:t> или потере жидкости с рвотой и/или диареей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en-RU" sz="2200" dirty="0"/>
              <a:t>У животных с диспноэ нужно осторожно проводить инфузионную терапию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en-RU" sz="2200" dirty="0"/>
              <a:t>В случаях рефрактерной к антигистаминным препаратам и инфузионной терапии  гиповолемии применяются </a:t>
            </a:r>
            <a:r>
              <a:rPr lang="ru-RU" altLang="en-RU" sz="2200" dirty="0" err="1"/>
              <a:t>вазопрессоры</a:t>
            </a:r>
            <a:r>
              <a:rPr lang="ru-RU" altLang="en-RU" sz="2200" dirty="0"/>
              <a:t> – адреналин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altLang="en-RU" sz="2200" dirty="0"/>
              <a:t>У животных с одышкой требуется выполнение оксигенотерапии </a:t>
            </a:r>
          </a:p>
        </p:txBody>
      </p:sp>
    </p:spTree>
    <p:extLst>
      <p:ext uri="{BB962C8B-B14F-4D97-AF65-F5344CB8AC3E}">
        <p14:creationId xmlns:p14="http://schemas.microsoft.com/office/powerpoint/2010/main" val="2976844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501F974-A55D-3A47-A773-3034BFAB9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3" y="1658742"/>
            <a:ext cx="7445832" cy="444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endParaRPr lang="ru-RU" altLang="en-RU" sz="2200" baseline="30000" dirty="0"/>
          </a:p>
          <a:p>
            <a:pPr lvl="1">
              <a:lnSpc>
                <a:spcPct val="150000"/>
              </a:lnSpc>
              <a:buFont typeface="Wingdings" pitchFamily="2" charset="2"/>
              <a:buChar char=""/>
            </a:pPr>
            <a:r>
              <a:rPr lang="ru-RU" altLang="en-RU" sz="2200" dirty="0"/>
              <a:t>Введение большинства химиопрепаратов требует подготовки пациента: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RU" sz="2200" dirty="0"/>
              <a:t>Антигистаминные средства – </a:t>
            </a:r>
            <a:r>
              <a:rPr lang="ru-RU" altLang="en-RU" sz="2200" dirty="0" err="1"/>
              <a:t>дифенгидрамин</a:t>
            </a:r>
            <a:endParaRPr lang="ru-RU" altLang="en-RU" sz="22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RU" sz="2200" dirty="0" err="1"/>
              <a:t>Антиэмитические</a:t>
            </a:r>
            <a:r>
              <a:rPr lang="ru-RU" altLang="en-RU" sz="2200" dirty="0"/>
              <a:t> (противорвотные) средства – </a:t>
            </a:r>
            <a:r>
              <a:rPr lang="ru-RU" altLang="en-RU" sz="2200" dirty="0" err="1"/>
              <a:t>маропитант</a:t>
            </a:r>
            <a:r>
              <a:rPr lang="ru-RU" altLang="en-RU" sz="2200" dirty="0"/>
              <a:t>, </a:t>
            </a:r>
            <a:r>
              <a:rPr lang="ru-RU" altLang="en-RU" sz="2200" dirty="0" err="1"/>
              <a:t>ондасетрон</a:t>
            </a:r>
            <a:r>
              <a:rPr lang="ru-RU" altLang="en-RU" sz="2200" dirty="0"/>
              <a:t>, метоклопрамид, глюкокортикоиды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RU" sz="2200" dirty="0" err="1"/>
              <a:t>Гастропротекторы</a:t>
            </a:r>
            <a:r>
              <a:rPr lang="ru-RU" altLang="en-RU" sz="2200" dirty="0"/>
              <a:t> – </a:t>
            </a:r>
            <a:r>
              <a:rPr lang="ru-RU" altLang="en-RU" sz="2200" dirty="0" err="1"/>
              <a:t>омепразол</a:t>
            </a:r>
            <a:r>
              <a:rPr lang="ru-RU" altLang="en-RU" sz="2200" dirty="0"/>
              <a:t>, </a:t>
            </a:r>
            <a:r>
              <a:rPr lang="ru-RU" altLang="en-RU" sz="2200" dirty="0" err="1"/>
              <a:t>фамотидин</a:t>
            </a:r>
            <a:endParaRPr lang="ru-RU" altLang="en-RU" sz="22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RU" sz="2200" dirty="0"/>
              <a:t> Глюкокортикоиды</a:t>
            </a:r>
          </a:p>
        </p:txBody>
      </p:sp>
      <p:sp>
        <p:nvSpPr>
          <p:cNvPr id="4" name="AutoShape 2" descr="How to Cure Frequent Dog Vomiting: 11 Steps (with Pictures)">
            <a:extLst>
              <a:ext uri="{FF2B5EF4-FFF2-40B4-BE49-F238E27FC236}">
                <a16:creationId xmlns:a16="http://schemas.microsoft.com/office/drawing/2014/main" id="{55898235-CAC5-454F-8CD8-947A266BCA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RU"/>
          </a:p>
        </p:txBody>
      </p:sp>
      <p:sp>
        <p:nvSpPr>
          <p:cNvPr id="5" name="AutoShape 4" descr="How to Diagnose Vomiting in Dogs: 9 Steps (with Pictures)">
            <a:extLst>
              <a:ext uri="{FF2B5EF4-FFF2-40B4-BE49-F238E27FC236}">
                <a16:creationId xmlns:a16="http://schemas.microsoft.com/office/drawing/2014/main" id="{F99F2513-DCB8-9F4F-9DDF-B26F71B9D7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RU"/>
          </a:p>
        </p:txBody>
      </p:sp>
      <p:pic>
        <p:nvPicPr>
          <p:cNvPr id="1030" name="Picture 6" descr="Anaphylactic Reaction Images, Stock Photos &amp; Vectors | Shutterstock">
            <a:extLst>
              <a:ext uri="{FF2B5EF4-FFF2-40B4-BE49-F238E27FC236}">
                <a16:creationId xmlns:a16="http://schemas.microsoft.com/office/drawing/2014/main" id="{6FE87EFB-E604-4049-8D68-32BE7417C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 r="109" b="10718"/>
          <a:stretch/>
        </p:blipFill>
        <p:spPr bwMode="auto">
          <a:xfrm>
            <a:off x="7598232" y="2416629"/>
            <a:ext cx="4517795" cy="32766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F654A3-43CB-3A95-02A7-4139051EF065}"/>
              </a:ext>
            </a:extLst>
          </p:cNvPr>
          <p:cNvSpPr txBox="1"/>
          <p:nvPr/>
        </p:nvSpPr>
        <p:spPr>
          <a:xfrm>
            <a:off x="-1" y="45307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C36F5-BA6E-B49B-BEC4-926DBD71A557}"/>
              </a:ext>
            </a:extLst>
          </p:cNvPr>
          <p:cNvSpPr txBox="1"/>
          <p:nvPr/>
        </p:nvSpPr>
        <p:spPr>
          <a:xfrm>
            <a:off x="-2" y="630082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</a:t>
            </a:r>
            <a:r>
              <a:rPr lang="ru-RU" sz="3200" b="1" dirty="0"/>
              <a:t>Анафилактические реакции на цитостатики </a:t>
            </a:r>
            <a:endParaRPr lang="en-RU" sz="3200" b="1" dirty="0"/>
          </a:p>
        </p:txBody>
      </p:sp>
    </p:spTree>
    <p:extLst>
      <p:ext uri="{BB962C8B-B14F-4D97-AF65-F5344CB8AC3E}">
        <p14:creationId xmlns:p14="http://schemas.microsoft.com/office/powerpoint/2010/main" val="1257704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16F911-4830-ED66-A625-AEFBA2C6A237}"/>
              </a:ext>
            </a:extLst>
          </p:cNvPr>
          <p:cNvSpPr txBox="1"/>
          <p:nvPr/>
        </p:nvSpPr>
        <p:spPr>
          <a:xfrm>
            <a:off x="-1" y="119746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105B8-D303-DFF5-7927-549678CB2902}"/>
              </a:ext>
            </a:extLst>
          </p:cNvPr>
          <p:cNvSpPr txBox="1"/>
          <p:nvPr/>
        </p:nvSpPr>
        <p:spPr>
          <a:xfrm>
            <a:off x="-2" y="704521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</a:t>
            </a:r>
            <a:r>
              <a:rPr lang="ru-RU" sz="3200" b="1" dirty="0" err="1"/>
              <a:t>Экстравазация</a:t>
            </a:r>
            <a:endParaRPr lang="en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07543F-597F-E206-D83F-C6CC890BA514}"/>
              </a:ext>
            </a:extLst>
          </p:cNvPr>
          <p:cNvSpPr txBox="1"/>
          <p:nvPr/>
        </p:nvSpPr>
        <p:spPr>
          <a:xfrm>
            <a:off x="97969" y="1436913"/>
            <a:ext cx="11996057" cy="5118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Многие цитостатики – </a:t>
            </a:r>
            <a:r>
              <a:rPr lang="ru-RU" sz="2200" dirty="0" err="1"/>
              <a:t>везиканты</a:t>
            </a:r>
            <a:r>
              <a:rPr lang="ru-RU" sz="2200" dirty="0"/>
              <a:t>/</a:t>
            </a:r>
            <a:r>
              <a:rPr lang="ru-RU" sz="2200" dirty="0" err="1"/>
              <a:t>ирританты</a:t>
            </a:r>
            <a:r>
              <a:rPr lang="ru-RU" sz="2200" dirty="0"/>
              <a:t>, которые способны вызвать некроз при </a:t>
            </a:r>
            <a:r>
              <a:rPr lang="ru-RU" sz="2200" dirty="0" err="1"/>
              <a:t>экстравазации</a:t>
            </a:r>
            <a:endParaRPr lang="ru-RU" sz="22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b="1" dirty="0"/>
              <a:t>Наиболее агрессивные </a:t>
            </a:r>
            <a:r>
              <a:rPr lang="ru-RU" sz="2200" b="1" dirty="0" err="1"/>
              <a:t>везиканты</a:t>
            </a:r>
            <a:r>
              <a:rPr lang="ru-RU" sz="2200" b="1" dirty="0"/>
              <a:t> – </a:t>
            </a:r>
            <a:r>
              <a:rPr lang="ru-RU" sz="2200" b="1" dirty="0" err="1">
                <a:solidFill>
                  <a:srgbClr val="FF0000"/>
                </a:solidFill>
              </a:rPr>
              <a:t>доксорубицин</a:t>
            </a:r>
            <a:r>
              <a:rPr lang="ru-RU" sz="2200" b="1" dirty="0"/>
              <a:t> и </a:t>
            </a:r>
            <a:r>
              <a:rPr lang="ru-RU" sz="2200" b="1" dirty="0" err="1"/>
              <a:t>винкаалкалоиды</a:t>
            </a:r>
            <a:r>
              <a:rPr lang="ru-RU" sz="2200" b="1" dirty="0"/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При </a:t>
            </a:r>
            <a:r>
              <a:rPr lang="ru-RU" sz="2200" dirty="0" err="1"/>
              <a:t>экстравазации</a:t>
            </a:r>
            <a:r>
              <a:rPr lang="ru-RU" sz="2200" dirty="0"/>
              <a:t> повреждение тканей развивается в течение 10-14 дней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Всегда соблюдайте технику безопасности при введении </a:t>
            </a:r>
            <a:r>
              <a:rPr lang="ru-RU" sz="2200" dirty="0" err="1"/>
              <a:t>местнораздражающих</a:t>
            </a:r>
            <a:r>
              <a:rPr lang="ru-RU" sz="2200" dirty="0"/>
              <a:t> цитостатиков: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Постановка «свежих» внутривенных катетеров (до 4-х часов)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Проверка правильной постановки в/в катетеров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Чередование вен при в/в цитостатиков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Регулярное промывание вены до и после введения химиопрепарата, оценка состоятельности в/в катетера </a:t>
            </a:r>
            <a:endParaRPr lang="en-RU" sz="2200" dirty="0"/>
          </a:p>
        </p:txBody>
      </p:sp>
    </p:spTree>
    <p:extLst>
      <p:ext uri="{BB962C8B-B14F-4D97-AF65-F5344CB8AC3E}">
        <p14:creationId xmlns:p14="http://schemas.microsoft.com/office/powerpoint/2010/main" val="2282359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D2209-8FCD-CA40-39C1-C11DFCB5621A}"/>
              </a:ext>
            </a:extLst>
          </p:cNvPr>
          <p:cNvSpPr txBox="1"/>
          <p:nvPr/>
        </p:nvSpPr>
        <p:spPr>
          <a:xfrm>
            <a:off x="-1" y="119746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E2183-DDC6-17DF-7E67-3F6E7D12D29F}"/>
              </a:ext>
            </a:extLst>
          </p:cNvPr>
          <p:cNvSpPr txBox="1"/>
          <p:nvPr/>
        </p:nvSpPr>
        <p:spPr>
          <a:xfrm>
            <a:off x="-2" y="704521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</a:t>
            </a:r>
            <a:r>
              <a:rPr lang="ru-RU" sz="3200" b="1" dirty="0" err="1"/>
              <a:t>Экстравазация</a:t>
            </a:r>
            <a:endParaRPr lang="en-RU" sz="32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8C6E1C-3FF2-369C-9ECB-BB2E5337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80200" y="1975465"/>
            <a:ext cx="4337254" cy="37557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E4EC885-43ED-8D2A-10E5-FDE88EBA2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937117"/>
              </p:ext>
            </p:extLst>
          </p:nvPr>
        </p:nvGraphicFramePr>
        <p:xfrm>
          <a:off x="43543" y="1714770"/>
          <a:ext cx="8215083" cy="441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7258">
                  <a:extLst>
                    <a:ext uri="{9D8B030D-6E8A-4147-A177-3AD203B41FA5}">
                      <a16:colId xmlns:a16="http://schemas.microsoft.com/office/drawing/2014/main" val="1220307619"/>
                    </a:ext>
                  </a:extLst>
                </a:gridCol>
                <a:gridCol w="3037114">
                  <a:extLst>
                    <a:ext uri="{9D8B030D-6E8A-4147-A177-3AD203B41FA5}">
                      <a16:colId xmlns:a16="http://schemas.microsoft.com/office/drawing/2014/main" val="170022946"/>
                    </a:ext>
                  </a:extLst>
                </a:gridCol>
                <a:gridCol w="2630711">
                  <a:extLst>
                    <a:ext uri="{9D8B030D-6E8A-4147-A177-3AD203B41FA5}">
                      <a16:colId xmlns:a16="http://schemas.microsoft.com/office/drawing/2014/main" val="34737014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ПРЕПАРАТ</a:t>
                      </a:r>
                      <a:endParaRPr lang="en-RU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ЛЕЧЕНИЕ ЭКСТРАВАЗАЦИИ </a:t>
                      </a:r>
                      <a:endParaRPr lang="en-RU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КОММЕНТАРИЙ </a:t>
                      </a:r>
                      <a:endParaRPr lang="en-RU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9206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sz="2400" b="1" dirty="0" err="1">
                          <a:solidFill>
                            <a:srgbClr val="FF0000"/>
                          </a:solidFill>
                        </a:rPr>
                        <a:t>Доксорубицин</a:t>
                      </a:r>
                      <a:endParaRPr lang="en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ДМСО (</a:t>
                      </a:r>
                      <a:r>
                        <a:rPr lang="ru-RU" b="1" dirty="0" err="1"/>
                        <a:t>димексид</a:t>
                      </a:r>
                      <a:r>
                        <a:rPr lang="ru-RU" b="1" dirty="0"/>
                        <a:t>)</a:t>
                      </a:r>
                    </a:p>
                    <a:p>
                      <a:r>
                        <a:rPr lang="ru-RU" b="1" dirty="0"/>
                        <a:t>33%-99%</a:t>
                      </a:r>
                      <a:endParaRPr lang="en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местно</a:t>
                      </a:r>
                      <a:r>
                        <a:rPr lang="ru-RU" dirty="0"/>
                        <a:t>, 2 раза в день, 14 дней </a:t>
                      </a:r>
                      <a:endParaRPr lang="en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45523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err="1"/>
                        <a:t>Дексразоксан</a:t>
                      </a:r>
                      <a:r>
                        <a:rPr lang="ru-RU" b="1" dirty="0"/>
                        <a:t> (</a:t>
                      </a:r>
                      <a:r>
                        <a:rPr lang="ru-RU" b="1" dirty="0" err="1"/>
                        <a:t>кардиоксан</a:t>
                      </a:r>
                      <a:r>
                        <a:rPr lang="ru-RU" b="1" dirty="0"/>
                        <a:t>)</a:t>
                      </a:r>
                      <a:endParaRPr lang="en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в/в, в дозе 10-20 раз больше </a:t>
                      </a:r>
                      <a:r>
                        <a:rPr lang="ru-RU" dirty="0" err="1"/>
                        <a:t>докосрубицина</a:t>
                      </a:r>
                      <a:r>
                        <a:rPr lang="ru-RU" dirty="0"/>
                        <a:t>, в течение 3-6 часов после </a:t>
                      </a:r>
                      <a:r>
                        <a:rPr lang="ru-RU" dirty="0" err="1"/>
                        <a:t>экстравазации</a:t>
                      </a:r>
                      <a:endParaRPr lang="en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3839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Холодовые компрессы </a:t>
                      </a:r>
                      <a:endParaRPr lang="en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Немедленно </a:t>
                      </a:r>
                      <a:endParaRPr lang="en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88514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b="1" dirty="0" err="1"/>
                        <a:t>Винкаалкалоиды</a:t>
                      </a:r>
                      <a:endParaRPr lang="en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/>
                        <a:t>Гиалуронидаза</a:t>
                      </a:r>
                      <a:endParaRPr lang="en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 мл (150 </a:t>
                      </a:r>
                      <a:r>
                        <a:rPr lang="en-US" dirty="0"/>
                        <a:t>U/ml</a:t>
                      </a:r>
                      <a:r>
                        <a:rPr lang="en-US" baseline="30000" dirty="0"/>
                        <a:t>-1</a:t>
                      </a:r>
                      <a:r>
                        <a:rPr lang="en-US" baseline="0" dirty="0"/>
                        <a:t>) </a:t>
                      </a:r>
                      <a:r>
                        <a:rPr lang="ru-RU" baseline="0" dirty="0"/>
                        <a:t>на каждый мл </a:t>
                      </a:r>
                      <a:r>
                        <a:rPr lang="ru-RU" baseline="0" dirty="0" err="1"/>
                        <a:t>экстравазированного</a:t>
                      </a:r>
                      <a:r>
                        <a:rPr lang="ru-RU" baseline="0" dirty="0"/>
                        <a:t> раствора, через ранее установленный катетер</a:t>
                      </a:r>
                      <a:endParaRPr lang="en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4032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Тёплые компрессы</a:t>
                      </a:r>
                      <a:endParaRPr lang="en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Немедленно</a:t>
                      </a:r>
                      <a:endParaRPr lang="en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198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1863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B64622-13AD-444E-FFAC-724098F89028}"/>
              </a:ext>
            </a:extLst>
          </p:cNvPr>
          <p:cNvSpPr txBox="1"/>
          <p:nvPr/>
        </p:nvSpPr>
        <p:spPr>
          <a:xfrm>
            <a:off x="-1" y="119746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9DC60-5D9C-626C-E7D1-660FE73854BC}"/>
              </a:ext>
            </a:extLst>
          </p:cNvPr>
          <p:cNvSpPr txBox="1"/>
          <p:nvPr/>
        </p:nvSpPr>
        <p:spPr>
          <a:xfrm>
            <a:off x="-2" y="704521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</a:t>
            </a:r>
            <a:r>
              <a:rPr lang="ru-RU" sz="3200" b="1" dirty="0"/>
              <a:t>ЖКТ-расстройства</a:t>
            </a:r>
            <a:endParaRPr lang="en-RU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5E927-B804-6B56-1130-052BCD2D5E5D}"/>
              </a:ext>
            </a:extLst>
          </p:cNvPr>
          <p:cNvSpPr txBox="1"/>
          <p:nvPr/>
        </p:nvSpPr>
        <p:spPr>
          <a:xfrm>
            <a:off x="97969" y="1543178"/>
            <a:ext cx="11996057" cy="461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Возникают как на фоне введения высоко-</a:t>
            </a:r>
            <a:r>
              <a:rPr lang="ru-RU" sz="2200" dirty="0" err="1"/>
              <a:t>эметогенных</a:t>
            </a:r>
            <a:r>
              <a:rPr lang="ru-RU" sz="2200" dirty="0"/>
              <a:t> цитостатиков, интоксикации на фоне опухолевого поражения и на фоне </a:t>
            </a:r>
            <a:r>
              <a:rPr lang="ru-RU" sz="2200" dirty="0" err="1"/>
              <a:t>паранеопластического</a:t>
            </a:r>
            <a:r>
              <a:rPr lang="ru-RU" sz="2200" dirty="0"/>
              <a:t> влияния опухоли (</a:t>
            </a:r>
            <a:r>
              <a:rPr lang="ru-RU" sz="2200" dirty="0" err="1"/>
              <a:t>мастоцитома</a:t>
            </a:r>
            <a:r>
              <a:rPr lang="ru-RU" sz="2200" dirty="0"/>
              <a:t> и т.п.)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При введении химиопрепаратов цитостатики непосредственно стимулируют рвотный центр, провоцируя немедленную или рвоту в течение 2-3 часов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В течение 2-5 дней после введения химиопрепаратов происходит разрушение стволовых клеток крипт и ворсинок стенки кишечника, что приводит к потере </a:t>
            </a:r>
            <a:r>
              <a:rPr lang="ru-RU" sz="2200" dirty="0" err="1"/>
              <a:t>энтероцитов</a:t>
            </a:r>
            <a:r>
              <a:rPr lang="ru-RU" sz="2200" dirty="0"/>
              <a:t>, развитию диареи и рвоты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В зависимости от тяжести проявлений назначается терапия от инъекционных противорвотных средств до инфузионной терапии с применением системных анальгетиков  </a:t>
            </a:r>
          </a:p>
        </p:txBody>
      </p:sp>
    </p:spTree>
    <p:extLst>
      <p:ext uri="{BB962C8B-B14F-4D97-AF65-F5344CB8AC3E}">
        <p14:creationId xmlns:p14="http://schemas.microsoft.com/office/powerpoint/2010/main" val="1931100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9ABC55-7A10-D698-2582-AC950FB48660}"/>
              </a:ext>
            </a:extLst>
          </p:cNvPr>
          <p:cNvSpPr txBox="1"/>
          <p:nvPr/>
        </p:nvSpPr>
        <p:spPr>
          <a:xfrm>
            <a:off x="0" y="244358"/>
            <a:ext cx="12192000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/>
              <a:t> </a:t>
            </a:r>
            <a:r>
              <a:rPr lang="ru-RU" sz="3200" b="1" dirty="0"/>
              <a:t>АКТУАЛЬНОСТЬ ПРОБЛЕМЫ</a:t>
            </a:r>
            <a:endParaRPr lang="x-none" sz="32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1F96A4-43BF-10C5-0B2A-2AE758CC02AC}"/>
              </a:ext>
            </a:extLst>
          </p:cNvPr>
          <p:cNvSpPr txBox="1"/>
          <p:nvPr/>
        </p:nvSpPr>
        <p:spPr>
          <a:xfrm>
            <a:off x="179614" y="1207686"/>
            <a:ext cx="11832772" cy="433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u="sng" dirty="0"/>
              <a:t>Наблюдающаяся тенденция к росту онкологических заболеваний </a:t>
            </a:r>
          </a:p>
          <a:p>
            <a:pPr lvl="1">
              <a:lnSpc>
                <a:spcPct val="150000"/>
              </a:lnSpc>
            </a:pPr>
            <a:r>
              <a:rPr lang="en-GB" sz="2200" b="0" i="0" dirty="0">
                <a:solidFill>
                  <a:srgbClr val="212529"/>
                </a:solidFill>
                <a:effectLst/>
              </a:rPr>
              <a:t>Dorn, 1968</a:t>
            </a:r>
            <a:r>
              <a:rPr lang="ru-RU" sz="2200" baseline="30000" dirty="0">
                <a:solidFill>
                  <a:srgbClr val="212529"/>
                </a:solidFill>
              </a:rPr>
              <a:t> </a:t>
            </a:r>
            <a:r>
              <a:rPr lang="ru-RU" sz="2200" dirty="0">
                <a:solidFill>
                  <a:srgbClr val="212529"/>
                </a:solidFill>
              </a:rPr>
              <a:t>-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GB" sz="2400" b="1" i="0" dirty="0">
                <a:solidFill>
                  <a:srgbClr val="00B050"/>
                </a:solidFill>
                <a:effectLst/>
              </a:rPr>
              <a:t>381.2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 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на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 100,000 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собак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 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за 3 года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, </a:t>
            </a:r>
            <a:r>
              <a:rPr lang="en-GB" sz="2400" b="1" i="0" dirty="0">
                <a:solidFill>
                  <a:srgbClr val="92D050"/>
                </a:solidFill>
                <a:effectLst/>
              </a:rPr>
              <a:t>155.8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 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на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100,000 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кошек за 3 года</a:t>
            </a:r>
            <a:endParaRPr lang="en-GB" sz="2200" b="0" i="0" dirty="0">
              <a:solidFill>
                <a:srgbClr val="212529"/>
              </a:solidFill>
              <a:effectLst/>
            </a:endParaRPr>
          </a:p>
          <a:p>
            <a:pPr lvl="1">
              <a:lnSpc>
                <a:spcPct val="150000"/>
              </a:lnSpc>
            </a:pPr>
            <a:r>
              <a:rPr lang="en-GB" sz="2200" b="0" i="0" dirty="0">
                <a:solidFill>
                  <a:srgbClr val="212529"/>
                </a:solidFill>
                <a:effectLst/>
              </a:rPr>
              <a:t>McVean, 1978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 - 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GB" sz="2400" b="1" i="0" dirty="0">
                <a:solidFill>
                  <a:srgbClr val="FF0000"/>
                </a:solidFill>
                <a:effectLst/>
              </a:rPr>
              <a:t>507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 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на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 100,000 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собак в год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, </a:t>
            </a:r>
            <a:r>
              <a:rPr lang="en-GB" sz="2400" b="1" i="0" dirty="0">
                <a:solidFill>
                  <a:srgbClr val="FFC000"/>
                </a:solidFill>
                <a:effectLst/>
              </a:rPr>
              <a:t>412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 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на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 100,000 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кошек в год</a:t>
            </a:r>
            <a:endParaRPr lang="en-GB" sz="2200" b="0" i="0" dirty="0">
              <a:solidFill>
                <a:srgbClr val="212529"/>
              </a:solidFill>
              <a:effectLst/>
            </a:endParaRPr>
          </a:p>
          <a:p>
            <a:pPr lvl="1">
              <a:lnSpc>
                <a:spcPct val="150000"/>
              </a:lnSpc>
            </a:pPr>
            <a:r>
              <a:rPr lang="en-GB" sz="2200" b="0" i="0" dirty="0">
                <a:solidFill>
                  <a:srgbClr val="212529"/>
                </a:solidFill>
                <a:effectLst/>
              </a:rPr>
              <a:t>Reid-Smith, 2000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 -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GB" sz="2400" b="1" i="0" dirty="0">
                <a:solidFill>
                  <a:srgbClr val="FF0000"/>
                </a:solidFill>
                <a:effectLst/>
              </a:rPr>
              <a:t>852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 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на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 100,000 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в год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, </a:t>
            </a:r>
            <a:r>
              <a:rPr lang="en-GB" sz="2400" b="1" i="0" dirty="0">
                <a:solidFill>
                  <a:srgbClr val="FF0000"/>
                </a:solidFill>
                <a:effectLst/>
              </a:rPr>
              <a:t>319</a:t>
            </a:r>
            <a:r>
              <a:rPr lang="en-GB" sz="2200" b="0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на</a:t>
            </a:r>
            <a:r>
              <a:rPr lang="en-GB" sz="2200" b="0" i="0" dirty="0">
                <a:solidFill>
                  <a:srgbClr val="212529"/>
                </a:solidFill>
                <a:effectLst/>
              </a:rPr>
              <a:t> 100,000 </a:t>
            </a:r>
            <a:r>
              <a:rPr lang="ru-RU" sz="2200" b="0" i="0" dirty="0">
                <a:solidFill>
                  <a:srgbClr val="212529"/>
                </a:solidFill>
                <a:effectLst/>
              </a:rPr>
              <a:t>кошек в год</a:t>
            </a:r>
            <a:endParaRPr lang="ru-RU" sz="2200" dirty="0">
              <a:solidFill>
                <a:srgbClr val="212529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b="0" i="0" u="sng" dirty="0">
                <a:solidFill>
                  <a:srgbClr val="212529"/>
                </a:solidFill>
                <a:effectLst/>
              </a:rPr>
              <a:t>Сог</a:t>
            </a:r>
            <a:r>
              <a:rPr lang="ru-RU" sz="2200" u="sng" dirty="0">
                <a:solidFill>
                  <a:srgbClr val="212529"/>
                </a:solidFill>
              </a:rPr>
              <a:t>л</a:t>
            </a:r>
            <a:r>
              <a:rPr lang="ru-RU" sz="2200" b="0" i="0" u="sng" dirty="0">
                <a:solidFill>
                  <a:srgbClr val="212529"/>
                </a:solidFill>
                <a:effectLst/>
              </a:rPr>
              <a:t>асно </a:t>
            </a:r>
            <a:r>
              <a:rPr lang="en-US" sz="2200" b="0" i="0" u="sng" dirty="0">
                <a:solidFill>
                  <a:srgbClr val="212529"/>
                </a:solidFill>
                <a:effectLst/>
              </a:rPr>
              <a:t>Vet</a:t>
            </a:r>
            <a:r>
              <a:rPr lang="en-US" sz="2200" u="sng" dirty="0">
                <a:solidFill>
                  <a:srgbClr val="212529"/>
                </a:solidFill>
              </a:rPr>
              <a:t>erinary Cancer Society</a:t>
            </a:r>
            <a:r>
              <a:rPr lang="ru-RU" sz="2200" u="sng" dirty="0">
                <a:solidFill>
                  <a:srgbClr val="212529"/>
                </a:solidFill>
              </a:rPr>
              <a:t> в 2017 году у </a:t>
            </a:r>
            <a:r>
              <a:rPr lang="ru-RU" sz="2400" b="1" u="sng" dirty="0">
                <a:solidFill>
                  <a:srgbClr val="FF0000"/>
                </a:solidFill>
              </a:rPr>
              <a:t>47</a:t>
            </a:r>
            <a:r>
              <a:rPr lang="en-US" sz="2400" b="1" u="sng" dirty="0">
                <a:solidFill>
                  <a:srgbClr val="FF0000"/>
                </a:solidFill>
              </a:rPr>
              <a:t>%</a:t>
            </a:r>
            <a:r>
              <a:rPr lang="en-US" sz="2200" u="sng" dirty="0">
                <a:solidFill>
                  <a:srgbClr val="212529"/>
                </a:solidFill>
              </a:rPr>
              <a:t> </a:t>
            </a:r>
            <a:r>
              <a:rPr lang="ru-RU" sz="2400" b="1" u="sng" dirty="0">
                <a:solidFill>
                  <a:srgbClr val="212529"/>
                </a:solidFill>
              </a:rPr>
              <a:t>СОБАК</a:t>
            </a:r>
            <a:r>
              <a:rPr lang="ru-RU" sz="2200" u="sng" dirty="0">
                <a:solidFill>
                  <a:srgbClr val="212529"/>
                </a:solidFill>
              </a:rPr>
              <a:t> опухолевые заболевания стали причиной гибели и у </a:t>
            </a:r>
            <a:r>
              <a:rPr lang="ru-RU" sz="2400" b="1" u="sng" dirty="0">
                <a:solidFill>
                  <a:srgbClr val="212529"/>
                </a:solidFill>
              </a:rPr>
              <a:t>КОШЕК</a:t>
            </a:r>
            <a:r>
              <a:rPr lang="ru-RU" sz="2200" u="sng" dirty="0">
                <a:solidFill>
                  <a:srgbClr val="212529"/>
                </a:solidFill>
              </a:rPr>
              <a:t>  - </a:t>
            </a:r>
            <a:r>
              <a:rPr lang="ru-RU" sz="2400" b="1" u="sng" dirty="0">
                <a:solidFill>
                  <a:srgbClr val="FF0000"/>
                </a:solidFill>
              </a:rPr>
              <a:t>32 % </a:t>
            </a:r>
            <a:r>
              <a:rPr lang="en-US" sz="2400" dirty="0"/>
              <a:t>*</a:t>
            </a:r>
            <a:endParaRPr lang="ru-RU" sz="24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u="sng" dirty="0"/>
              <a:t>Рынок терапевтического лечения онкологических заболеваний у домашних животных – 364 млн $, к 2027 – 589 млн $</a:t>
            </a:r>
            <a:r>
              <a:rPr lang="en-US" sz="2200" u="sng" dirty="0"/>
              <a:t>*</a:t>
            </a:r>
            <a:endParaRPr lang="en-GB" sz="2200" i="0" u="sng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F827B-5707-5A88-D8D0-1313D1A4175F}"/>
              </a:ext>
            </a:extLst>
          </p:cNvPr>
          <p:cNvSpPr txBox="1"/>
          <p:nvPr/>
        </p:nvSpPr>
        <p:spPr>
          <a:xfrm>
            <a:off x="337457" y="5872650"/>
            <a:ext cx="1167492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1600" dirty="0"/>
            </a:br>
            <a:r>
              <a:rPr lang="en-GB" sz="1600" dirty="0"/>
              <a:t>* </a:t>
            </a:r>
            <a:r>
              <a:rPr lang="en-GB" sz="1600" b="1" i="0" dirty="0">
                <a:effectLst/>
              </a:rPr>
              <a:t>Pet Cancer Therapeutics Market - Growth, Trends, COVID-19 Impact, and Forecasts (2022 - 2027) - </a:t>
            </a:r>
            <a:r>
              <a:rPr lang="en-GB" sz="1400" i="0" dirty="0">
                <a:effectLst/>
              </a:rPr>
              <a:t>https://</a:t>
            </a:r>
            <a:r>
              <a:rPr lang="en-GB" sz="1400" i="0" dirty="0" err="1">
                <a:effectLst/>
              </a:rPr>
              <a:t>www.reportlinker.com</a:t>
            </a:r>
            <a:r>
              <a:rPr lang="en-GB" sz="1400" i="0" dirty="0">
                <a:effectLst/>
              </a:rPr>
              <a:t>/p06309361/Pet-Cancer-Therapeutics-Market-Growth-Trends-COVID-19-Impact-and-Forecasts.html?utm_source=GNW</a:t>
            </a:r>
            <a:endParaRPr lang="x-none" sz="1600"/>
          </a:p>
        </p:txBody>
      </p:sp>
    </p:spTree>
    <p:extLst>
      <p:ext uri="{BB962C8B-B14F-4D97-AF65-F5344CB8AC3E}">
        <p14:creationId xmlns:p14="http://schemas.microsoft.com/office/powerpoint/2010/main" val="4002196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A0CDFD3-5067-F76E-2E84-57C07A372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169881"/>
              </p:ext>
            </p:extLst>
          </p:nvPr>
        </p:nvGraphicFramePr>
        <p:xfrm>
          <a:off x="262359" y="865333"/>
          <a:ext cx="11644130" cy="5727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778">
                  <a:extLst>
                    <a:ext uri="{9D8B030D-6E8A-4147-A177-3AD203B41FA5}">
                      <a16:colId xmlns:a16="http://schemas.microsoft.com/office/drawing/2014/main" val="2462453803"/>
                    </a:ext>
                  </a:extLst>
                </a:gridCol>
                <a:gridCol w="2412202">
                  <a:extLst>
                    <a:ext uri="{9D8B030D-6E8A-4147-A177-3AD203B41FA5}">
                      <a16:colId xmlns:a16="http://schemas.microsoft.com/office/drawing/2014/main" val="673861285"/>
                    </a:ext>
                  </a:extLst>
                </a:gridCol>
                <a:gridCol w="2211798">
                  <a:extLst>
                    <a:ext uri="{9D8B030D-6E8A-4147-A177-3AD203B41FA5}">
                      <a16:colId xmlns:a16="http://schemas.microsoft.com/office/drawing/2014/main" val="2119423507"/>
                    </a:ext>
                  </a:extLst>
                </a:gridCol>
                <a:gridCol w="2162574">
                  <a:extLst>
                    <a:ext uri="{9D8B030D-6E8A-4147-A177-3AD203B41FA5}">
                      <a16:colId xmlns:a16="http://schemas.microsoft.com/office/drawing/2014/main" val="1059705245"/>
                    </a:ext>
                  </a:extLst>
                </a:gridCol>
                <a:gridCol w="2428778">
                  <a:extLst>
                    <a:ext uri="{9D8B030D-6E8A-4147-A177-3AD203B41FA5}">
                      <a16:colId xmlns:a16="http://schemas.microsoft.com/office/drawing/2014/main" val="30457110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>
                          <a:solidFill>
                            <a:schemeClr val="tx1"/>
                          </a:solidFill>
                        </a:rPr>
                        <a:t>Препарат </a:t>
                      </a:r>
                      <a:endParaRPr lang="en-RU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>
                          <a:solidFill>
                            <a:schemeClr val="tx1"/>
                          </a:solidFill>
                        </a:rPr>
                        <a:t>Механизм действия</a:t>
                      </a:r>
                      <a:endParaRPr lang="en-RU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>
                          <a:solidFill>
                            <a:schemeClr val="tx1"/>
                          </a:solidFill>
                        </a:rPr>
                        <a:t>Доза</a:t>
                      </a:r>
                      <a:endParaRPr lang="en-RU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>
                          <a:solidFill>
                            <a:schemeClr val="tx1"/>
                          </a:solidFill>
                        </a:rPr>
                        <a:t>Путь 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>
                          <a:solidFill>
                            <a:schemeClr val="tx1"/>
                          </a:solidFill>
                        </a:rPr>
                        <a:t>введения</a:t>
                      </a:r>
                      <a:endParaRPr lang="en-RU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>
                          <a:solidFill>
                            <a:schemeClr val="tx1"/>
                          </a:solidFill>
                        </a:rPr>
                        <a:t>Кратность применения</a:t>
                      </a:r>
                      <a:endParaRPr lang="en-RU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144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 b="1"/>
                        <a:t>Метоклопрамид (церукал)</a:t>
                      </a:r>
                      <a:endParaRPr lang="en-RU" sz="24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460"/>
                        </a:lnSpc>
                      </a:pPr>
                      <a:r>
                        <a:rPr lang="ru-RU"/>
                        <a:t>Допаминовый и слабый серотониновый антагонист</a:t>
                      </a:r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 b="1"/>
                        <a:t>Собаки</a:t>
                      </a:r>
                      <a:r>
                        <a:rPr lang="ru-RU" sz="2000"/>
                        <a:t>: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0,1-0,4 мг/кг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1-2 мг/кг/сут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 b="1"/>
                        <a:t>Кошки</a:t>
                      </a:r>
                      <a:r>
                        <a:rPr lang="ru-RU" sz="2000"/>
                        <a:t>: 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0,2-0,4 мг/кг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1-2 мг/кг/сут</a:t>
                      </a:r>
                      <a:endParaRPr lang="ru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endParaRPr lang="ru-RU" sz="200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п/о, п/к, в/м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в/в, СПИ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endParaRPr lang="ru-RU" sz="200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п/о, п/к, в/м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в/в, СПИ</a:t>
                      </a:r>
                      <a:endParaRPr lang="en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endParaRPr lang="ru-RU" sz="200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6-8 ч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6-8 ч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endParaRPr lang="ru-RU" sz="200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6-8 ч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6-8 ч</a:t>
                      </a:r>
                      <a:endParaRPr lang="en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108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 b="1"/>
                        <a:t>Доласетрон</a:t>
                      </a:r>
                      <a:endParaRPr lang="en-RU" sz="24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460"/>
                        </a:lnSpc>
                      </a:pPr>
                      <a:r>
                        <a:rPr lang="ru-RU"/>
                        <a:t>Серотониновый антагонист</a:t>
                      </a:r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 b="1"/>
                        <a:t>Собаки</a:t>
                      </a:r>
                      <a:r>
                        <a:rPr lang="ru-RU" sz="2000"/>
                        <a:t>: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0,5-0,6 мг/кг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 b="1"/>
                        <a:t>Кошки</a:t>
                      </a:r>
                      <a:r>
                        <a:rPr lang="ru-RU" sz="2000"/>
                        <a:t>: 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0,6 мг/кг</a:t>
                      </a:r>
                      <a:endParaRPr lang="ru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endParaRPr lang="ru-RU" sz="200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/>
                        <a:t>п/о, п/к, в/в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endParaRPr lang="ru-RU" sz="200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в/в</a:t>
                      </a:r>
                      <a:endParaRPr lang="en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endParaRPr lang="ru-RU" sz="200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24 ч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endParaRPr lang="ru-RU" sz="200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24 ч</a:t>
                      </a:r>
                      <a:endParaRPr lang="en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965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 b="1" u="sng" dirty="0" err="1"/>
                        <a:t>Ондасетрон</a:t>
                      </a:r>
                      <a:r>
                        <a:rPr lang="ru-RU" sz="2400" b="1" u="sng" dirty="0"/>
                        <a:t> (</a:t>
                      </a:r>
                      <a:r>
                        <a:rPr lang="ru-RU" sz="2400" b="1" u="sng" dirty="0" err="1"/>
                        <a:t>зофран</a:t>
                      </a:r>
                      <a:r>
                        <a:rPr lang="ru-RU" sz="2400" b="1" u="sng" dirty="0"/>
                        <a:t>, </a:t>
                      </a:r>
                      <a:r>
                        <a:rPr lang="ru-RU" sz="2400" b="1" u="sng" dirty="0" err="1"/>
                        <a:t>латран</a:t>
                      </a:r>
                      <a:r>
                        <a:rPr lang="ru-RU" sz="2400" b="1" u="sng" dirty="0"/>
                        <a:t>)</a:t>
                      </a:r>
                      <a:endParaRPr lang="en-RU" sz="2400" b="1" u="sng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/>
                        <a:t>Серотониновый антагонист</a:t>
                      </a:r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 b="1"/>
                        <a:t>Собаки</a:t>
                      </a:r>
                      <a:r>
                        <a:rPr lang="ru-RU" sz="2000"/>
                        <a:t>: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0,1-1,0 мг/кг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0,11-0,22 мг/кг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 b="1"/>
                        <a:t>Кошки</a:t>
                      </a:r>
                      <a:r>
                        <a:rPr lang="ru-RU" sz="2000"/>
                        <a:t>: 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0,1-0,15 мг/кг</a:t>
                      </a:r>
                      <a:endParaRPr lang="ru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endParaRPr lang="ru-RU" sz="200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п/о, в/м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в/в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endParaRPr lang="ru-RU" sz="200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в/в</a:t>
                      </a:r>
                      <a:endParaRPr lang="en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endParaRPr lang="ru-RU" sz="2000" dirty="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 dirty="0"/>
                        <a:t>12-24 ч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endParaRPr lang="ru-RU" sz="2000" dirty="0"/>
                    </a:p>
                    <a:p>
                      <a:pPr algn="ctr">
                        <a:lnSpc>
                          <a:spcPts val="2460"/>
                        </a:lnSpc>
                      </a:pPr>
                      <a:endParaRPr lang="ru-RU" sz="2000" dirty="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 dirty="0"/>
                        <a:t>6-12 ч</a:t>
                      </a:r>
                      <a:endParaRPr lang="en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19089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9F28DD1-5331-7C71-5313-E047384B259D}"/>
              </a:ext>
            </a:extLst>
          </p:cNvPr>
          <p:cNvSpPr/>
          <p:nvPr/>
        </p:nvSpPr>
        <p:spPr>
          <a:xfrm>
            <a:off x="1" y="126386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ПРОТИВОРВОТНЫЕ СРЕДСТВА</a:t>
            </a:r>
          </a:p>
        </p:txBody>
      </p:sp>
    </p:spTree>
    <p:extLst>
      <p:ext uri="{BB962C8B-B14F-4D97-AF65-F5344CB8AC3E}">
        <p14:creationId xmlns:p14="http://schemas.microsoft.com/office/powerpoint/2010/main" val="90235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4FDEFDB-D0F6-B9DB-7022-68CBD95AC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285186"/>
              </p:ext>
            </p:extLst>
          </p:nvPr>
        </p:nvGraphicFramePr>
        <p:xfrm>
          <a:off x="273935" y="1744277"/>
          <a:ext cx="11644130" cy="3504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778">
                  <a:extLst>
                    <a:ext uri="{9D8B030D-6E8A-4147-A177-3AD203B41FA5}">
                      <a16:colId xmlns:a16="http://schemas.microsoft.com/office/drawing/2014/main" val="2462453803"/>
                    </a:ext>
                  </a:extLst>
                </a:gridCol>
                <a:gridCol w="2412202">
                  <a:extLst>
                    <a:ext uri="{9D8B030D-6E8A-4147-A177-3AD203B41FA5}">
                      <a16:colId xmlns:a16="http://schemas.microsoft.com/office/drawing/2014/main" val="673861285"/>
                    </a:ext>
                  </a:extLst>
                </a:gridCol>
                <a:gridCol w="2211798">
                  <a:extLst>
                    <a:ext uri="{9D8B030D-6E8A-4147-A177-3AD203B41FA5}">
                      <a16:colId xmlns:a16="http://schemas.microsoft.com/office/drawing/2014/main" val="2119423507"/>
                    </a:ext>
                  </a:extLst>
                </a:gridCol>
                <a:gridCol w="2162574">
                  <a:extLst>
                    <a:ext uri="{9D8B030D-6E8A-4147-A177-3AD203B41FA5}">
                      <a16:colId xmlns:a16="http://schemas.microsoft.com/office/drawing/2014/main" val="1059705245"/>
                    </a:ext>
                  </a:extLst>
                </a:gridCol>
                <a:gridCol w="2428778">
                  <a:extLst>
                    <a:ext uri="{9D8B030D-6E8A-4147-A177-3AD203B41FA5}">
                      <a16:colId xmlns:a16="http://schemas.microsoft.com/office/drawing/2014/main" val="30457110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>
                          <a:solidFill>
                            <a:schemeClr val="tx1"/>
                          </a:solidFill>
                        </a:rPr>
                        <a:t>Препарат </a:t>
                      </a:r>
                      <a:endParaRPr lang="en-RU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>
                          <a:solidFill>
                            <a:schemeClr val="tx1"/>
                          </a:solidFill>
                        </a:rPr>
                        <a:t>Механизм действия</a:t>
                      </a:r>
                      <a:endParaRPr lang="en-RU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>
                          <a:solidFill>
                            <a:schemeClr val="tx1"/>
                          </a:solidFill>
                        </a:rPr>
                        <a:t>Доза</a:t>
                      </a:r>
                      <a:endParaRPr lang="en-RU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>
                          <a:solidFill>
                            <a:schemeClr val="tx1"/>
                          </a:solidFill>
                        </a:rPr>
                        <a:t>Путь 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>
                          <a:solidFill>
                            <a:schemeClr val="tx1"/>
                          </a:solidFill>
                        </a:rPr>
                        <a:t>введения</a:t>
                      </a:r>
                      <a:endParaRPr lang="en-RU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>
                          <a:solidFill>
                            <a:schemeClr val="tx1"/>
                          </a:solidFill>
                        </a:rPr>
                        <a:t>Кратность применения</a:t>
                      </a:r>
                      <a:endParaRPr lang="en-RU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144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 b="1"/>
                        <a:t>Хлорпромазин (аминазин)</a:t>
                      </a:r>
                      <a:endParaRPr lang="en-RU" sz="24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460"/>
                        </a:lnSpc>
                      </a:pPr>
                      <a:r>
                        <a:rPr lang="ru-RU" err="1"/>
                        <a:t>Допаминовый</a:t>
                      </a:r>
                      <a:r>
                        <a:rPr lang="ru-RU"/>
                        <a:t>, </a:t>
                      </a:r>
                      <a:r>
                        <a:rPr lang="ru-RU" err="1"/>
                        <a:t>гистаминовый</a:t>
                      </a:r>
                      <a:r>
                        <a:rPr lang="ru-RU"/>
                        <a:t> антагонист, </a:t>
                      </a:r>
                      <a:r>
                        <a:rPr lang="ru-RU" err="1"/>
                        <a:t>антихолинергетик</a:t>
                      </a:r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 b="1"/>
                        <a:t>Собаки</a:t>
                      </a:r>
                      <a:r>
                        <a:rPr lang="ru-RU" sz="2000"/>
                        <a:t>: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0,1-0,5 мг/кг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 b="1"/>
                        <a:t>Кошки</a:t>
                      </a:r>
                      <a:r>
                        <a:rPr lang="ru-RU" sz="2000"/>
                        <a:t>: 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0,22-0,5 мг/кг</a:t>
                      </a:r>
                      <a:endParaRPr lang="ru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endParaRPr lang="ru-RU" sz="200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п/о, п/к, в/м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endParaRPr lang="ru-RU" sz="200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п/к, в/м</a:t>
                      </a:r>
                      <a:endParaRPr lang="ru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endParaRPr lang="ru-RU" sz="200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8 ч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endParaRPr lang="ru-RU" sz="2000"/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8 ч</a:t>
                      </a:r>
                      <a:endParaRPr lang="en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108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 b="1" err="1"/>
                        <a:t>Буторфанол</a:t>
                      </a:r>
                      <a:endParaRPr lang="en-RU" sz="24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460"/>
                        </a:lnSpc>
                      </a:pPr>
                      <a:r>
                        <a:rPr lang="ru-RU" dirty="0"/>
                        <a:t>Антагонист опиатных рецепторов</a:t>
                      </a:r>
                      <a:endParaRPr lang="en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0,4 мг/кг</a:t>
                      </a:r>
                      <a:endParaRPr lang="ru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/>
                        <a:t>п/к, в/м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endParaRPr lang="ru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за 20 мин до х/т </a:t>
                      </a:r>
                      <a:r>
                        <a:rPr lang="ru-RU" sz="2000" err="1"/>
                        <a:t>цисплатином</a:t>
                      </a:r>
                      <a:endParaRPr lang="en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965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400" b="1" u="sng" dirty="0" err="1"/>
                        <a:t>Маропитант</a:t>
                      </a:r>
                      <a:r>
                        <a:rPr lang="ru-RU" sz="2400" b="1" u="sng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460"/>
                        </a:lnSpc>
                      </a:pPr>
                      <a:r>
                        <a:rPr lang="ru-RU"/>
                        <a:t>Антагонист </a:t>
                      </a:r>
                    </a:p>
                    <a:p>
                      <a:pPr>
                        <a:lnSpc>
                          <a:spcPts val="2460"/>
                        </a:lnSpc>
                      </a:pPr>
                      <a:r>
                        <a:rPr lang="en-RU"/>
                        <a:t>NK-1</a:t>
                      </a:r>
                      <a:r>
                        <a:rPr lang="ru-RU"/>
                        <a:t> рецепторов</a:t>
                      </a:r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1,0 мг/кг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2 мг/кг</a:t>
                      </a:r>
                      <a:endParaRPr lang="en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п/к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/>
                        <a:t>п/о</a:t>
                      </a:r>
                      <a:endParaRPr lang="en-RU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 dirty="0"/>
                        <a:t>24 ч</a:t>
                      </a:r>
                    </a:p>
                    <a:p>
                      <a:pPr algn="ctr">
                        <a:lnSpc>
                          <a:spcPts val="2460"/>
                        </a:lnSpc>
                      </a:pPr>
                      <a:r>
                        <a:rPr lang="ru-RU" sz="2000" dirty="0"/>
                        <a:t>24 ч</a:t>
                      </a:r>
                      <a:endParaRPr lang="en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50571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3965A16-778B-B6CF-529A-8116AD3F207F}"/>
              </a:ext>
            </a:extLst>
          </p:cNvPr>
          <p:cNvSpPr/>
          <p:nvPr/>
        </p:nvSpPr>
        <p:spPr>
          <a:xfrm>
            <a:off x="1" y="558978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ПРОТИВОРВОТНЫЕ СРЕДСТВА</a:t>
            </a:r>
          </a:p>
        </p:txBody>
      </p:sp>
    </p:spTree>
    <p:extLst>
      <p:ext uri="{BB962C8B-B14F-4D97-AF65-F5344CB8AC3E}">
        <p14:creationId xmlns:p14="http://schemas.microsoft.com/office/powerpoint/2010/main" val="3242021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FD7641-2BCA-9A81-344F-0597C8AF93C3}"/>
              </a:ext>
            </a:extLst>
          </p:cNvPr>
          <p:cNvSpPr txBox="1"/>
          <p:nvPr/>
        </p:nvSpPr>
        <p:spPr>
          <a:xfrm>
            <a:off x="-4" y="21775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991A3-139E-E8EC-D782-4E14917F1F32}"/>
              </a:ext>
            </a:extLst>
          </p:cNvPr>
          <p:cNvSpPr txBox="1"/>
          <p:nvPr/>
        </p:nvSpPr>
        <p:spPr>
          <a:xfrm>
            <a:off x="-1" y="606550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</a:t>
            </a:r>
            <a:r>
              <a:rPr lang="ru-RU" sz="3200" b="1" dirty="0"/>
              <a:t>Синдром острого лизиса опухоли</a:t>
            </a:r>
            <a:endParaRPr lang="en-RU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22601-10BE-4209-09B6-4B2557E47046}"/>
              </a:ext>
            </a:extLst>
          </p:cNvPr>
          <p:cNvSpPr txBox="1"/>
          <p:nvPr/>
        </p:nvSpPr>
        <p:spPr>
          <a:xfrm>
            <a:off x="-5" y="1115125"/>
            <a:ext cx="12192001" cy="562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Развивается на фоне разрушения массивного разрушения опухолевых клеток и выброса в кровоток продуктов распада нуклеиновых кислот, </a:t>
            </a:r>
            <a:r>
              <a:rPr lang="ru-RU" sz="2200" dirty="0" err="1"/>
              <a:t>метаболизирующихся</a:t>
            </a:r>
            <a:r>
              <a:rPr lang="ru-RU" sz="2200" dirty="0"/>
              <a:t> в мочевину, и ионов (калия и фосфора)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Приводит к </a:t>
            </a:r>
            <a:r>
              <a:rPr lang="ru-RU" sz="2200" dirty="0" err="1"/>
              <a:t>вазоконстрикции</a:t>
            </a:r>
            <a:r>
              <a:rPr lang="ru-RU" sz="2200" dirty="0"/>
              <a:t> в почках, нарушении почечной </a:t>
            </a:r>
            <a:r>
              <a:rPr lang="ru-RU" sz="2200" dirty="0" err="1"/>
              <a:t>ауторегуляции</a:t>
            </a:r>
            <a:r>
              <a:rPr lang="ru-RU" sz="2200" dirty="0"/>
              <a:t> и метаболическому дисбалансу, провоцируя острую почечную недостаточность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«Классические» лабораторные проявления: </a:t>
            </a:r>
            <a:r>
              <a:rPr lang="ru-RU" sz="2200" dirty="0" err="1"/>
              <a:t>гиперуремия</a:t>
            </a:r>
            <a:r>
              <a:rPr lang="ru-RU" sz="2200" dirty="0"/>
              <a:t>, </a:t>
            </a:r>
            <a:r>
              <a:rPr lang="ru-RU" sz="2200" dirty="0" err="1"/>
              <a:t>гиперкалиемия</a:t>
            </a:r>
            <a:r>
              <a:rPr lang="ru-RU" sz="2200" dirty="0"/>
              <a:t>, </a:t>
            </a:r>
            <a:r>
              <a:rPr lang="ru-RU" sz="2200" dirty="0" err="1"/>
              <a:t>гиперфосфатемия</a:t>
            </a:r>
            <a:r>
              <a:rPr lang="ru-RU" sz="2200" dirty="0"/>
              <a:t> и </a:t>
            </a:r>
            <a:r>
              <a:rPr lang="ru-RU" sz="2200" dirty="0" err="1"/>
              <a:t>гипокальциемия</a:t>
            </a:r>
            <a:endParaRPr lang="ru-RU" sz="22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Предрасполагающие факторы у человека: хроническая почечная недостаточность, дегидратация и гипотензия (в ветеринарии не описаны)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Часто ассоциирован с обширными, быстро растущими, высоко чувствительными опухолями и значимым уменьшение объёма опухолевого поражения на фоне лечения </a:t>
            </a:r>
          </a:p>
        </p:txBody>
      </p:sp>
    </p:spTree>
    <p:extLst>
      <p:ext uri="{BB962C8B-B14F-4D97-AF65-F5344CB8AC3E}">
        <p14:creationId xmlns:p14="http://schemas.microsoft.com/office/powerpoint/2010/main" val="1067362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F24A39-33D6-CE9A-102A-B1F413204AB4}"/>
              </a:ext>
            </a:extLst>
          </p:cNvPr>
          <p:cNvSpPr txBox="1"/>
          <p:nvPr/>
        </p:nvSpPr>
        <p:spPr>
          <a:xfrm>
            <a:off x="152395" y="1921995"/>
            <a:ext cx="11702148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effectLst/>
              </a:rPr>
              <a:t>Vickery K.R. &amp; </a:t>
            </a:r>
            <a:r>
              <a:rPr lang="en-GB" sz="2000" dirty="0" err="1">
                <a:effectLst/>
              </a:rPr>
              <a:t>Thamm</a:t>
            </a:r>
            <a:r>
              <a:rPr lang="en-GB" sz="2000" dirty="0">
                <a:effectLst/>
              </a:rPr>
              <a:t> D.H. (2007) </a:t>
            </a:r>
            <a:r>
              <a:rPr lang="en-GB" sz="2000" i="1" dirty="0">
                <a:effectLst/>
              </a:rPr>
              <a:t>Successful treatment of acute </a:t>
            </a:r>
            <a:r>
              <a:rPr lang="en-GB" sz="2000" i="1" dirty="0" err="1">
                <a:effectLst/>
              </a:rPr>
              <a:t>tumor</a:t>
            </a:r>
            <a:r>
              <a:rPr lang="en-GB" sz="2000" i="1" dirty="0">
                <a:effectLst/>
              </a:rPr>
              <a:t> lysis syndrome in a dog with multicentric lymphoma</a:t>
            </a:r>
            <a:r>
              <a:rPr lang="en-GB" sz="2000" dirty="0">
                <a:effectLst/>
              </a:rPr>
              <a:t>. Journal of Veterinary Internal Medicine 21, 1401–1404. </a:t>
            </a: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F7E293-1406-7982-93A1-F68A3475D31D}"/>
              </a:ext>
            </a:extLst>
          </p:cNvPr>
          <p:cNvSpPr txBox="1"/>
          <p:nvPr/>
        </p:nvSpPr>
        <p:spPr>
          <a:xfrm>
            <a:off x="-4" y="206832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46C17-0593-E5A9-A6AB-BB18110CC9C6}"/>
              </a:ext>
            </a:extLst>
          </p:cNvPr>
          <p:cNvSpPr txBox="1"/>
          <p:nvPr/>
        </p:nvSpPr>
        <p:spPr>
          <a:xfrm>
            <a:off x="-1" y="791607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</a:t>
            </a:r>
            <a:r>
              <a:rPr lang="ru-RU" sz="3200" b="1" dirty="0"/>
              <a:t>Синдром острого лизиса опухоли</a:t>
            </a:r>
            <a:endParaRPr lang="en-RU" sz="3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7A136C-8FDE-DCBC-8DA7-00B59E893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6" y="3620622"/>
            <a:ext cx="1942193" cy="19421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5356BF-9D5A-441C-925D-A096AD032415}"/>
              </a:ext>
            </a:extLst>
          </p:cNvPr>
          <p:cNvSpPr txBox="1"/>
          <p:nvPr/>
        </p:nvSpPr>
        <p:spPr>
          <a:xfrm>
            <a:off x="4430486" y="3491886"/>
            <a:ext cx="7424057" cy="207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Коррекция гипотензии (допамин 3 мкг/кг/мин)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Стимуляция диуреза (фуросемид 1-2 мг/кг, 2 раза в сутки)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Инфузионная терапия (3 мл/кг/ч)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Коррекция метаболического ацидоза</a:t>
            </a:r>
            <a:endParaRPr lang="en-RU" sz="2200" dirty="0"/>
          </a:p>
        </p:txBody>
      </p:sp>
    </p:spTree>
    <p:extLst>
      <p:ext uri="{BB962C8B-B14F-4D97-AF65-F5344CB8AC3E}">
        <p14:creationId xmlns:p14="http://schemas.microsoft.com/office/powerpoint/2010/main" val="501375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E59C67-03ED-9CA8-0618-67E05FB06C32}"/>
              </a:ext>
            </a:extLst>
          </p:cNvPr>
          <p:cNvSpPr txBox="1"/>
          <p:nvPr/>
        </p:nvSpPr>
        <p:spPr>
          <a:xfrm>
            <a:off x="-4" y="206832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36FEB9-7F84-E002-2BA7-F34CCEF381EF}"/>
              </a:ext>
            </a:extLst>
          </p:cNvPr>
          <p:cNvSpPr txBox="1"/>
          <p:nvPr/>
        </p:nvSpPr>
        <p:spPr>
          <a:xfrm>
            <a:off x="-1" y="791607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</a:t>
            </a:r>
            <a:r>
              <a:rPr lang="ru-RU" sz="3200" b="1" dirty="0"/>
              <a:t>Синдром острого лизиса опухоли</a:t>
            </a:r>
            <a:endParaRPr lang="en-RU" sz="3200" b="1" dirty="0"/>
          </a:p>
        </p:txBody>
      </p:sp>
      <p:pic>
        <p:nvPicPr>
          <p:cNvPr id="5" name="Picture 4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C5023E72-BD42-F1E3-D441-4CC5EBA99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" y="1611086"/>
            <a:ext cx="7772400" cy="2461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966C5E-4C18-A8C3-CBAE-31F4577B1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922" y="4113439"/>
            <a:ext cx="2266950" cy="2266950"/>
          </a:xfrm>
          <a:prstGeom prst="rect">
            <a:avLst/>
          </a:prstGeom>
        </p:spPr>
      </p:pic>
      <p:pic>
        <p:nvPicPr>
          <p:cNvPr id="9" name="Picture 8" descr="A close-up of a text&#10;&#10;Description automatically generated with low confidence">
            <a:extLst>
              <a:ext uri="{FF2B5EF4-FFF2-40B4-BE49-F238E27FC236}">
                <a16:creationId xmlns:a16="http://schemas.microsoft.com/office/drawing/2014/main" id="{33898492-EA97-E89A-0F99-86E7DE26C3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666"/>
          <a:stretch/>
        </p:blipFill>
        <p:spPr>
          <a:xfrm>
            <a:off x="6548048" y="1554751"/>
            <a:ext cx="5643949" cy="3051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C538D6-85AB-233B-738B-3C0CD77A5E11}"/>
              </a:ext>
            </a:extLst>
          </p:cNvPr>
          <p:cNvSpPr txBox="1"/>
          <p:nvPr/>
        </p:nvSpPr>
        <p:spPr>
          <a:xfrm>
            <a:off x="4659087" y="4740839"/>
            <a:ext cx="7282543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/>
              <a:t>Развитие синдрома острого лизиса опухоли у молодой </a:t>
            </a:r>
            <a:r>
              <a:rPr lang="en-US" sz="2000" dirty="0"/>
              <a:t>FeLV+</a:t>
            </a:r>
            <a:r>
              <a:rPr lang="ru-RU" sz="2000" dirty="0"/>
              <a:t> кошки с средостенной лимфой на фоне химиотерапии через </a:t>
            </a:r>
            <a:r>
              <a:rPr lang="en-US" sz="2000" dirty="0"/>
              <a:t>2,5 </a:t>
            </a:r>
            <a:r>
              <a:rPr lang="ru-RU" sz="2000" dirty="0"/>
              <a:t>дня и лучевой терапии через 7 часов после лучевой терапии. </a:t>
            </a:r>
            <a:endParaRPr lang="en-RU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B91D4F-A6DE-C40F-95F2-0250A04584FC}"/>
              </a:ext>
            </a:extLst>
          </p:cNvPr>
          <p:cNvCxnSpPr/>
          <p:nvPr/>
        </p:nvCxnSpPr>
        <p:spPr>
          <a:xfrm>
            <a:off x="9818914" y="3505200"/>
            <a:ext cx="2122716" cy="0"/>
          </a:xfrm>
          <a:prstGeom prst="line">
            <a:avLst/>
          </a:prstGeom>
          <a:ln w="38100">
            <a:solidFill>
              <a:srgbClr val="FF0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F2008C-D485-3A3E-C00E-ABDD5065E317}"/>
              </a:ext>
            </a:extLst>
          </p:cNvPr>
          <p:cNvCxnSpPr>
            <a:cxnSpLocks/>
          </p:cNvCxnSpPr>
          <p:nvPr/>
        </p:nvCxnSpPr>
        <p:spPr>
          <a:xfrm>
            <a:off x="6906986" y="3755571"/>
            <a:ext cx="5034644" cy="0"/>
          </a:xfrm>
          <a:prstGeom prst="line">
            <a:avLst/>
          </a:prstGeom>
          <a:ln w="38100">
            <a:solidFill>
              <a:srgbClr val="FF0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360B29-1002-EFBF-BB6C-9CE8C3780DBE}"/>
              </a:ext>
            </a:extLst>
          </p:cNvPr>
          <p:cNvCxnSpPr>
            <a:cxnSpLocks/>
          </p:cNvCxnSpPr>
          <p:nvPr/>
        </p:nvCxnSpPr>
        <p:spPr>
          <a:xfrm>
            <a:off x="6893522" y="3951514"/>
            <a:ext cx="4503821" cy="0"/>
          </a:xfrm>
          <a:prstGeom prst="line">
            <a:avLst/>
          </a:prstGeom>
          <a:ln w="38100">
            <a:solidFill>
              <a:srgbClr val="FF0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028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BDC053-2D80-829F-8E59-D2E76848E870}"/>
              </a:ext>
            </a:extLst>
          </p:cNvPr>
          <p:cNvSpPr txBox="1"/>
          <p:nvPr/>
        </p:nvSpPr>
        <p:spPr>
          <a:xfrm>
            <a:off x="0" y="21777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52C79-6369-0776-71F3-212AD7B7DC5B}"/>
              </a:ext>
            </a:extLst>
          </p:cNvPr>
          <p:cNvSpPr txBox="1"/>
          <p:nvPr/>
        </p:nvSpPr>
        <p:spPr>
          <a:xfrm>
            <a:off x="-1" y="1109877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Гиперкальциемия</a:t>
            </a:r>
            <a:endParaRPr lang="en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4A18F-8EC3-08D8-C2CF-36476ED8E8CF}"/>
              </a:ext>
            </a:extLst>
          </p:cNvPr>
          <p:cNvSpPr txBox="1"/>
          <p:nvPr/>
        </p:nvSpPr>
        <p:spPr>
          <a:xfrm>
            <a:off x="-1" y="1839686"/>
            <a:ext cx="12192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Гиперкальциемия может быть не патологической, вторично транзиторной (например, на фоне </a:t>
            </a:r>
            <a:r>
              <a:rPr lang="ru-RU" sz="2200" dirty="0" err="1"/>
              <a:t>гиперпротеинемии</a:t>
            </a:r>
            <a:r>
              <a:rPr lang="ru-RU" sz="2200" dirty="0"/>
              <a:t> и </a:t>
            </a:r>
            <a:r>
              <a:rPr lang="ru-RU" sz="2200" dirty="0" err="1"/>
              <a:t>гипоадренокортицизма</a:t>
            </a:r>
            <a:r>
              <a:rPr lang="ru-RU" sz="2200" dirty="0"/>
              <a:t>) и на фоне патологических состояний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У собак гиперкальциемия чаще встречается на фоне опухолевых процессов в 60% случаев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У кошек гиперкальциемия чаще отмечается на фоне болезней почек, идиопатических состояний и опухолевых процессов (в 30% случаев)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 err="1"/>
              <a:t>Паранеопластическая</a:t>
            </a:r>
            <a:r>
              <a:rPr lang="ru-RU" sz="2200" dirty="0"/>
              <a:t> гиперкальциемия связана с: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Выработка опухолью ПТГ и ПТГ-подобных белков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Обширное и множественное литическое поражение костей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Выработка опухолью простагландинов </a:t>
            </a:r>
            <a:r>
              <a:rPr lang="en-US" sz="2200" dirty="0"/>
              <a:t>(PGE1,2)</a:t>
            </a:r>
            <a:r>
              <a:rPr lang="ru-RU" sz="2200" dirty="0"/>
              <a:t>,</a:t>
            </a:r>
            <a:r>
              <a:rPr lang="en-US" sz="2200" dirty="0"/>
              <a:t> </a:t>
            </a:r>
            <a:r>
              <a:rPr lang="ru-RU" sz="2200" dirty="0"/>
              <a:t>цитокинов </a:t>
            </a:r>
            <a:r>
              <a:rPr lang="en-US" sz="2200" dirty="0"/>
              <a:t>(TNF-𝛼</a:t>
            </a:r>
            <a:r>
              <a:rPr lang="ru-RU" sz="2200" dirty="0"/>
              <a:t>, ИЛ-𝛼,𝛽, </a:t>
            </a:r>
            <a:r>
              <a:rPr lang="en-US" sz="2200" dirty="0"/>
              <a:t>TGF𝛽, RANKL)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657914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Bim2.jpg">
            <a:extLst>
              <a:ext uri="{FF2B5EF4-FFF2-40B4-BE49-F238E27FC236}">
                <a16:creationId xmlns:a16="http://schemas.microsoft.com/office/drawing/2014/main" id="{F7A3011B-E099-9453-B7E9-1DA1A3CE2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4" r="1960"/>
          <a:stretch/>
        </p:blipFill>
        <p:spPr bwMode="auto">
          <a:xfrm>
            <a:off x="6774845" y="1892483"/>
            <a:ext cx="5043822" cy="479134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791CB9-643B-D4D2-B01B-E15D2399A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47" y="1835417"/>
            <a:ext cx="6234295" cy="4848411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B1B537-12A0-C974-2F9B-AF096270D07A}"/>
              </a:ext>
            </a:extLst>
          </p:cNvPr>
          <p:cNvSpPr txBox="1"/>
          <p:nvPr/>
        </p:nvSpPr>
        <p:spPr>
          <a:xfrm>
            <a:off x="0" y="21777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09A5C-D59F-98F5-3A05-6EE62AA30C39}"/>
              </a:ext>
            </a:extLst>
          </p:cNvPr>
          <p:cNvSpPr txBox="1"/>
          <p:nvPr/>
        </p:nvSpPr>
        <p:spPr>
          <a:xfrm>
            <a:off x="-1" y="1109877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Гиперкальциемия</a:t>
            </a:r>
            <a:endParaRPr lang="en-RU" sz="3200" b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53B02B-BFAC-8AB7-D2DD-AA4FF144676D}"/>
              </a:ext>
            </a:extLst>
          </p:cNvPr>
          <p:cNvCxnSpPr>
            <a:cxnSpLocks/>
          </p:cNvCxnSpPr>
          <p:nvPr/>
        </p:nvCxnSpPr>
        <p:spPr>
          <a:xfrm flipV="1">
            <a:off x="220932" y="5160294"/>
            <a:ext cx="1433696" cy="587829"/>
          </a:xfrm>
          <a:prstGeom prst="straightConnector1">
            <a:avLst/>
          </a:prstGeom>
          <a:ln w="76200">
            <a:solidFill>
              <a:srgbClr val="FF00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75E9C8-C4A7-A657-87EE-34E55DE10C5E}"/>
              </a:ext>
            </a:extLst>
          </p:cNvPr>
          <p:cNvCxnSpPr>
            <a:cxnSpLocks/>
          </p:cNvCxnSpPr>
          <p:nvPr/>
        </p:nvCxnSpPr>
        <p:spPr>
          <a:xfrm flipH="1" flipV="1">
            <a:off x="9166128" y="5152253"/>
            <a:ext cx="1284158" cy="358763"/>
          </a:xfrm>
          <a:prstGeom prst="straightConnector1">
            <a:avLst/>
          </a:prstGeom>
          <a:ln w="76200">
            <a:solidFill>
              <a:srgbClr val="FF00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2361AB-B6EC-A7FA-1678-46292E4B8718}"/>
              </a:ext>
            </a:extLst>
          </p:cNvPr>
          <p:cNvCxnSpPr>
            <a:cxnSpLocks/>
          </p:cNvCxnSpPr>
          <p:nvPr/>
        </p:nvCxnSpPr>
        <p:spPr>
          <a:xfrm flipH="1" flipV="1">
            <a:off x="9079042" y="5708847"/>
            <a:ext cx="1284158" cy="358763"/>
          </a:xfrm>
          <a:prstGeom prst="straightConnector1">
            <a:avLst/>
          </a:prstGeom>
          <a:ln w="76200">
            <a:solidFill>
              <a:srgbClr val="FF00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9D36E1-D3BF-664F-F117-BA6590F27CAA}"/>
              </a:ext>
            </a:extLst>
          </p:cNvPr>
          <p:cNvCxnSpPr>
            <a:cxnSpLocks/>
          </p:cNvCxnSpPr>
          <p:nvPr/>
        </p:nvCxnSpPr>
        <p:spPr>
          <a:xfrm flipH="1" flipV="1">
            <a:off x="9372956" y="3949261"/>
            <a:ext cx="1284158" cy="358763"/>
          </a:xfrm>
          <a:prstGeom prst="straightConnector1">
            <a:avLst/>
          </a:prstGeom>
          <a:ln w="76200">
            <a:solidFill>
              <a:srgbClr val="FF00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407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2C3462-9949-F599-4D5D-F138B4B92764}"/>
              </a:ext>
            </a:extLst>
          </p:cNvPr>
          <p:cNvSpPr txBox="1"/>
          <p:nvPr/>
        </p:nvSpPr>
        <p:spPr>
          <a:xfrm>
            <a:off x="0" y="21777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B86ED-1817-A52B-3616-82F1E1C45E37}"/>
              </a:ext>
            </a:extLst>
          </p:cNvPr>
          <p:cNvSpPr txBox="1"/>
          <p:nvPr/>
        </p:nvSpPr>
        <p:spPr>
          <a:xfrm>
            <a:off x="-1" y="1109877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Гиперкальциемия</a:t>
            </a:r>
            <a:endParaRPr lang="en-RU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FBA64-81F1-F2D9-7D1C-34B8F8737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20" b="35673"/>
          <a:stretch/>
        </p:blipFill>
        <p:spPr>
          <a:xfrm>
            <a:off x="0" y="1774291"/>
            <a:ext cx="8175171" cy="3973832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744C7E-52D2-65CE-6EC7-35A61F507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65" b="4887"/>
          <a:stretch/>
        </p:blipFill>
        <p:spPr>
          <a:xfrm>
            <a:off x="6411686" y="2709991"/>
            <a:ext cx="5780314" cy="3973832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F31142-A474-460C-198F-D37804E51782}"/>
              </a:ext>
            </a:extLst>
          </p:cNvPr>
          <p:cNvSpPr txBox="1"/>
          <p:nvPr/>
        </p:nvSpPr>
        <p:spPr>
          <a:xfrm>
            <a:off x="87084" y="5838642"/>
            <a:ext cx="6564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/>
              <a:t>Множественное метастатическое</a:t>
            </a:r>
          </a:p>
          <a:p>
            <a:pPr algn="ctr"/>
            <a:r>
              <a:rPr lang="ru-RU" sz="2200" b="1" i="1" dirty="0"/>
              <a:t> поражение костей </a:t>
            </a:r>
            <a:endParaRPr lang="en-RU" sz="2200" b="1" i="1" dirty="0"/>
          </a:p>
        </p:txBody>
      </p:sp>
    </p:spTree>
    <p:extLst>
      <p:ext uri="{BB962C8B-B14F-4D97-AF65-F5344CB8AC3E}">
        <p14:creationId xmlns:p14="http://schemas.microsoft.com/office/powerpoint/2010/main" val="3735774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B1B537-12A0-C974-2F9B-AF096270D07A}"/>
              </a:ext>
            </a:extLst>
          </p:cNvPr>
          <p:cNvSpPr txBox="1"/>
          <p:nvPr/>
        </p:nvSpPr>
        <p:spPr>
          <a:xfrm>
            <a:off x="0" y="21777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09A5C-D59F-98F5-3A05-6EE62AA30C39}"/>
              </a:ext>
            </a:extLst>
          </p:cNvPr>
          <p:cNvSpPr txBox="1"/>
          <p:nvPr/>
        </p:nvSpPr>
        <p:spPr>
          <a:xfrm>
            <a:off x="-1" y="1109877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Гиперкальциемия</a:t>
            </a:r>
            <a:endParaRPr lang="en-RU" sz="32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074624"/>
              </p:ext>
            </p:extLst>
          </p:nvPr>
        </p:nvGraphicFramePr>
        <p:xfrm>
          <a:off x="496950" y="2075273"/>
          <a:ext cx="5487917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7917">
                  <a:extLst>
                    <a:ext uri="{9D8B030D-6E8A-4147-A177-3AD203B41FA5}">
                      <a16:colId xmlns:a16="http://schemas.microsoft.com/office/drawing/2014/main" val="35645493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СОБАКИ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628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b="1" dirty="0"/>
                        <a:t>Т-клеточная </a:t>
                      </a:r>
                      <a:r>
                        <a:rPr lang="ru-RU" sz="2200" b="1" dirty="0" err="1"/>
                        <a:t>лимфома</a:t>
                      </a:r>
                      <a:r>
                        <a:rPr lang="ru-RU" sz="2200" b="1" dirty="0"/>
                        <a:t> (35-55%)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74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b="1" dirty="0" err="1"/>
                        <a:t>Аденокарцинома</a:t>
                      </a:r>
                      <a:r>
                        <a:rPr lang="ru-RU" sz="2200" b="1" dirty="0"/>
                        <a:t> анального</a:t>
                      </a:r>
                      <a:r>
                        <a:rPr lang="ru-RU" sz="2200" b="1" baseline="0" dirty="0"/>
                        <a:t> мешка (25%)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11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Острый и хронический</a:t>
                      </a:r>
                      <a:r>
                        <a:rPr lang="ru-RU" sz="2000" baseline="0" dirty="0"/>
                        <a:t> </a:t>
                      </a:r>
                      <a:r>
                        <a:rPr lang="ru-RU" sz="2000" dirty="0" err="1"/>
                        <a:t>лимфобластный</a:t>
                      </a:r>
                      <a:r>
                        <a:rPr lang="ru-RU" sz="2000" dirty="0"/>
                        <a:t> лейкоз</a:t>
                      </a:r>
                    </a:p>
                    <a:p>
                      <a:r>
                        <a:rPr lang="ru-RU" sz="2000" dirty="0"/>
                        <a:t>Миелома</a:t>
                      </a:r>
                    </a:p>
                    <a:p>
                      <a:r>
                        <a:rPr lang="ru-RU" sz="2000" dirty="0"/>
                        <a:t>Карцинома надпочечника</a:t>
                      </a:r>
                    </a:p>
                    <a:p>
                      <a:r>
                        <a:rPr lang="ru-RU" sz="2000" dirty="0" err="1"/>
                        <a:t>Амелобластома</a:t>
                      </a:r>
                      <a:endParaRPr lang="ru-RU" sz="2000" dirty="0"/>
                    </a:p>
                    <a:p>
                      <a:r>
                        <a:rPr lang="ru-RU" sz="2000" dirty="0"/>
                        <a:t>Меланома</a:t>
                      </a:r>
                    </a:p>
                    <a:p>
                      <a:r>
                        <a:rPr lang="ru-RU" sz="2000" dirty="0"/>
                        <a:t>Гепатоцеллюлярная карцинома</a:t>
                      </a:r>
                    </a:p>
                    <a:p>
                      <a:r>
                        <a:rPr lang="ru-RU" sz="2000" dirty="0"/>
                        <a:t>Карцинома полости носа,</a:t>
                      </a:r>
                      <a:r>
                        <a:rPr lang="ru-RU" sz="2000" baseline="0" dirty="0"/>
                        <a:t> лёгких, почек, щитовидной железы</a:t>
                      </a:r>
                    </a:p>
                    <a:p>
                      <a:r>
                        <a:rPr lang="ru-RU" sz="2000" baseline="0" dirty="0" err="1"/>
                        <a:t>Тимома</a:t>
                      </a:r>
                      <a:endParaRPr lang="ru-RU" sz="2000" baseline="0" dirty="0"/>
                    </a:p>
                    <a:p>
                      <a:r>
                        <a:rPr lang="ru-RU" sz="2000" baseline="0" dirty="0"/>
                        <a:t>Множественные метастазы в кость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395689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067273"/>
              </p:ext>
            </p:extLst>
          </p:nvPr>
        </p:nvGraphicFramePr>
        <p:xfrm>
          <a:off x="6326711" y="2471513"/>
          <a:ext cx="5487917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7917">
                  <a:extLst>
                    <a:ext uri="{9D8B030D-6E8A-4147-A177-3AD203B41FA5}">
                      <a16:colId xmlns:a16="http://schemas.microsoft.com/office/drawing/2014/main" val="35645493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КОШКИ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628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b="1" dirty="0" err="1"/>
                        <a:t>Лимфома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74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b="1" dirty="0"/>
                        <a:t>Плоскоклеточный рак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11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b="1" dirty="0"/>
                        <a:t>Множественная миелома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173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err="1"/>
                        <a:t>Фибросаркома</a:t>
                      </a:r>
                      <a:endParaRPr lang="ru-RU" sz="2000" dirty="0"/>
                    </a:p>
                    <a:p>
                      <a:r>
                        <a:rPr lang="ru-RU" sz="2000" dirty="0"/>
                        <a:t>Острый</a:t>
                      </a:r>
                      <a:r>
                        <a:rPr lang="ru-RU" sz="2000" baseline="0" dirty="0"/>
                        <a:t> лейкоз</a:t>
                      </a:r>
                    </a:p>
                    <a:p>
                      <a:r>
                        <a:rPr lang="ru-RU" sz="2000" baseline="0" dirty="0" err="1"/>
                        <a:t>Карциома</a:t>
                      </a:r>
                      <a:r>
                        <a:rPr lang="ru-RU" sz="2000" baseline="0" dirty="0"/>
                        <a:t> лёгких, почек</a:t>
                      </a:r>
                    </a:p>
                    <a:p>
                      <a:r>
                        <a:rPr lang="ru-RU" sz="2000" baseline="0" dirty="0" err="1"/>
                        <a:t>Анаплазированные</a:t>
                      </a:r>
                      <a:r>
                        <a:rPr lang="ru-RU" sz="2000" baseline="0" dirty="0"/>
                        <a:t> саркомы 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395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025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B1B537-12A0-C974-2F9B-AF096270D07A}"/>
              </a:ext>
            </a:extLst>
          </p:cNvPr>
          <p:cNvSpPr txBox="1"/>
          <p:nvPr/>
        </p:nvSpPr>
        <p:spPr>
          <a:xfrm>
            <a:off x="0" y="21777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09A5C-D59F-98F5-3A05-6EE62AA30C39}"/>
              </a:ext>
            </a:extLst>
          </p:cNvPr>
          <p:cNvSpPr txBox="1"/>
          <p:nvPr/>
        </p:nvSpPr>
        <p:spPr>
          <a:xfrm>
            <a:off x="-1" y="1109877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Гиперкальциемия</a:t>
            </a:r>
            <a:endParaRPr lang="en-RU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4A18F-8EC3-08D8-C2CF-36476ED8E8CF}"/>
              </a:ext>
            </a:extLst>
          </p:cNvPr>
          <p:cNvSpPr txBox="1"/>
          <p:nvPr/>
        </p:nvSpPr>
        <p:spPr>
          <a:xfrm>
            <a:off x="-2" y="1694652"/>
            <a:ext cx="1219200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b="1" dirty="0"/>
              <a:t>Клинические симптомы</a:t>
            </a:r>
            <a:r>
              <a:rPr lang="ru-RU" sz="2200" dirty="0"/>
              <a:t> разнообразны: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Полиурия\полидипсия</a:t>
            </a:r>
            <a:r>
              <a:rPr lang="en-US" sz="2200" dirty="0"/>
              <a:t> (</a:t>
            </a:r>
            <a:r>
              <a:rPr lang="ru-RU" sz="2200" dirty="0"/>
              <a:t>чаще отмечается у собак)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Анорексия\</a:t>
            </a:r>
            <a:r>
              <a:rPr lang="ru-RU" sz="2200" dirty="0" err="1"/>
              <a:t>констипация</a:t>
            </a:r>
            <a:r>
              <a:rPr lang="ru-RU" sz="2200" dirty="0"/>
              <a:t>\рвота\мышечная слабость (чаще отмечается у кошек)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Острый некроз почечных канальцев, </a:t>
            </a:r>
            <a:r>
              <a:rPr lang="ru-RU" sz="2200" dirty="0" err="1"/>
              <a:t>нефрокальциноз</a:t>
            </a:r>
            <a:r>
              <a:rPr lang="ru-RU" sz="2200" dirty="0"/>
              <a:t>, </a:t>
            </a:r>
            <a:r>
              <a:rPr lang="ru-RU" sz="2200" dirty="0" err="1"/>
              <a:t>тубулоинтестинальное</a:t>
            </a:r>
            <a:r>
              <a:rPr lang="ru-RU" sz="2200" dirty="0"/>
              <a:t> воспаление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Аритмии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У собак часто неспецифические признаки </a:t>
            </a:r>
            <a:r>
              <a:rPr lang="ru-RU" sz="2200" dirty="0" err="1"/>
              <a:t>уролитеаза</a:t>
            </a:r>
            <a:r>
              <a:rPr lang="ru-RU" sz="2200" dirty="0"/>
              <a:t> (</a:t>
            </a:r>
            <a:r>
              <a:rPr lang="ru-RU" sz="2200" dirty="0" err="1"/>
              <a:t>оксалатные</a:t>
            </a:r>
            <a:r>
              <a:rPr lang="ru-RU" sz="2200" dirty="0"/>
              <a:t> конкременты) и хронической инфекции мочевыводящих путей</a:t>
            </a:r>
            <a:r>
              <a:rPr lang="en-US" sz="2200" dirty="0"/>
              <a:t>*</a:t>
            </a:r>
            <a:endParaRPr lang="ru-RU" sz="22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b="1" dirty="0"/>
              <a:t>Лабораторная диагностика</a:t>
            </a:r>
            <a:r>
              <a:rPr lang="ru-RU" sz="2200" dirty="0"/>
              <a:t>: высокий уровень ионизированного Са</a:t>
            </a:r>
            <a:r>
              <a:rPr lang="ru-RU" sz="2200" baseline="30000" dirty="0"/>
              <a:t>2+  </a:t>
            </a:r>
            <a:r>
              <a:rPr lang="ru-RU" sz="2200" dirty="0"/>
              <a:t>(измерение проводится на аппаратах с ион-селективными электродам</a:t>
            </a:r>
            <a:r>
              <a:rPr lang="en-US" sz="2200" dirty="0"/>
              <a:t>, </a:t>
            </a:r>
            <a:r>
              <a:rPr lang="ru-RU" sz="2200" dirty="0"/>
              <a:t>часто в формате газово-электролитного состава крови)</a:t>
            </a:r>
          </a:p>
        </p:txBody>
      </p:sp>
    </p:spTree>
    <p:extLst>
      <p:ext uri="{BB962C8B-B14F-4D97-AF65-F5344CB8AC3E}">
        <p14:creationId xmlns:p14="http://schemas.microsoft.com/office/powerpoint/2010/main" val="1726091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8045DD-12C0-B254-4CE5-C2BD56EC9D50}"/>
              </a:ext>
            </a:extLst>
          </p:cNvPr>
          <p:cNvSpPr txBox="1"/>
          <p:nvPr/>
        </p:nvSpPr>
        <p:spPr>
          <a:xfrm>
            <a:off x="1" y="381001"/>
            <a:ext cx="12191999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АКТУАЛЬНОСТЬ ПРОБЛЕМЫ</a:t>
            </a:r>
            <a:endParaRPr lang="en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993E6-65CF-AA01-6DE5-862639AD8755}"/>
              </a:ext>
            </a:extLst>
          </p:cNvPr>
          <p:cNvSpPr txBox="1"/>
          <p:nvPr/>
        </p:nvSpPr>
        <p:spPr>
          <a:xfrm>
            <a:off x="119743" y="1479905"/>
            <a:ext cx="11952514" cy="461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effectLst/>
              </a:rPr>
              <a:t>Неотложные опухоль-ассоциированные состояния могут возникать на всех этапах течения онкологического процесса. Их своевременное выявление позволяет более успешно лечить основное заболевание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effectLst/>
              </a:rPr>
              <a:t>Неотложные опухоль-ассоциированные состояния могут возникать на фоне осложнений основного лечения (например, химиотерапия-индуцированные), </a:t>
            </a:r>
            <a:r>
              <a:rPr lang="ru-RU" sz="2200" dirty="0" err="1">
                <a:effectLst/>
              </a:rPr>
              <a:t>паранеопластических</a:t>
            </a:r>
            <a:r>
              <a:rPr lang="ru-RU" sz="2200" dirty="0">
                <a:effectLst/>
              </a:rPr>
              <a:t> синдромов или быть непосредственно связаны с опухолевым ростом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Быстрое выявление н</a:t>
            </a:r>
            <a:r>
              <a:rPr lang="ru-RU" sz="2200" dirty="0">
                <a:effectLst/>
              </a:rPr>
              <a:t>еотложных опухоль-ассоциированных состояний может увеличить выживаемость и улучшить качество жизни пациента, даже при терминальных этапах неопластического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3284683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4731" y="1923806"/>
            <a:ext cx="1188026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ru-RU" sz="2200" dirty="0">
                <a:solidFill>
                  <a:srgbClr val="242021"/>
                </a:solidFill>
              </a:rPr>
              <a:t>Диагностика: анамнез, клинические симптомы, клинический осмотр поверхностных лимфоузлов, ректальное исследование у собак, ОАК, б\х стандартная, определение Са2+, рентгенограмма грудной клетки и обзорное УЗИ брюшной полости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ru-RU" sz="2200" dirty="0">
                <a:solidFill>
                  <a:srgbClr val="242021"/>
                </a:solidFill>
              </a:rPr>
              <a:t>Дифференциальная диагностика при отсутствии опухолевого поражения: УЗ-оценка области шеи, уровни</a:t>
            </a:r>
            <a:r>
              <a:rPr lang="en-US" altLang="ru-RU" sz="2200" dirty="0">
                <a:solidFill>
                  <a:srgbClr val="242021"/>
                </a:solidFill>
              </a:rPr>
              <a:t> PTH, </a:t>
            </a:r>
            <a:r>
              <a:rPr lang="ru-RU" altLang="ru-RU" sz="2200" dirty="0" err="1">
                <a:solidFill>
                  <a:srgbClr val="242021"/>
                </a:solidFill>
              </a:rPr>
              <a:t>кальцитриола</a:t>
            </a:r>
            <a:r>
              <a:rPr lang="ru-RU" altLang="ru-RU" sz="2200" dirty="0">
                <a:solidFill>
                  <a:srgbClr val="242021"/>
                </a:solidFill>
              </a:rPr>
              <a:t>, рентгенологическая оценка костей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2200" dirty="0">
                <a:solidFill>
                  <a:srgbClr val="242021"/>
                </a:solidFill>
              </a:rPr>
              <a:t>Лабораторная ошибка, </a:t>
            </a:r>
            <a:r>
              <a:rPr lang="ru-RU" altLang="ru-RU" sz="2200" dirty="0" err="1">
                <a:solidFill>
                  <a:srgbClr val="242021"/>
                </a:solidFill>
              </a:rPr>
              <a:t>липидемия</a:t>
            </a:r>
            <a:r>
              <a:rPr lang="ru-RU" altLang="ru-RU" sz="2200" dirty="0">
                <a:solidFill>
                  <a:srgbClr val="242021"/>
                </a:solidFill>
              </a:rPr>
              <a:t>, молодые животные (6-12 </a:t>
            </a:r>
            <a:r>
              <a:rPr lang="ru-RU" altLang="ru-RU" sz="2200" dirty="0" err="1">
                <a:solidFill>
                  <a:srgbClr val="242021"/>
                </a:solidFill>
              </a:rPr>
              <a:t>мес</a:t>
            </a:r>
            <a:r>
              <a:rPr lang="ru-RU" altLang="ru-RU" sz="2200" dirty="0">
                <a:solidFill>
                  <a:srgbClr val="242021"/>
                </a:solidFill>
              </a:rPr>
              <a:t>), первичный </a:t>
            </a:r>
            <a:r>
              <a:rPr lang="ru-RU" altLang="ru-RU" sz="2200" dirty="0" err="1">
                <a:solidFill>
                  <a:srgbClr val="242021"/>
                </a:solidFill>
              </a:rPr>
              <a:t>гиперпаратиреоидизм</a:t>
            </a:r>
            <a:r>
              <a:rPr lang="ru-RU" altLang="ru-RU" sz="2200" dirty="0">
                <a:solidFill>
                  <a:srgbClr val="242021"/>
                </a:solidFill>
              </a:rPr>
              <a:t>, идиопатический </a:t>
            </a:r>
            <a:r>
              <a:rPr lang="ru-RU" altLang="ru-RU" sz="2200" dirty="0" err="1">
                <a:solidFill>
                  <a:srgbClr val="242021"/>
                </a:solidFill>
              </a:rPr>
              <a:t>гиперпаратириоидизм</a:t>
            </a:r>
            <a:r>
              <a:rPr lang="ru-RU" altLang="ru-RU" sz="2200" dirty="0">
                <a:solidFill>
                  <a:srgbClr val="242021"/>
                </a:solidFill>
              </a:rPr>
              <a:t> кошек, </a:t>
            </a:r>
            <a:r>
              <a:rPr lang="ru-RU" altLang="ru-RU" sz="2200" dirty="0" err="1">
                <a:solidFill>
                  <a:srgbClr val="242021"/>
                </a:solidFill>
              </a:rPr>
              <a:t>гипоадренокортицизм</a:t>
            </a:r>
            <a:r>
              <a:rPr lang="ru-RU" altLang="ru-RU" sz="2200" dirty="0">
                <a:solidFill>
                  <a:srgbClr val="242021"/>
                </a:solidFill>
              </a:rPr>
              <a:t>, гипервитаминоз Д и А, </a:t>
            </a:r>
            <a:r>
              <a:rPr lang="ru-RU" altLang="ru-RU" sz="2200" dirty="0" err="1">
                <a:solidFill>
                  <a:srgbClr val="242021"/>
                </a:solidFill>
              </a:rPr>
              <a:t>гемоконцентрация</a:t>
            </a:r>
            <a:r>
              <a:rPr lang="ru-RU" altLang="ru-RU" sz="2200" dirty="0">
                <a:solidFill>
                  <a:srgbClr val="242021"/>
                </a:solidFill>
              </a:rPr>
              <a:t>, </a:t>
            </a:r>
            <a:r>
              <a:rPr lang="ru-RU" altLang="ru-RU" sz="2200" dirty="0" err="1">
                <a:solidFill>
                  <a:srgbClr val="242021"/>
                </a:solidFill>
              </a:rPr>
              <a:t>гиперпротеинемия</a:t>
            </a:r>
            <a:r>
              <a:rPr lang="ru-RU" altLang="ru-RU" sz="2200" dirty="0">
                <a:solidFill>
                  <a:srgbClr val="242021"/>
                </a:solidFill>
              </a:rPr>
              <a:t>, костные поражения (гипертрофическая </a:t>
            </a:r>
            <a:r>
              <a:rPr lang="ru-RU" altLang="ru-RU" sz="2200" dirty="0" err="1">
                <a:solidFill>
                  <a:srgbClr val="242021"/>
                </a:solidFill>
              </a:rPr>
              <a:t>остеопатия</a:t>
            </a:r>
            <a:r>
              <a:rPr lang="ru-RU" altLang="ru-RU" sz="2200" dirty="0">
                <a:solidFill>
                  <a:srgbClr val="242021"/>
                </a:solidFill>
              </a:rPr>
              <a:t>, остеомиелит, остеопороз)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1B537-12A0-C974-2F9B-AF096270D07A}"/>
              </a:ext>
            </a:extLst>
          </p:cNvPr>
          <p:cNvSpPr txBox="1"/>
          <p:nvPr/>
        </p:nvSpPr>
        <p:spPr>
          <a:xfrm>
            <a:off x="0" y="21777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09A5C-D59F-98F5-3A05-6EE62AA30C39}"/>
              </a:ext>
            </a:extLst>
          </p:cNvPr>
          <p:cNvSpPr txBox="1"/>
          <p:nvPr/>
        </p:nvSpPr>
        <p:spPr>
          <a:xfrm>
            <a:off x="-1" y="1109877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Гиперкальциемия</a:t>
            </a:r>
            <a:endParaRPr lang="en-RU" sz="3200" b="1" dirty="0"/>
          </a:p>
        </p:txBody>
      </p:sp>
    </p:spTree>
    <p:extLst>
      <p:ext uri="{BB962C8B-B14F-4D97-AF65-F5344CB8AC3E}">
        <p14:creationId xmlns:p14="http://schemas.microsoft.com/office/powerpoint/2010/main" val="3430157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795" y="2008683"/>
            <a:ext cx="11067739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ru-RU" altLang="ru-RU" sz="24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Измерение сывороточного </a:t>
            </a:r>
            <a:r>
              <a:rPr lang="en-US" altLang="ru-RU" sz="24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en-US" altLang="ru-RU" sz="2400" b="1" u="sng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</a:p>
          <a:p>
            <a:pPr algn="ctr">
              <a:buClrTx/>
              <a:buFontTx/>
              <a:buNone/>
            </a:pPr>
            <a:endParaRPr lang="ru-RU" altLang="ru-RU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ClrTx/>
              <a:buFontTx/>
              <a:buNone/>
            </a:pPr>
            <a:r>
              <a:rPr lang="ru-RU" altLang="ru-RU" sz="2400" u="sng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ru-RU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mg/</a:t>
            </a:r>
            <a:r>
              <a:rPr lang="en-US" altLang="ru-RU" sz="2400" u="sng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en-US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ru-RU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u-RU" altLang="ru-RU" sz="2400" u="sng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ru-RU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mg/</a:t>
            </a:r>
            <a:r>
              <a:rPr lang="en-US" altLang="ru-RU" sz="2400" u="sng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ru-RU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– (Альбумин </a:t>
            </a:r>
            <a:r>
              <a:rPr lang="en-US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</a:t>
            </a:r>
            <a:r>
              <a:rPr lang="ru-RU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ru-RU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+ 3,5</a:t>
            </a:r>
          </a:p>
          <a:p>
            <a:pPr algn="ctr">
              <a:buClrTx/>
              <a:buFontTx/>
              <a:buNone/>
            </a:pPr>
            <a:endParaRPr lang="en-US" altLang="ru-RU" sz="2400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ClrTx/>
              <a:buFontTx/>
              <a:buNone/>
            </a:pPr>
            <a:r>
              <a:rPr lang="ru-RU" altLang="ru-RU" sz="2400" u="sng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ru-RU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mg/</a:t>
            </a:r>
            <a:r>
              <a:rPr lang="en-US" altLang="ru-RU" sz="2400" u="sng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en-US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ru-RU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u-RU" altLang="ru-RU" sz="2400" u="sng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ru-RU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mg/</a:t>
            </a:r>
            <a:r>
              <a:rPr lang="en-US" altLang="ru-RU" sz="2400" u="sng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ru-RU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– (Общий белок </a:t>
            </a:r>
            <a:r>
              <a:rPr lang="en-US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</a:t>
            </a:r>
            <a:r>
              <a:rPr lang="ru-RU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ru-RU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)×0,4</a:t>
            </a:r>
            <a:r>
              <a:rPr lang="en-US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+ 3,</a:t>
            </a:r>
            <a:r>
              <a:rPr lang="ru-RU" altLang="ru-RU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ru-RU" altLang="ru-RU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12,0 мг/</a:t>
            </a:r>
            <a:r>
              <a:rPr lang="ru-RU" altLang="ru-RU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</a:t>
            </a:r>
            <a:r>
              <a:rPr lang="ru-RU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(3,0 </a:t>
            </a:r>
            <a:r>
              <a:rPr lang="ru-RU" altLang="ru-RU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ммоль</a:t>
            </a:r>
            <a:r>
              <a:rPr lang="ru-RU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/л) – умеренная</a:t>
            </a:r>
            <a:r>
              <a:rPr lang="en-US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гиперкальциемия</a:t>
            </a:r>
            <a:endParaRPr lang="ru-RU" altLang="ru-RU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ru-RU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&gt; 13,5 мг/</a:t>
            </a:r>
            <a:r>
              <a:rPr lang="ru-RU" altLang="ru-RU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</a:t>
            </a:r>
            <a:r>
              <a:rPr lang="ru-RU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(3,38 </a:t>
            </a:r>
            <a:r>
              <a:rPr lang="ru-RU" altLang="ru-RU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ммоль</a:t>
            </a:r>
            <a:r>
              <a:rPr lang="ru-RU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/л) – тяжёлая</a:t>
            </a:r>
            <a:r>
              <a:rPr lang="en-US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гиперкальциемия</a:t>
            </a:r>
            <a:r>
              <a:rPr lang="en-US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alt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18</a:t>
            </a:r>
            <a:r>
              <a:rPr lang="en-US" alt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,0</a:t>
            </a:r>
            <a:r>
              <a:rPr lang="ru-RU" alt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мг/</a:t>
            </a:r>
            <a:r>
              <a:rPr lang="ru-RU" altLang="ru-RU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</a:t>
            </a:r>
            <a:r>
              <a:rPr lang="ru-RU" alt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(&gt;3,38 </a:t>
            </a:r>
            <a:r>
              <a:rPr lang="ru-RU" altLang="ru-RU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ммоль</a:t>
            </a:r>
            <a:r>
              <a:rPr lang="ru-RU" alt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/л) – КРИТИЧЕСКОЕ ЗНАЧЕНИЕ ГИПЕРКАЛЬЦИЕМИИ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B1B537-12A0-C974-2F9B-AF096270D07A}"/>
              </a:ext>
            </a:extLst>
          </p:cNvPr>
          <p:cNvSpPr txBox="1"/>
          <p:nvPr/>
        </p:nvSpPr>
        <p:spPr>
          <a:xfrm>
            <a:off x="0" y="21777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09A5C-D59F-98F5-3A05-6EE62AA30C39}"/>
              </a:ext>
            </a:extLst>
          </p:cNvPr>
          <p:cNvSpPr txBox="1"/>
          <p:nvPr/>
        </p:nvSpPr>
        <p:spPr>
          <a:xfrm>
            <a:off x="-1" y="1109877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Гиперкальциемия</a:t>
            </a:r>
            <a:endParaRPr lang="en-RU" sz="3200" b="1" dirty="0"/>
          </a:p>
        </p:txBody>
      </p:sp>
    </p:spTree>
    <p:extLst>
      <p:ext uri="{BB962C8B-B14F-4D97-AF65-F5344CB8AC3E}">
        <p14:creationId xmlns:p14="http://schemas.microsoft.com/office/powerpoint/2010/main" val="1851394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" y="1959534"/>
            <a:ext cx="12103100" cy="4567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100" b="1" i="1" u="sng" dirty="0">
                <a:solidFill>
                  <a:srgbClr val="FF0000"/>
                </a:solidFill>
              </a:rPr>
              <a:t>УСПЕШНОЕ ЛЕЧЕНИЕ ОСНОВНОГО ОПУХОЛЕВОГО ПРОЦЕССА – УСПЕХ ЛЕЧЕНИЯ ГИПЕРКАЛЬЦИЕМИИ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i="1" u="sng" dirty="0">
                <a:solidFill>
                  <a:srgbClr val="242021"/>
                </a:solidFill>
              </a:rPr>
              <a:t>Умеренная </a:t>
            </a:r>
            <a:r>
              <a:rPr lang="ru-RU" sz="2200" b="1" i="1" u="sng" dirty="0" err="1">
                <a:solidFill>
                  <a:srgbClr val="242021"/>
                </a:solidFill>
              </a:rPr>
              <a:t>гиперкальциемия</a:t>
            </a:r>
            <a:r>
              <a:rPr lang="ru-RU" sz="2200" b="1" i="1" u="sng" dirty="0">
                <a:solidFill>
                  <a:srgbClr val="242021"/>
                </a:solidFill>
              </a:rPr>
              <a:t> с минимальными симптомами </a:t>
            </a:r>
            <a:br>
              <a:rPr lang="en-US" dirty="0">
                <a:solidFill>
                  <a:srgbClr val="242021"/>
                </a:solidFill>
                <a:latin typeface="HelveticaNeueLTStd-Cn"/>
              </a:rPr>
            </a:br>
            <a:r>
              <a:rPr lang="ru-RU" sz="2200" dirty="0" err="1">
                <a:solidFill>
                  <a:srgbClr val="242021"/>
                </a:solidFill>
              </a:rPr>
              <a:t>Инфузионная</a:t>
            </a:r>
            <a:r>
              <a:rPr lang="ru-RU" sz="2200" dirty="0">
                <a:solidFill>
                  <a:srgbClr val="242021"/>
                </a:solidFill>
              </a:rPr>
              <a:t> терапия с </a:t>
            </a:r>
            <a:r>
              <a:rPr lang="ru-RU" sz="2200" b="1" dirty="0" err="1">
                <a:solidFill>
                  <a:srgbClr val="242021"/>
                </a:solidFill>
              </a:rPr>
              <a:t>регидратацией</a:t>
            </a:r>
            <a:r>
              <a:rPr lang="ru-RU" sz="2200" b="1" dirty="0">
                <a:solidFill>
                  <a:srgbClr val="242021"/>
                </a:solidFill>
              </a:rPr>
              <a:t> </a:t>
            </a:r>
            <a:r>
              <a:rPr lang="en-US" sz="2200" b="1" dirty="0">
                <a:solidFill>
                  <a:srgbClr val="242021"/>
                </a:solidFill>
              </a:rPr>
              <a:t>0.9% </a:t>
            </a:r>
            <a:r>
              <a:rPr lang="en-US" sz="2200" b="1" dirty="0" err="1">
                <a:solidFill>
                  <a:srgbClr val="242021"/>
                </a:solidFill>
              </a:rPr>
              <a:t>NaCL</a:t>
            </a:r>
            <a:r>
              <a:rPr lang="ru-RU" sz="2200" b="1" dirty="0">
                <a:solidFill>
                  <a:srgbClr val="242021"/>
                </a:solidFill>
              </a:rPr>
              <a:t> </a:t>
            </a:r>
            <a:r>
              <a:rPr lang="en-US" sz="2200" dirty="0">
                <a:solidFill>
                  <a:srgbClr val="242021"/>
                </a:solidFill>
              </a:rPr>
              <a:t>—</a:t>
            </a:r>
            <a:r>
              <a:rPr lang="ru-RU" sz="2200" dirty="0">
                <a:solidFill>
                  <a:srgbClr val="242021"/>
                </a:solidFill>
              </a:rPr>
              <a:t> подкожно или внутривенно</a:t>
            </a: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ru-RU" b="1" i="1" u="sng" dirty="0">
                <a:solidFill>
                  <a:srgbClr val="242021"/>
                </a:solidFill>
                <a:latin typeface="HelveticaNeueLTStd-Cn"/>
              </a:rPr>
              <a:t>Выраженная </a:t>
            </a:r>
            <a:r>
              <a:rPr lang="ru-RU" b="1" i="1" u="sng" dirty="0" err="1">
                <a:solidFill>
                  <a:srgbClr val="242021"/>
                </a:solidFill>
                <a:latin typeface="HelveticaNeueLTStd-Cn"/>
              </a:rPr>
              <a:t>гиперкальциемия</a:t>
            </a:r>
            <a:r>
              <a:rPr lang="ru-RU" b="1" i="1" u="sng" dirty="0">
                <a:solidFill>
                  <a:srgbClr val="242021"/>
                </a:solidFill>
                <a:latin typeface="HelveticaNeueLTStd-Cn"/>
              </a:rPr>
              <a:t> с значимыми симптомами</a:t>
            </a:r>
            <a:endParaRPr lang="ru-RU" dirty="0">
              <a:solidFill>
                <a:srgbClr val="242021"/>
              </a:solidFill>
              <a:latin typeface="TnQ"/>
            </a:endParaRPr>
          </a:p>
          <a:p>
            <a:pPr marL="742950" lvl="1" indent="-285750">
              <a:lnSpc>
                <a:spcPts val="2900"/>
              </a:lnSpc>
              <a:buFont typeface="Wingdings" panose="05000000000000000000" pitchFamily="2" charset="2"/>
              <a:buChar char="ü"/>
            </a:pPr>
            <a:r>
              <a:rPr lang="ru-RU" sz="2200" b="1" dirty="0" err="1">
                <a:solidFill>
                  <a:srgbClr val="242021"/>
                </a:solidFill>
              </a:rPr>
              <a:t>Инфузионная</a:t>
            </a:r>
            <a:r>
              <a:rPr lang="ru-RU" sz="2200" b="1" dirty="0">
                <a:solidFill>
                  <a:srgbClr val="242021"/>
                </a:solidFill>
              </a:rPr>
              <a:t> терапия </a:t>
            </a:r>
            <a:r>
              <a:rPr lang="en-US" sz="2200" b="1" dirty="0">
                <a:solidFill>
                  <a:srgbClr val="242021"/>
                </a:solidFill>
              </a:rPr>
              <a:t>0.9% </a:t>
            </a:r>
            <a:r>
              <a:rPr lang="en-US" sz="2200" b="1" dirty="0" err="1">
                <a:solidFill>
                  <a:srgbClr val="242021"/>
                </a:solidFill>
              </a:rPr>
              <a:t>NaCL</a:t>
            </a:r>
            <a:r>
              <a:rPr lang="ru-RU" sz="2200" b="1" dirty="0">
                <a:solidFill>
                  <a:srgbClr val="242021"/>
                </a:solidFill>
              </a:rPr>
              <a:t> </a:t>
            </a:r>
            <a:r>
              <a:rPr lang="ru-RU" sz="2200" dirty="0">
                <a:solidFill>
                  <a:srgbClr val="242021"/>
                </a:solidFill>
              </a:rPr>
              <a:t>внутривенно с коррекцией гидратации за 4-6 часов, далее поддерживающая </a:t>
            </a:r>
            <a:r>
              <a:rPr lang="ru-RU" sz="2200" dirty="0" err="1">
                <a:solidFill>
                  <a:srgbClr val="242021"/>
                </a:solidFill>
              </a:rPr>
              <a:t>инфузия</a:t>
            </a:r>
            <a:r>
              <a:rPr lang="ru-RU" sz="2200" dirty="0">
                <a:solidFill>
                  <a:srgbClr val="242021"/>
                </a:solidFill>
              </a:rPr>
              <a:t> 100-125 мл/кг</a:t>
            </a:r>
          </a:p>
          <a:p>
            <a:pPr marL="800100" lvl="1" indent="-342900">
              <a:lnSpc>
                <a:spcPts val="2900"/>
              </a:lnSpc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rgbClr val="242021"/>
                </a:solidFill>
              </a:rPr>
              <a:t>Фуросемид</a:t>
            </a:r>
            <a:r>
              <a:rPr lang="ru-RU" sz="2200" dirty="0">
                <a:solidFill>
                  <a:srgbClr val="242021"/>
                </a:solidFill>
              </a:rPr>
              <a:t> (2-4 мг/кг каждые 8-12 часов, в/в, п/к или п/о) </a:t>
            </a:r>
            <a:r>
              <a:rPr lang="ru-RU" sz="2200" b="1" dirty="0">
                <a:solidFill>
                  <a:srgbClr val="242021"/>
                </a:solidFill>
              </a:rPr>
              <a:t>*(только для полностью гидратированного пациента)</a:t>
            </a:r>
          </a:p>
          <a:p>
            <a:pPr marL="800100" lvl="1" indent="-342900">
              <a:lnSpc>
                <a:spcPts val="2900"/>
              </a:lnSpc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rgbClr val="242021"/>
                </a:solidFill>
              </a:rPr>
              <a:t>Преднизолон</a:t>
            </a:r>
            <a:r>
              <a:rPr lang="ru-RU" sz="2200" dirty="0">
                <a:solidFill>
                  <a:srgbClr val="242021"/>
                </a:solidFill>
              </a:rPr>
              <a:t> (1-2 мг/кг, каждые 12-24 ч, п/о) </a:t>
            </a:r>
            <a:r>
              <a:rPr lang="ru-RU" sz="2200" b="1" dirty="0">
                <a:solidFill>
                  <a:srgbClr val="242021"/>
                </a:solidFill>
              </a:rPr>
              <a:t>*(только при уже полученном диагнозе)</a:t>
            </a:r>
            <a:endParaRPr lang="ru-RU" sz="2200" b="1" i="1" dirty="0">
              <a:solidFill>
                <a:srgbClr val="242021"/>
              </a:solidFill>
            </a:endParaRPr>
          </a:p>
          <a:p>
            <a:pPr marL="800100" lvl="1" indent="-342900">
              <a:lnSpc>
                <a:spcPts val="2900"/>
              </a:lnSpc>
              <a:buFont typeface="Wingdings" panose="05000000000000000000" pitchFamily="2" charset="2"/>
              <a:buChar char="ü"/>
            </a:pPr>
            <a:r>
              <a:rPr lang="ru-RU" sz="2200" dirty="0" err="1">
                <a:solidFill>
                  <a:srgbClr val="242021"/>
                </a:solidFill>
              </a:rPr>
              <a:t>Памидронат</a:t>
            </a:r>
            <a:r>
              <a:rPr lang="ru-RU" sz="2200" dirty="0">
                <a:solidFill>
                  <a:srgbClr val="242021"/>
                </a:solidFill>
              </a:rPr>
              <a:t> (1-2 мг/кг в 250 мл </a:t>
            </a:r>
            <a:r>
              <a:rPr lang="en-US" sz="2200" dirty="0">
                <a:solidFill>
                  <a:srgbClr val="242021"/>
                </a:solidFill>
              </a:rPr>
              <a:t>0.9% </a:t>
            </a:r>
            <a:r>
              <a:rPr lang="en-US" sz="2200" dirty="0" err="1">
                <a:solidFill>
                  <a:srgbClr val="242021"/>
                </a:solidFill>
              </a:rPr>
              <a:t>NaCL</a:t>
            </a:r>
            <a:r>
              <a:rPr lang="ru-RU" sz="2200" dirty="0">
                <a:solidFill>
                  <a:srgbClr val="242021"/>
                </a:solidFill>
              </a:rPr>
              <a:t>, в/в, за 2 часа, каждые 2-4 недели)</a:t>
            </a:r>
            <a:endParaRPr lang="ru-RU" sz="2200" i="1" dirty="0">
              <a:solidFill>
                <a:srgbClr val="242021"/>
              </a:solidFill>
              <a:latin typeface="HelveticaNeueLTStd-CnO"/>
            </a:endParaRPr>
          </a:p>
          <a:p>
            <a:pPr marL="800100" lvl="1" indent="-342900">
              <a:lnSpc>
                <a:spcPts val="2900"/>
              </a:lnSpc>
              <a:buFont typeface="Wingdings" panose="05000000000000000000" pitchFamily="2" charset="2"/>
              <a:buChar char="ü"/>
            </a:pPr>
            <a:r>
              <a:rPr lang="ru-RU" sz="2200" dirty="0" err="1">
                <a:solidFill>
                  <a:srgbClr val="242021"/>
                </a:solidFill>
              </a:rPr>
              <a:t>Золедронат</a:t>
            </a:r>
            <a:r>
              <a:rPr lang="ru-RU" sz="2200" i="1" dirty="0">
                <a:solidFill>
                  <a:srgbClr val="242021"/>
                </a:solidFill>
              </a:rPr>
              <a:t> (0.1-0.25 мг/кг в 60 мл </a:t>
            </a:r>
            <a:r>
              <a:rPr lang="en-US" sz="2200" dirty="0">
                <a:solidFill>
                  <a:srgbClr val="242021"/>
                </a:solidFill>
              </a:rPr>
              <a:t>0.9% </a:t>
            </a:r>
            <a:r>
              <a:rPr lang="en-US" sz="2200" dirty="0" err="1">
                <a:solidFill>
                  <a:srgbClr val="242021"/>
                </a:solidFill>
              </a:rPr>
              <a:t>NaCL</a:t>
            </a:r>
            <a:r>
              <a:rPr lang="ru-RU" sz="2200" dirty="0">
                <a:solidFill>
                  <a:srgbClr val="242021"/>
                </a:solidFill>
              </a:rPr>
              <a:t>, в/в, за 15 минут, каждые 2-4 недели)</a:t>
            </a:r>
            <a:endParaRPr lang="ru-RU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B1B537-12A0-C974-2F9B-AF096270D07A}"/>
              </a:ext>
            </a:extLst>
          </p:cNvPr>
          <p:cNvSpPr txBox="1"/>
          <p:nvPr/>
        </p:nvSpPr>
        <p:spPr>
          <a:xfrm>
            <a:off x="0" y="21777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09A5C-D59F-98F5-3A05-6EE62AA30C39}"/>
              </a:ext>
            </a:extLst>
          </p:cNvPr>
          <p:cNvSpPr txBox="1"/>
          <p:nvPr/>
        </p:nvSpPr>
        <p:spPr>
          <a:xfrm>
            <a:off x="-1" y="1109877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Терапия </a:t>
            </a:r>
            <a:r>
              <a:rPr lang="ru-RU" sz="3200" b="1" dirty="0" err="1"/>
              <a:t>гиперкальциемия</a:t>
            </a:r>
            <a:endParaRPr lang="en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3022600"/>
            <a:ext cx="2082800" cy="1531471"/>
          </a:xfrm>
          <a:prstGeom prst="round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7925" y="3260594"/>
            <a:ext cx="9490075" cy="105548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b="1" u="sng" dirty="0"/>
              <a:t>В критических состояниях (кома)</a:t>
            </a:r>
            <a:r>
              <a:rPr lang="ru-RU" sz="2200" b="1" dirty="0"/>
              <a:t>: </a:t>
            </a:r>
            <a:r>
              <a:rPr lang="ru-RU" sz="2200" b="1" dirty="0" err="1"/>
              <a:t>кальцитонин</a:t>
            </a:r>
            <a:r>
              <a:rPr lang="ru-RU" sz="2200" b="1" dirty="0"/>
              <a:t> </a:t>
            </a:r>
            <a:r>
              <a:rPr lang="ru-RU" sz="2200" dirty="0"/>
              <a:t>(4-8 МЕ\кг, п\к, каждые 8-12 часов) (доступность, стоимость, риск </a:t>
            </a:r>
            <a:r>
              <a:rPr lang="ru-RU" sz="2200" dirty="0" err="1"/>
              <a:t>тахифилаксии</a:t>
            </a:r>
            <a:r>
              <a:rPr lang="ru-RU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287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794832-93DC-7DA5-8AE8-7C1BA8B4AF1E}"/>
              </a:ext>
            </a:extLst>
          </p:cNvPr>
          <p:cNvSpPr txBox="1"/>
          <p:nvPr/>
        </p:nvSpPr>
        <p:spPr>
          <a:xfrm>
            <a:off x="0" y="21777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38569-1AF3-E06E-D3E1-406EAEA39059}"/>
              </a:ext>
            </a:extLst>
          </p:cNvPr>
          <p:cNvSpPr txBox="1"/>
          <p:nvPr/>
        </p:nvSpPr>
        <p:spPr>
          <a:xfrm>
            <a:off x="-1" y="1109877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Гипогликемия</a:t>
            </a:r>
            <a:endParaRPr lang="en-RU" sz="3200" b="1" dirty="0"/>
          </a:p>
        </p:txBody>
      </p:sp>
      <p:pic>
        <p:nvPicPr>
          <p:cNvPr id="4" name="инсулинома у йорка-quicktime.mov" descr="инсулинома у йорка-quicktime.mov">
            <a:hlinkClick r:id="" action="ppaction://media"/>
            <a:extLst>
              <a:ext uri="{FF2B5EF4-FFF2-40B4-BE49-F238E27FC236}">
                <a16:creationId xmlns:a16="http://schemas.microsoft.com/office/drawing/2014/main" id="{BD24028D-3B56-472B-9B05-7273AA8B5C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316" b="8307"/>
          <a:stretch/>
        </p:blipFill>
        <p:spPr>
          <a:xfrm>
            <a:off x="8000316" y="1809626"/>
            <a:ext cx="4104600" cy="2860345"/>
          </a:xfrm>
          <a:prstGeom prst="rect">
            <a:avLst/>
          </a:prstGeom>
        </p:spPr>
      </p:pic>
      <p:pic>
        <p:nvPicPr>
          <p:cNvPr id="5" name="Picture 5" descr="IMG_3953">
            <a:extLst>
              <a:ext uri="{FF2B5EF4-FFF2-40B4-BE49-F238E27FC236}">
                <a16:creationId xmlns:a16="http://schemas.microsoft.com/office/drawing/2014/main" id="{3FA6585E-4A06-608B-7AB9-F33D2CE08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17356"/>
          <a:stretch/>
        </p:blipFill>
        <p:spPr>
          <a:xfrm rot="10800000">
            <a:off x="8522534" y="4669971"/>
            <a:ext cx="3362287" cy="216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8D22D93-217F-2A30-67C4-16DD49158D9B}"/>
              </a:ext>
            </a:extLst>
          </p:cNvPr>
          <p:cNvSpPr/>
          <p:nvPr/>
        </p:nvSpPr>
        <p:spPr>
          <a:xfrm>
            <a:off x="9645696" y="5403025"/>
            <a:ext cx="1115964" cy="98053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2A324-23F1-B043-1805-2CA4E4FB09BE}"/>
              </a:ext>
            </a:extLst>
          </p:cNvPr>
          <p:cNvSpPr txBox="1"/>
          <p:nvPr/>
        </p:nvSpPr>
        <p:spPr>
          <a:xfrm>
            <a:off x="44523" y="1680966"/>
            <a:ext cx="7955793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b="1" dirty="0">
                <a:effectLst/>
              </a:rPr>
              <a:t>Наиболее часто с гипогликемией ассоциирована </a:t>
            </a:r>
            <a:r>
              <a:rPr lang="ru-RU" sz="2200" b="1" dirty="0" err="1">
                <a:effectLst/>
              </a:rPr>
              <a:t>инсулинома</a:t>
            </a:r>
            <a:r>
              <a:rPr lang="ru-RU" sz="2200" b="1" dirty="0">
                <a:effectLst/>
              </a:rPr>
              <a:t> – </a:t>
            </a:r>
            <a:r>
              <a:rPr lang="ru-RU" sz="2200" dirty="0">
                <a:effectLst/>
              </a:rPr>
              <a:t>гипогликемические эффекты выброса инсулина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Описана </a:t>
            </a:r>
            <a:r>
              <a:rPr lang="ru-RU" sz="2200" dirty="0" err="1"/>
              <a:t>паранеопластическая</a:t>
            </a:r>
            <a:r>
              <a:rPr lang="ru-RU" sz="2200" dirty="0"/>
              <a:t> гипогликемия на фоне </a:t>
            </a:r>
            <a:r>
              <a:rPr lang="ru-RU" sz="2200" b="1" dirty="0"/>
              <a:t>гепатоцеллюлярного рака</a:t>
            </a:r>
            <a:r>
              <a:rPr lang="ru-RU" sz="2200" dirty="0"/>
              <a:t>, лимфомы, </a:t>
            </a:r>
            <a:r>
              <a:rPr lang="ru-RU" sz="2200" b="1" dirty="0" err="1"/>
              <a:t>лейомиосаркомы</a:t>
            </a:r>
            <a:r>
              <a:rPr lang="ru-RU" sz="2200" b="1" dirty="0"/>
              <a:t> ЖКТ</a:t>
            </a:r>
            <a:r>
              <a:rPr lang="ru-RU" sz="2200" dirty="0"/>
              <a:t>, ГИСТ, </a:t>
            </a:r>
            <a:r>
              <a:rPr lang="ru-RU" sz="2200" dirty="0" err="1"/>
              <a:t>аденокарцины</a:t>
            </a:r>
            <a:r>
              <a:rPr lang="ru-RU" sz="2200" dirty="0"/>
              <a:t> кишечника и </a:t>
            </a:r>
            <a:r>
              <a:rPr lang="ru-RU" sz="2200" dirty="0" err="1"/>
              <a:t>гемангиосаркомы</a:t>
            </a:r>
            <a:r>
              <a:rPr lang="ru-RU" sz="2200" dirty="0"/>
              <a:t> – секреция инсулин-подобных факторов, ускоренная утилизация опухолью глюкозы, нарушение глюконеогенеза и </a:t>
            </a:r>
            <a:r>
              <a:rPr lang="ru-RU" sz="2200" dirty="0" err="1"/>
              <a:t>глюкогенолиза</a:t>
            </a:r>
            <a:r>
              <a:rPr lang="ru-RU" sz="2200" dirty="0"/>
              <a:t> в печени</a:t>
            </a:r>
            <a:r>
              <a:rPr lang="en-US" sz="2200" dirty="0"/>
              <a:t>*</a:t>
            </a:r>
            <a:r>
              <a:rPr lang="ru-RU" sz="2200" dirty="0"/>
              <a:t> </a:t>
            </a:r>
            <a:endParaRPr lang="en-US" sz="2200" dirty="0"/>
          </a:p>
          <a:p>
            <a:r>
              <a:rPr lang="en-US" sz="2200" baseline="30000" dirty="0">
                <a:effectLst/>
              </a:rPr>
              <a:t>     *</a:t>
            </a:r>
            <a:r>
              <a:rPr lang="en-US" sz="1600" i="1" dirty="0" err="1">
                <a:effectLst/>
              </a:rPr>
              <a:t>Finora</a:t>
            </a:r>
            <a:r>
              <a:rPr lang="en-US" sz="1600" i="1" dirty="0">
                <a:effectLst/>
              </a:rPr>
              <a:t> K. (2003) Common paraneoplastic syndromes. Clinical </a:t>
            </a:r>
            <a:r>
              <a:rPr lang="en-US" sz="1600" i="1" dirty="0" err="1">
                <a:effectLst/>
              </a:rPr>
              <a:t>Techniquees</a:t>
            </a:r>
            <a:r>
              <a:rPr lang="en-US" sz="1600" i="1" dirty="0">
                <a:effectLst/>
              </a:rPr>
              <a:t> in Small Animal   Practice 18, 123–126.</a:t>
            </a:r>
            <a:endParaRPr lang="ru-RU" sz="16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65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A4A13-D7F7-E634-3FA5-F6CD9AEC0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52" t="19187" r="65" b="3059"/>
          <a:stretch/>
        </p:blipFill>
        <p:spPr>
          <a:xfrm>
            <a:off x="-14943" y="1828977"/>
            <a:ext cx="5449774" cy="4329101"/>
          </a:xfrm>
          <a:prstGeom prst="roundRect">
            <a:avLst/>
          </a:prstGeom>
        </p:spPr>
      </p:pic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0AA7DEF-2510-52CE-3472-D639214EBB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4" r="33705"/>
          <a:stretch/>
        </p:blipFill>
        <p:spPr>
          <a:xfrm>
            <a:off x="4840086" y="2362376"/>
            <a:ext cx="7351914" cy="3494141"/>
          </a:xfrm>
          <a:prstGeom prst="round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A177FA6-4DE8-967A-C631-4A9291E17634}"/>
              </a:ext>
            </a:extLst>
          </p:cNvPr>
          <p:cNvSpPr/>
          <p:nvPr/>
        </p:nvSpPr>
        <p:spPr>
          <a:xfrm>
            <a:off x="4840086" y="3739332"/>
            <a:ext cx="1255914" cy="337457"/>
          </a:xfrm>
          <a:prstGeom prst="ellipse">
            <a:avLst/>
          </a:prstGeom>
          <a:noFill/>
          <a:ln w="38100">
            <a:solidFill>
              <a:srgbClr val="FF0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91BBC8-EB24-DA8A-68DB-2642FF119DFF}"/>
              </a:ext>
            </a:extLst>
          </p:cNvPr>
          <p:cNvSpPr/>
          <p:nvPr/>
        </p:nvSpPr>
        <p:spPr>
          <a:xfrm>
            <a:off x="9466514" y="3739332"/>
            <a:ext cx="1255914" cy="337458"/>
          </a:xfrm>
          <a:prstGeom prst="ellipse">
            <a:avLst/>
          </a:prstGeom>
          <a:noFill/>
          <a:ln w="38100">
            <a:solidFill>
              <a:srgbClr val="FF00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3B51BE-2ACA-C243-0F3E-9AD9F64D68C3}"/>
              </a:ext>
            </a:extLst>
          </p:cNvPr>
          <p:cNvSpPr txBox="1"/>
          <p:nvPr/>
        </p:nvSpPr>
        <p:spPr>
          <a:xfrm>
            <a:off x="0" y="21777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626CE-CA61-BA2A-275B-D8F225287492}"/>
              </a:ext>
            </a:extLst>
          </p:cNvPr>
          <p:cNvSpPr txBox="1"/>
          <p:nvPr/>
        </p:nvSpPr>
        <p:spPr>
          <a:xfrm>
            <a:off x="-1" y="1098995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Гипогликемия</a:t>
            </a:r>
            <a:endParaRPr lang="en-RU" sz="3200" b="1" dirty="0"/>
          </a:p>
        </p:txBody>
      </p:sp>
    </p:spTree>
    <p:extLst>
      <p:ext uri="{BB962C8B-B14F-4D97-AF65-F5344CB8AC3E}">
        <p14:creationId xmlns:p14="http://schemas.microsoft.com/office/powerpoint/2010/main" val="2810742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3A24E9-600F-53B6-C78A-ACF2D7BBDDC2}"/>
              </a:ext>
            </a:extLst>
          </p:cNvPr>
          <p:cNvSpPr txBox="1"/>
          <p:nvPr/>
        </p:nvSpPr>
        <p:spPr>
          <a:xfrm>
            <a:off x="0" y="21777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F1BE2-E19A-98CA-B84E-8CF3C80D4738}"/>
              </a:ext>
            </a:extLst>
          </p:cNvPr>
          <p:cNvSpPr txBox="1"/>
          <p:nvPr/>
        </p:nvSpPr>
        <p:spPr>
          <a:xfrm>
            <a:off x="-1" y="1109877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Гипогликемия</a:t>
            </a:r>
            <a:endParaRPr lang="en-RU" sz="3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196225-DADB-97B1-1936-BA71C6606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" y="4161638"/>
            <a:ext cx="1807029" cy="1807029"/>
          </a:xfrm>
          <a:prstGeom prst="rect">
            <a:avLst/>
          </a:prstGeom>
        </p:spPr>
      </p:pic>
      <p:pic>
        <p:nvPicPr>
          <p:cNvPr id="10" name="Picture 9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A7F75E0-41CD-0379-8660-1D223D6B1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705534"/>
            <a:ext cx="6035221" cy="2151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FEC735-19C0-EE9E-CCCD-B920230D9EFC}"/>
              </a:ext>
            </a:extLst>
          </p:cNvPr>
          <p:cNvSpPr txBox="1"/>
          <p:nvPr/>
        </p:nvSpPr>
        <p:spPr>
          <a:xfrm>
            <a:off x="6095999" y="2091270"/>
            <a:ext cx="6035221" cy="474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40"/>
              </a:lnSpc>
            </a:pPr>
            <a:r>
              <a:rPr lang="ru-RU" sz="2200" b="1" i="1" dirty="0"/>
              <a:t>Случай </a:t>
            </a:r>
            <a:r>
              <a:rPr lang="ru-RU" sz="2200" b="1" i="1" dirty="0" err="1"/>
              <a:t>паранеопластической</a:t>
            </a:r>
            <a:r>
              <a:rPr lang="ru-RU" sz="2200" b="1" i="1" dirty="0"/>
              <a:t> гипогликемии у 10-летней немецкой овчарки на фоне </a:t>
            </a:r>
            <a:r>
              <a:rPr lang="ru-RU" sz="2200" b="1" i="1" dirty="0" err="1"/>
              <a:t>лейомиосаркомы</a:t>
            </a:r>
            <a:r>
              <a:rPr lang="ru-RU" sz="2200" b="1" i="1" dirty="0"/>
              <a:t> желудка</a:t>
            </a:r>
            <a:r>
              <a:rPr lang="ru-RU" sz="2200" dirty="0"/>
              <a:t>. </a:t>
            </a:r>
          </a:p>
          <a:p>
            <a:pPr algn="just">
              <a:lnSpc>
                <a:spcPts val="2840"/>
              </a:lnSpc>
            </a:pPr>
            <a:r>
              <a:rPr lang="ru-RU" sz="2200" b="1" dirty="0"/>
              <a:t>Симптомы</a:t>
            </a:r>
            <a:r>
              <a:rPr lang="ru-RU" sz="2200" dirty="0"/>
              <a:t>: генерализованные судороги, вялость, атаксия, </a:t>
            </a:r>
            <a:r>
              <a:rPr lang="ru-RU" sz="2200" dirty="0" err="1"/>
              <a:t>тахипноэ</a:t>
            </a:r>
            <a:r>
              <a:rPr lang="ru-RU" sz="2200" dirty="0"/>
              <a:t> и пальпируемый опухолевый объём в </a:t>
            </a:r>
            <a:r>
              <a:rPr lang="ru-RU" sz="2200" dirty="0" err="1"/>
              <a:t>эпигастрии</a:t>
            </a:r>
            <a:r>
              <a:rPr lang="ru-RU" sz="2200" dirty="0"/>
              <a:t>.</a:t>
            </a:r>
          </a:p>
          <a:p>
            <a:pPr algn="just">
              <a:lnSpc>
                <a:spcPts val="2840"/>
              </a:lnSpc>
            </a:pPr>
            <a:r>
              <a:rPr lang="ru-RU" sz="2200" dirty="0"/>
              <a:t>На момент обращения </a:t>
            </a:r>
            <a:r>
              <a:rPr lang="ru-RU" sz="2200" b="1" dirty="0"/>
              <a:t>глюкоза – 27 мг/</a:t>
            </a:r>
            <a:r>
              <a:rPr lang="ru-RU" sz="2200" b="1" dirty="0" err="1"/>
              <a:t>дл</a:t>
            </a:r>
            <a:r>
              <a:rPr lang="ru-RU" sz="2200" b="1" dirty="0"/>
              <a:t> </a:t>
            </a:r>
            <a:r>
              <a:rPr lang="ru-RU" sz="2200" dirty="0"/>
              <a:t>(70-110 мг/</a:t>
            </a:r>
            <a:r>
              <a:rPr lang="ru-RU" sz="2200" dirty="0" err="1"/>
              <a:t>дл</a:t>
            </a:r>
            <a:r>
              <a:rPr lang="ru-RU" sz="2200" dirty="0"/>
              <a:t>), инсулин 0,01 МЕ/мл (5-25 МЕ/мл)</a:t>
            </a:r>
          </a:p>
          <a:p>
            <a:pPr algn="just">
              <a:lnSpc>
                <a:spcPts val="2840"/>
              </a:lnSpc>
            </a:pPr>
            <a:r>
              <a:rPr lang="ru-RU" sz="2200" b="1" dirty="0"/>
              <a:t>Стабилизация состояния</a:t>
            </a:r>
            <a:r>
              <a:rPr lang="ru-RU" sz="2200" dirty="0"/>
              <a:t>: инфузия р-</a:t>
            </a:r>
            <a:r>
              <a:rPr lang="ru-RU" sz="2200" dirty="0" err="1"/>
              <a:t>ра</a:t>
            </a:r>
            <a:r>
              <a:rPr lang="ru-RU" sz="2200" dirty="0"/>
              <a:t> </a:t>
            </a:r>
            <a:r>
              <a:rPr lang="ru-RU" sz="2200" dirty="0" err="1"/>
              <a:t>Рингера</a:t>
            </a:r>
            <a:r>
              <a:rPr lang="ru-RU" sz="2200" dirty="0"/>
              <a:t> </a:t>
            </a:r>
            <a:r>
              <a:rPr lang="ru-RU" sz="2200" dirty="0" err="1"/>
              <a:t>лактата</a:t>
            </a:r>
            <a:r>
              <a:rPr lang="ru-RU" sz="2200" dirty="0"/>
              <a:t>, 50</a:t>
            </a:r>
            <a:r>
              <a:rPr lang="en-US" sz="2200" dirty="0"/>
              <a:t>% </a:t>
            </a:r>
            <a:r>
              <a:rPr lang="ru-RU" sz="2200" dirty="0"/>
              <a:t>глюкоза </a:t>
            </a:r>
            <a:r>
              <a:rPr lang="ru-RU" sz="2200" dirty="0" err="1"/>
              <a:t>болюсно</a:t>
            </a:r>
            <a:r>
              <a:rPr lang="ru-RU" sz="2200" dirty="0"/>
              <a:t>, ИПС 5</a:t>
            </a:r>
            <a:r>
              <a:rPr lang="en-US" sz="2200" dirty="0"/>
              <a:t>% </a:t>
            </a:r>
            <a:r>
              <a:rPr lang="ru-RU" sz="2200" dirty="0"/>
              <a:t>глюкозы, дексаметазон (0,2 мг/кг) в/в</a:t>
            </a:r>
          </a:p>
          <a:p>
            <a:pPr algn="just">
              <a:lnSpc>
                <a:spcPts val="2840"/>
              </a:lnSpc>
            </a:pPr>
            <a:r>
              <a:rPr lang="ru-RU" sz="2200" b="1" dirty="0"/>
              <a:t>После удаления опухоли клинические симптомы пропали </a:t>
            </a:r>
            <a:endParaRPr lang="en-RU" sz="2200" b="1" dirty="0"/>
          </a:p>
        </p:txBody>
      </p:sp>
      <p:pic>
        <p:nvPicPr>
          <p:cNvPr id="13" name="Picture 12" descr="A close-up of a diagram&#10;&#10;Description automatically generated">
            <a:extLst>
              <a:ext uri="{FF2B5EF4-FFF2-40B4-BE49-F238E27FC236}">
                <a16:creationId xmlns:a16="http://schemas.microsoft.com/office/drawing/2014/main" id="{6B17718D-D480-485F-EDB3-70E280053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3939" y="3725803"/>
            <a:ext cx="2986841" cy="313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64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B1905D-6EB3-2D4E-9F73-C881E3FA4321}"/>
              </a:ext>
            </a:extLst>
          </p:cNvPr>
          <p:cNvSpPr txBox="1"/>
          <p:nvPr/>
        </p:nvSpPr>
        <p:spPr>
          <a:xfrm>
            <a:off x="54429" y="1671390"/>
            <a:ext cx="11988891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Диагностика </a:t>
            </a:r>
            <a:r>
              <a:rPr lang="ru-RU" sz="2000" dirty="0" err="1"/>
              <a:t>инсулиномы</a:t>
            </a:r>
            <a:r>
              <a:rPr lang="ru-RU" sz="2000" dirty="0"/>
              <a:t> 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Измерение уровня глюкозы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b="1" dirty="0"/>
              <a:t>эпизоды гипогликемии (</a:t>
            </a:r>
            <a:r>
              <a:rPr lang="ru-RU" sz="2000" b="1" u="sng" dirty="0"/>
              <a:t>глюкоза крови ＜ 60 мг/</a:t>
            </a:r>
            <a:r>
              <a:rPr lang="ru-RU" sz="2000" b="1" u="sng" dirty="0" err="1"/>
              <a:t>дл</a:t>
            </a:r>
            <a:r>
              <a:rPr lang="ru-RU" sz="2000" b="1" u="sng" dirty="0"/>
              <a:t> или 3 ммоль/л</a:t>
            </a:r>
            <a:r>
              <a:rPr lang="ru-RU" sz="2000" b="1" dirty="0"/>
              <a:t>) с параллельным нормальным или повышенным уровнем инсулина – достаточный признак </a:t>
            </a:r>
            <a:r>
              <a:rPr lang="ru-RU" sz="2000" b="1" dirty="0" err="1"/>
              <a:t>инсулиномы</a:t>
            </a:r>
            <a:endParaRPr lang="ru-RU" sz="2000" b="1" dirty="0"/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/>
              <a:t>в ряде случаев гипогликемия может быть кратковременно, поэтому </a:t>
            </a:r>
            <a:r>
              <a:rPr lang="ru-RU" sz="2000" dirty="0" err="1"/>
              <a:t>глюкозометрия</a:t>
            </a:r>
            <a:r>
              <a:rPr lang="ru-RU" sz="2000" dirty="0"/>
              <a:t> выполняется несколько раз с интервалами 30-60 минут. При глюкозе ＜ 60 мг/</a:t>
            </a:r>
            <a:r>
              <a:rPr lang="ru-RU" sz="2000" dirty="0" err="1"/>
              <a:t>дл</a:t>
            </a:r>
            <a:r>
              <a:rPr lang="ru-RU" sz="2000" dirty="0"/>
              <a:t> одномоментно определяется уровень инсулина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Определение уровней </a:t>
            </a:r>
            <a:r>
              <a:rPr lang="ru-RU" sz="2000" dirty="0" err="1"/>
              <a:t>фруктозамина</a:t>
            </a:r>
            <a:r>
              <a:rPr lang="ru-RU" sz="2000" dirty="0"/>
              <a:t> и </a:t>
            </a:r>
            <a:r>
              <a:rPr lang="ru-RU" sz="2000" dirty="0" err="1"/>
              <a:t>гликированного</a:t>
            </a:r>
            <a:r>
              <a:rPr lang="ru-RU" sz="2000" dirty="0"/>
              <a:t> гемоглобина – показатели метаболизма глюкозы за длительный период времени, определение хронической </a:t>
            </a:r>
            <a:r>
              <a:rPr lang="ru-RU" sz="2000" dirty="0" err="1"/>
              <a:t>гипо</a:t>
            </a:r>
            <a:r>
              <a:rPr lang="ru-RU" sz="2000" dirty="0"/>
              <a:t>- и гипергликемии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/>
              <a:t>дополнительное подтверждение диагноза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/>
              <a:t>при значениях ниже нормы – не патогномоничный признак </a:t>
            </a:r>
            <a:r>
              <a:rPr lang="ru-RU" sz="2000" dirty="0" err="1"/>
              <a:t>инсулиномы</a:t>
            </a:r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BA7333-8DB0-A242-6C6D-72F9B42F658E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07475-BD63-FA23-A4D1-1592259CE408}"/>
              </a:ext>
            </a:extLst>
          </p:cNvPr>
          <p:cNvSpPr txBox="1"/>
          <p:nvPr/>
        </p:nvSpPr>
        <p:spPr>
          <a:xfrm>
            <a:off x="0" y="1043071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Гипогликемия</a:t>
            </a:r>
            <a:endParaRPr lang="en-RU" sz="3200" b="1" dirty="0"/>
          </a:p>
        </p:txBody>
      </p:sp>
    </p:spTree>
    <p:extLst>
      <p:ext uri="{BB962C8B-B14F-4D97-AF65-F5344CB8AC3E}">
        <p14:creationId xmlns:p14="http://schemas.microsoft.com/office/powerpoint/2010/main" val="2613678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B7ABCD-CDB2-314C-B8B2-11D6D7DBA6AF}"/>
              </a:ext>
            </a:extLst>
          </p:cNvPr>
          <p:cNvSpPr txBox="1"/>
          <p:nvPr/>
        </p:nvSpPr>
        <p:spPr>
          <a:xfrm>
            <a:off x="101554" y="1808166"/>
            <a:ext cx="11988891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Визуальная диагностика </a:t>
            </a:r>
            <a:r>
              <a:rPr lang="ru-RU" sz="2000" dirty="0" err="1"/>
              <a:t>инсулиномы</a:t>
            </a:r>
            <a:r>
              <a:rPr lang="ru-RU" sz="2000" dirty="0"/>
              <a:t>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выявление первичного опухолевого очага (ограничения визуализации УЗИ: доступность органа, маленький размер очага)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рентгенография грудной клетки (выявление метастатического поражения)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УЗИ брюшной полости (выявление метастатического поражения)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КТ-диагностика (выявление первичного и метастатических очагов)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В зарубежной литературе описана  контраст-усиленная </a:t>
            </a:r>
            <a:r>
              <a:rPr lang="ru-RU" sz="2000" dirty="0" err="1"/>
              <a:t>ультрасонография</a:t>
            </a:r>
            <a:r>
              <a:rPr lang="ru-RU" sz="2000" dirty="0"/>
              <a:t> (введение растворов с микропузырьками, накапливающихся в сосудах паренхиматозного органа и позволяющих оценить сосудистое русло новообразования), </a:t>
            </a:r>
            <a:r>
              <a:rPr lang="ru-RU" sz="2000" dirty="0" err="1"/>
              <a:t>соматостатин</a:t>
            </a:r>
            <a:r>
              <a:rPr lang="ru-RU" sz="2000" dirty="0"/>
              <a:t>-рецепторная </a:t>
            </a:r>
            <a:r>
              <a:rPr lang="ru-RU" sz="2000" dirty="0" err="1"/>
              <a:t>сцинтиография</a:t>
            </a:r>
            <a:r>
              <a:rPr lang="ru-RU" sz="2000" dirty="0"/>
              <a:t>, ПЭТ</a:t>
            </a:r>
            <a:r>
              <a:rPr lang="en-US" sz="2000" dirty="0"/>
              <a:t>-</a:t>
            </a:r>
            <a:r>
              <a:rPr lang="ru-RU" sz="2000" dirty="0"/>
              <a:t>сканирование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2C849-307F-1122-41FE-656762B26759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054C6-C2EA-C3E4-4440-78B9D30A1A3A}"/>
              </a:ext>
            </a:extLst>
          </p:cNvPr>
          <p:cNvSpPr txBox="1"/>
          <p:nvPr/>
        </p:nvSpPr>
        <p:spPr>
          <a:xfrm>
            <a:off x="0" y="1043071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Гипогликемия</a:t>
            </a:r>
            <a:endParaRPr lang="en-RU" sz="3200" b="1" dirty="0"/>
          </a:p>
        </p:txBody>
      </p:sp>
    </p:spTree>
    <p:extLst>
      <p:ext uri="{BB962C8B-B14F-4D97-AF65-F5344CB8AC3E}">
        <p14:creationId xmlns:p14="http://schemas.microsoft.com/office/powerpoint/2010/main" val="1908878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8D55AB-64F0-3747-B3DA-6F091D7306D2}"/>
              </a:ext>
            </a:extLst>
          </p:cNvPr>
          <p:cNvSpPr txBox="1"/>
          <p:nvPr/>
        </p:nvSpPr>
        <p:spPr>
          <a:xfrm>
            <a:off x="449504" y="1808123"/>
            <a:ext cx="5544319" cy="29069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/>
              <a:t>НЕЙРОГИПОГЛИКЕМИЯ</a:t>
            </a:r>
            <a:endParaRPr lang="ru-RU" b="1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Слабость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Атаксия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Дезориентация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Нарушения поведения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Судороги</a:t>
            </a:r>
            <a:endParaRPr lang="en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0FAD24-12FF-4F4F-8597-FF6FE40807FD}"/>
              </a:ext>
            </a:extLst>
          </p:cNvPr>
          <p:cNvSpPr txBox="1"/>
          <p:nvPr/>
        </p:nvSpPr>
        <p:spPr>
          <a:xfrm>
            <a:off x="6180765" y="1946622"/>
            <a:ext cx="5544319" cy="26299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КАТЕХОЛОМИНОВЫЕ РЕАКЦИИ</a:t>
            </a:r>
          </a:p>
          <a:p>
            <a:pPr algn="ctr"/>
            <a:r>
              <a:rPr lang="ru-RU" sz="2400" b="1" dirty="0"/>
              <a:t>(компенсаторные)</a:t>
            </a:r>
            <a:endParaRPr lang="ru-RU" b="1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Тремор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Дрожь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Тревога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Приступы голода</a:t>
            </a:r>
            <a:endParaRPr lang="en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B9A0DB-B499-C545-8E67-263B7D368690}"/>
              </a:ext>
            </a:extLst>
          </p:cNvPr>
          <p:cNvSpPr txBox="1"/>
          <p:nvPr/>
        </p:nvSpPr>
        <p:spPr>
          <a:xfrm>
            <a:off x="157843" y="5073208"/>
            <a:ext cx="11876314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/>
              <a:t>Симптомы могут быть эпизодическими и перемежающимися, усиливающимися после голодания, кормления, физической нагрузки и эмоционального возбуждения </a:t>
            </a:r>
            <a:endParaRPr lang="en-RU" sz="20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0A13F-2AD4-ED45-9F13-052778793CA8}"/>
              </a:ext>
            </a:extLst>
          </p:cNvPr>
          <p:cNvSpPr txBox="1"/>
          <p:nvPr/>
        </p:nvSpPr>
        <p:spPr>
          <a:xfrm>
            <a:off x="157843" y="5923786"/>
            <a:ext cx="11876314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/>
              <a:t>Состояние многих пациентов с хронической гипогликемией может быть «удовлетворительным» даже при низких уровнях глюкозы в крови</a:t>
            </a:r>
            <a:endParaRPr lang="en-RU" sz="20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E6387-6060-0641-69F5-DEBDF6528A4F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5B53B6-393C-6E67-590B-26401BC27EC9}"/>
              </a:ext>
            </a:extLst>
          </p:cNvPr>
          <p:cNvSpPr txBox="1"/>
          <p:nvPr/>
        </p:nvSpPr>
        <p:spPr>
          <a:xfrm>
            <a:off x="0" y="1043071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Гипогликемия</a:t>
            </a:r>
            <a:endParaRPr lang="en-RU" sz="3200" b="1" dirty="0"/>
          </a:p>
        </p:txBody>
      </p:sp>
    </p:spTree>
    <p:extLst>
      <p:ext uri="{BB962C8B-B14F-4D97-AF65-F5344CB8AC3E}">
        <p14:creationId xmlns:p14="http://schemas.microsoft.com/office/powerpoint/2010/main" val="460438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134E53-5258-C54C-AB88-1042BEF1D4E9}"/>
              </a:ext>
            </a:extLst>
          </p:cNvPr>
          <p:cNvSpPr txBox="1"/>
          <p:nvPr/>
        </p:nvSpPr>
        <p:spPr>
          <a:xfrm>
            <a:off x="5791201" y="2428067"/>
            <a:ext cx="5334000" cy="16970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/>
              <a:t>КОНТРОЛЬ И ЛЕЧЕНИЕ </a:t>
            </a:r>
            <a:br>
              <a:rPr lang="ru-RU" sz="2400" b="1" dirty="0"/>
            </a:br>
            <a:r>
              <a:rPr lang="ru-RU" sz="2400" b="1" dirty="0"/>
              <a:t>ОСТРОЙ И ХРОНИЧЕСКОЙ ГИПОГЛИКЕМИИ</a:t>
            </a:r>
            <a:endParaRPr lang="en-RU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1613C-B258-F14F-BD20-892293C117EE}"/>
              </a:ext>
            </a:extLst>
          </p:cNvPr>
          <p:cNvSpPr txBox="1"/>
          <p:nvPr/>
        </p:nvSpPr>
        <p:spPr>
          <a:xfrm>
            <a:off x="5791201" y="4327037"/>
            <a:ext cx="5334000" cy="11430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/>
              <a:t>ДОЛГОСРОЧНАЯ </a:t>
            </a:r>
            <a:br>
              <a:rPr lang="ru-RU" sz="2400" b="1" dirty="0"/>
            </a:br>
            <a:r>
              <a:rPr lang="ru-RU" sz="2400" b="1" dirty="0"/>
              <a:t>ТЕРАПИЯ ОПУХОЛИ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DD460-A1DE-93D8-183E-8250FC5F3264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D721D3-FE44-3EFF-14E6-20B6DCDEB7BC}"/>
              </a:ext>
            </a:extLst>
          </p:cNvPr>
          <p:cNvSpPr txBox="1"/>
          <p:nvPr/>
        </p:nvSpPr>
        <p:spPr>
          <a:xfrm>
            <a:off x="0" y="1043071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Лечение гипогликемия</a:t>
            </a:r>
            <a:endParaRPr lang="en-RU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8A0E6D-4B4B-D4B6-C5AB-6156CB8FB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22" y="1998338"/>
            <a:ext cx="4253593" cy="425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68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ocument, font&#10;&#10;Description automatically generated">
            <a:extLst>
              <a:ext uri="{FF2B5EF4-FFF2-40B4-BE49-F238E27FC236}">
                <a16:creationId xmlns:a16="http://schemas.microsoft.com/office/drawing/2014/main" id="{1634B9DF-95C7-A417-EEB5-B182FE79F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57" y="141514"/>
            <a:ext cx="5721451" cy="6716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293E4C-62C3-B82E-BBA2-217488C31096}"/>
              </a:ext>
            </a:extLst>
          </p:cNvPr>
          <p:cNvSpPr txBox="1"/>
          <p:nvPr/>
        </p:nvSpPr>
        <p:spPr>
          <a:xfrm>
            <a:off x="5660573" y="1077685"/>
            <a:ext cx="6531428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864F3-A64F-1858-EEF8-2FEE3DA78999}"/>
              </a:ext>
            </a:extLst>
          </p:cNvPr>
          <p:cNvSpPr txBox="1"/>
          <p:nvPr/>
        </p:nvSpPr>
        <p:spPr>
          <a:xfrm>
            <a:off x="5660572" y="2442094"/>
            <a:ext cx="653142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FF0000"/>
                </a:solidFill>
              </a:rPr>
              <a:t>У 20-25</a:t>
            </a:r>
            <a:r>
              <a:rPr lang="en-US" sz="2800" b="1" dirty="0">
                <a:solidFill>
                  <a:srgbClr val="FF0000"/>
                </a:solidFill>
              </a:rPr>
              <a:t>% </a:t>
            </a:r>
            <a:r>
              <a:rPr lang="ru-RU" sz="2800" b="1" dirty="0">
                <a:solidFill>
                  <a:srgbClr val="FF0000"/>
                </a:solidFill>
              </a:rPr>
              <a:t>животных, проходящих химиотерапию, возникают осложнения</a:t>
            </a:r>
            <a:endParaRPr lang="en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9973CE-219A-8A58-7452-D1B4C8226E1A}"/>
              </a:ext>
            </a:extLst>
          </p:cNvPr>
          <p:cNvSpPr txBox="1"/>
          <p:nvPr/>
        </p:nvSpPr>
        <p:spPr>
          <a:xfrm>
            <a:off x="6262511" y="4047466"/>
            <a:ext cx="5573486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b="1" dirty="0" err="1">
                <a:effectLst/>
                <a:latin typeface="Times New Roman" panose="02020603050405020304" pitchFamily="18" charset="0"/>
              </a:rPr>
              <a:t>Нейтропения</a:t>
            </a:r>
            <a:r>
              <a:rPr lang="ru-RU" sz="2400" b="1" dirty="0">
                <a:effectLst/>
                <a:latin typeface="Times New Roman" panose="02020603050405020304" pitchFamily="18" charset="0"/>
              </a:rPr>
              <a:t> (22</a:t>
            </a:r>
            <a:r>
              <a:rPr lang="en-US" sz="2400" b="1" dirty="0">
                <a:latin typeface="Times New Roman" panose="02020603050405020304" pitchFamily="18" charset="0"/>
                <a:sym typeface="Wingdings" pitchFamily="2" charset="2"/>
              </a:rPr>
              <a:t>%)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sym typeface="Wingdings" pitchFamily="2" charset="2"/>
              </a:rPr>
              <a:t>Рвота (21%)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b="1" dirty="0">
                <a:effectLst/>
                <a:latin typeface="Times New Roman" panose="02020603050405020304" pitchFamily="18" charset="0"/>
                <a:sym typeface="Wingdings" pitchFamily="2" charset="2"/>
              </a:rPr>
              <a:t>Диарея (20</a:t>
            </a:r>
            <a:r>
              <a:rPr lang="en-US" sz="2400" b="1" dirty="0">
                <a:latin typeface="Times New Roman" panose="02020603050405020304" pitchFamily="18" charset="0"/>
                <a:sym typeface="Wingdings" pitchFamily="2" charset="2"/>
              </a:rPr>
              <a:t>%)</a:t>
            </a:r>
            <a:endParaRPr lang="en-US" sz="2400" b="1" dirty="0">
              <a:effectLst/>
              <a:latin typeface="Times New Roman" panose="02020603050405020304" pitchFamily="18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sym typeface="Wingdings" pitchFamily="2" charset="2"/>
              </a:rPr>
              <a:t>Потеря аппетита (20%)</a:t>
            </a:r>
            <a:endParaRPr lang="en-US" sz="2400" b="1" dirty="0">
              <a:effectLst/>
              <a:latin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37203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755F0-21DE-5145-BA7D-4A1E81EAD7A4}"/>
              </a:ext>
            </a:extLst>
          </p:cNvPr>
          <p:cNvSpPr txBox="1"/>
          <p:nvPr/>
        </p:nvSpPr>
        <p:spPr>
          <a:xfrm>
            <a:off x="0" y="2058453"/>
            <a:ext cx="12192000" cy="2906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/>
              <a:t>КОНТРОЛЬ И ЛЕЧЕНИЕ ОСТРОЙ И ХРОНИЧЕСКОЙ ГИПОГЛИКЕМИИ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u="sng" dirty="0"/>
              <a:t>применение раствора глюкозы </a:t>
            </a:r>
            <a:r>
              <a:rPr lang="ru-RU" sz="2000" dirty="0"/>
              <a:t>– </a:t>
            </a:r>
            <a:r>
              <a:rPr lang="ru-RU" sz="2000" dirty="0" err="1"/>
              <a:t>болюсное</a:t>
            </a:r>
            <a:r>
              <a:rPr lang="ru-RU" sz="2000" dirty="0"/>
              <a:t> и далее в виде </a:t>
            </a:r>
            <a:r>
              <a:rPr lang="ru-RU" sz="2000" dirty="0" err="1"/>
              <a:t>инфузии</a:t>
            </a:r>
            <a:r>
              <a:rPr lang="ru-RU" sz="2000" dirty="0"/>
              <a:t> с постоянной скоростью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i="1" dirty="0"/>
              <a:t>Лечение может стимулировать дальнейшую </a:t>
            </a:r>
            <a:r>
              <a:rPr lang="ru-RU" sz="2000" i="1" dirty="0" err="1"/>
              <a:t>гиперпродукцию</a:t>
            </a:r>
            <a:r>
              <a:rPr lang="ru-RU" sz="2000" i="1" dirty="0"/>
              <a:t> инсулина и усугублять гипогликемию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u="sng" dirty="0"/>
              <a:t>применение глюкагона</a:t>
            </a:r>
            <a:r>
              <a:rPr lang="en-US" sz="2000" u="sng" dirty="0"/>
              <a:t>*</a:t>
            </a:r>
            <a:endParaRPr lang="ru-RU" sz="2000" u="sng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err="1"/>
              <a:t>болюсное</a:t>
            </a:r>
            <a:r>
              <a:rPr lang="ru-RU" sz="2000" dirty="0"/>
              <a:t> введение глюкагона 50 </a:t>
            </a:r>
            <a:r>
              <a:rPr lang="ru-RU" sz="2000" dirty="0" err="1"/>
              <a:t>нг</a:t>
            </a:r>
            <a:r>
              <a:rPr lang="ru-RU" sz="2000" dirty="0"/>
              <a:t>/кг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далее </a:t>
            </a:r>
            <a:r>
              <a:rPr lang="ru-RU" sz="2000" dirty="0" err="1"/>
              <a:t>инфузия</a:t>
            </a:r>
            <a:r>
              <a:rPr lang="ru-RU" sz="2000" dirty="0"/>
              <a:t> с постоянной скоростью глюкагона (15 </a:t>
            </a:r>
            <a:r>
              <a:rPr lang="ru-RU" sz="2000" dirty="0" err="1"/>
              <a:t>нг</a:t>
            </a:r>
            <a:r>
              <a:rPr lang="ru-RU" sz="2000" dirty="0"/>
              <a:t>/кг/мин) в течение 6-7 часов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F6BF4B-8082-CD42-A732-6A4C32219B49}"/>
              </a:ext>
            </a:extLst>
          </p:cNvPr>
          <p:cNvSpPr/>
          <p:nvPr/>
        </p:nvSpPr>
        <p:spPr>
          <a:xfrm>
            <a:off x="0" y="5548411"/>
            <a:ext cx="1203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212121"/>
                </a:solidFill>
              </a:rPr>
              <a:t>* </a:t>
            </a:r>
            <a:r>
              <a:rPr lang="en-GB" sz="1600" dirty="0" err="1">
                <a:solidFill>
                  <a:srgbClr val="212121"/>
                </a:solidFill>
              </a:rPr>
              <a:t>Datte</a:t>
            </a:r>
            <a:r>
              <a:rPr lang="en-GB" sz="1600" dirty="0">
                <a:solidFill>
                  <a:srgbClr val="212121"/>
                </a:solidFill>
              </a:rPr>
              <a:t> K, </a:t>
            </a:r>
            <a:r>
              <a:rPr lang="en-GB" sz="1600" dirty="0" err="1">
                <a:solidFill>
                  <a:srgbClr val="212121"/>
                </a:solidFill>
              </a:rPr>
              <a:t>Guillaumin</a:t>
            </a:r>
            <a:r>
              <a:rPr lang="en-GB" sz="1600" dirty="0">
                <a:solidFill>
                  <a:srgbClr val="212121"/>
                </a:solidFill>
              </a:rPr>
              <a:t> J, Barrett S, </a:t>
            </a:r>
            <a:r>
              <a:rPr lang="en-GB" sz="1600" dirty="0" err="1">
                <a:solidFill>
                  <a:srgbClr val="212121"/>
                </a:solidFill>
              </a:rPr>
              <a:t>Monnig</a:t>
            </a:r>
            <a:r>
              <a:rPr lang="en-GB" sz="1600" dirty="0">
                <a:solidFill>
                  <a:srgbClr val="212121"/>
                </a:solidFill>
              </a:rPr>
              <a:t> A, Cooper E. Retrospective evaluation of the use of glucagon infusion as adjunctive therapy for </a:t>
            </a:r>
            <a:r>
              <a:rPr lang="en-GB" sz="1600" dirty="0" err="1">
                <a:solidFill>
                  <a:srgbClr val="212121"/>
                </a:solidFill>
              </a:rPr>
              <a:t>hypoglycemia</a:t>
            </a:r>
            <a:r>
              <a:rPr lang="en-GB" sz="1600" dirty="0">
                <a:solidFill>
                  <a:srgbClr val="212121"/>
                </a:solidFill>
              </a:rPr>
              <a:t> in dogs: 9 cases (2005-2014). J Vet </a:t>
            </a:r>
            <a:r>
              <a:rPr lang="en-GB" sz="1600" dirty="0" err="1">
                <a:solidFill>
                  <a:srgbClr val="212121"/>
                </a:solidFill>
              </a:rPr>
              <a:t>Emerg</a:t>
            </a:r>
            <a:r>
              <a:rPr lang="en-GB" sz="1600" dirty="0">
                <a:solidFill>
                  <a:srgbClr val="212121"/>
                </a:solidFill>
              </a:rPr>
              <a:t> Crit Care (San Antonio). 2016 Nov;26(6):775-781. </a:t>
            </a:r>
            <a:r>
              <a:rPr lang="en-GB" sz="1600" dirty="0" err="1">
                <a:solidFill>
                  <a:srgbClr val="212121"/>
                </a:solidFill>
              </a:rPr>
              <a:t>doi</a:t>
            </a:r>
            <a:r>
              <a:rPr lang="en-GB" sz="1600" dirty="0">
                <a:solidFill>
                  <a:srgbClr val="212121"/>
                </a:solidFill>
              </a:rPr>
              <a:t>: 10.1111/vec.12513. </a:t>
            </a:r>
            <a:r>
              <a:rPr lang="en-GB" sz="1600" dirty="0" err="1">
                <a:solidFill>
                  <a:srgbClr val="212121"/>
                </a:solidFill>
              </a:rPr>
              <a:t>Epub</a:t>
            </a:r>
            <a:r>
              <a:rPr lang="en-GB" sz="1600" dirty="0">
                <a:solidFill>
                  <a:srgbClr val="212121"/>
                </a:solidFill>
              </a:rPr>
              <a:t> 2016 Aug 19. PMID: 27541206.</a:t>
            </a:r>
            <a:endParaRPr lang="en-RU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3A281-1AC2-0B5E-EB65-F01458B9EB8B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AD3B3B-629D-1787-B48D-1119EEC7BC16}"/>
              </a:ext>
            </a:extLst>
          </p:cNvPr>
          <p:cNvSpPr txBox="1"/>
          <p:nvPr/>
        </p:nvSpPr>
        <p:spPr>
          <a:xfrm>
            <a:off x="0" y="1043071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Лечение гипогликемия</a:t>
            </a:r>
            <a:endParaRPr lang="en-RU" sz="3200" b="1" dirty="0"/>
          </a:p>
        </p:txBody>
      </p:sp>
    </p:spTree>
    <p:extLst>
      <p:ext uri="{BB962C8B-B14F-4D97-AF65-F5344CB8AC3E}">
        <p14:creationId xmlns:p14="http://schemas.microsoft.com/office/powerpoint/2010/main" val="7458108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E0A791-4ACD-0346-A546-B84B1F9A8C2A}"/>
              </a:ext>
            </a:extLst>
          </p:cNvPr>
          <p:cNvSpPr txBox="1"/>
          <p:nvPr/>
        </p:nvSpPr>
        <p:spPr>
          <a:xfrm>
            <a:off x="0" y="1836685"/>
            <a:ext cx="12192000" cy="4291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/>
              <a:t>КОНТРОЛЬ И ЛЕЧЕНИЕ ОСТРОЙ И ХРОНИЧЕСКОЙ ГИПОГЛИКЕМИИ</a:t>
            </a:r>
            <a:endParaRPr lang="en-US" sz="2400" b="1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дробное кормление диетой с низким содержанием простых (быстрых) углеводов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/>
              <a:t>применение преднизолона</a:t>
            </a:r>
            <a:r>
              <a:rPr lang="ru-RU" sz="2000" dirty="0"/>
              <a:t> как инсулин-</a:t>
            </a:r>
            <a:r>
              <a:rPr lang="ru-RU" sz="2000" dirty="0" err="1"/>
              <a:t>антагонизирующего</a:t>
            </a:r>
            <a:r>
              <a:rPr lang="ru-RU" sz="2000" dirty="0"/>
              <a:t>, </a:t>
            </a:r>
            <a:r>
              <a:rPr lang="ru-RU" sz="2000" dirty="0" err="1"/>
              <a:t>глюконеолитического</a:t>
            </a:r>
            <a:r>
              <a:rPr lang="ru-RU" sz="2000" dirty="0"/>
              <a:t> и </a:t>
            </a:r>
            <a:r>
              <a:rPr lang="ru-RU" sz="2000" dirty="0" err="1"/>
              <a:t>гликогенлитического</a:t>
            </a:r>
            <a:r>
              <a:rPr lang="ru-RU" sz="2000" dirty="0"/>
              <a:t> средства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Преднизолон 0,25 мг/кг, </a:t>
            </a:r>
            <a:r>
              <a:rPr lang="en-US" sz="2000" dirty="0"/>
              <a:t>per </a:t>
            </a:r>
            <a:r>
              <a:rPr lang="en-US" sz="2000" dirty="0" err="1"/>
              <a:t>os</a:t>
            </a:r>
            <a:r>
              <a:rPr lang="ru-RU" sz="2000" dirty="0"/>
              <a:t>, 2 раза в сутки (</a:t>
            </a:r>
            <a:r>
              <a:rPr lang="ru-RU" sz="2000" dirty="0" err="1"/>
              <a:t>подтитровка</a:t>
            </a:r>
            <a:r>
              <a:rPr lang="ru-RU" sz="2000" dirty="0"/>
              <a:t> дозы по уровню глюкозы)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/>
              <a:t>применение </a:t>
            </a:r>
            <a:r>
              <a:rPr lang="ru-RU" sz="2000" b="1" dirty="0" err="1"/>
              <a:t>диазоксида</a:t>
            </a:r>
            <a:endParaRPr lang="ru-RU" sz="2000" b="1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err="1"/>
              <a:t>диазоксид</a:t>
            </a:r>
            <a:r>
              <a:rPr lang="ru-RU" sz="2000" dirty="0"/>
              <a:t> – активатор калиевых каналов, вазодилататор, ингибирует секрецию инсулина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err="1"/>
              <a:t>диазоксид</a:t>
            </a:r>
            <a:r>
              <a:rPr lang="ru-RU" sz="2000" dirty="0"/>
              <a:t> 5 мг/кг, </a:t>
            </a:r>
            <a:r>
              <a:rPr lang="en-US" sz="2000" dirty="0"/>
              <a:t>per </a:t>
            </a:r>
            <a:r>
              <a:rPr lang="en-US" sz="2000" dirty="0" err="1"/>
              <a:t>os</a:t>
            </a:r>
            <a:r>
              <a:rPr lang="ru-RU" sz="2000" dirty="0"/>
              <a:t>, 2 раза в сутки (максимальная доза 30 мг/кг/сутки)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редкие осложнения (</a:t>
            </a:r>
            <a:r>
              <a:rPr lang="ru-RU" sz="2000" dirty="0" err="1"/>
              <a:t>птиализм</a:t>
            </a:r>
            <a:r>
              <a:rPr lang="ru-RU" sz="2000" dirty="0"/>
              <a:t>, рвота, анорексия и диарея), высокая стоимость и плохая доступность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DFA66E-3B05-8A5C-7997-B72D9C92724B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90288-1340-A0B7-6AA7-E8989E0DDB95}"/>
              </a:ext>
            </a:extLst>
          </p:cNvPr>
          <p:cNvSpPr txBox="1"/>
          <p:nvPr/>
        </p:nvSpPr>
        <p:spPr>
          <a:xfrm>
            <a:off x="0" y="1043071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Лечение гипогликемия</a:t>
            </a:r>
            <a:endParaRPr lang="en-RU" sz="3200" b="1" dirty="0"/>
          </a:p>
        </p:txBody>
      </p:sp>
    </p:spTree>
    <p:extLst>
      <p:ext uri="{BB962C8B-B14F-4D97-AF65-F5344CB8AC3E}">
        <p14:creationId xmlns:p14="http://schemas.microsoft.com/office/powerpoint/2010/main" val="772870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47F810-7243-6045-AC08-19993C4751A2}"/>
              </a:ext>
            </a:extLst>
          </p:cNvPr>
          <p:cNvSpPr txBox="1"/>
          <p:nvPr/>
        </p:nvSpPr>
        <p:spPr>
          <a:xfrm>
            <a:off x="0" y="1998804"/>
            <a:ext cx="12192000" cy="336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/>
              <a:t>КОНТРОЛЬ И ЛЕЧЕНИЕ ОСТРОЙ И ХРОНИЧЕСКОЙ ГИПОГЛИКЕМИИ</a:t>
            </a:r>
            <a:endParaRPr lang="en-US" sz="2400" b="1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/>
              <a:t>применение </a:t>
            </a:r>
            <a:r>
              <a:rPr lang="ru-RU" sz="2000" b="1" dirty="0" err="1"/>
              <a:t>октреотида</a:t>
            </a:r>
            <a:r>
              <a:rPr lang="ru-RU" sz="2000" b="1" dirty="0"/>
              <a:t> </a:t>
            </a:r>
            <a:r>
              <a:rPr lang="ru-RU" sz="2000" dirty="0"/>
              <a:t>– синтетический аналог </a:t>
            </a:r>
            <a:r>
              <a:rPr lang="ru-RU" sz="2000" dirty="0" err="1"/>
              <a:t>соматостатина</a:t>
            </a:r>
            <a:r>
              <a:rPr lang="ru-RU" sz="2000" dirty="0"/>
              <a:t>, ингибитор выработки инсулина, гормона роста, глюкагона, </a:t>
            </a:r>
            <a:r>
              <a:rPr lang="ru-RU" sz="2000" dirty="0" err="1"/>
              <a:t>гастрина</a:t>
            </a:r>
            <a:r>
              <a:rPr lang="ru-RU" sz="2000" dirty="0"/>
              <a:t> и серотонина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err="1"/>
              <a:t>октреотид</a:t>
            </a:r>
            <a:r>
              <a:rPr lang="ru-RU" sz="2000" b="1" dirty="0"/>
              <a:t> облегчает и купирует тяжесть гипогликемии у 50</a:t>
            </a:r>
            <a:r>
              <a:rPr lang="en-US" sz="2000" b="1" dirty="0"/>
              <a:t>% </a:t>
            </a:r>
            <a:r>
              <a:rPr lang="ru-RU" sz="2000" b="1" dirty="0"/>
              <a:t>собак с </a:t>
            </a:r>
            <a:r>
              <a:rPr lang="ru-RU" sz="2000" b="1" dirty="0" err="1"/>
              <a:t>инсулиномой</a:t>
            </a:r>
            <a:r>
              <a:rPr lang="ru-RU" sz="2000" b="1" dirty="0"/>
              <a:t>; в крови снижает концентрации инсулина</a:t>
            </a:r>
            <a:r>
              <a:rPr lang="ru-RU" sz="2000" dirty="0"/>
              <a:t>, но не глюкагона, гормона роста, АКТГ и кортизола</a:t>
            </a:r>
            <a:r>
              <a:rPr lang="en-US" sz="2000" dirty="0"/>
              <a:t>*</a:t>
            </a:r>
            <a:endParaRPr lang="ru-RU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может развиваться </a:t>
            </a:r>
            <a:r>
              <a:rPr lang="ru-RU" sz="2000" dirty="0" err="1"/>
              <a:t>рефрактерность</a:t>
            </a:r>
            <a:r>
              <a:rPr lang="ru-RU" sz="2000" dirty="0"/>
              <a:t> к терапии, побочные эффекты крайне редки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err="1"/>
              <a:t>октреотид</a:t>
            </a:r>
            <a:r>
              <a:rPr lang="ru-RU" sz="2000" b="1" dirty="0"/>
              <a:t> 10-50 мкг/кг, подкожно, 2-3 раза в сутки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5BAF1A-6E27-7944-931B-5189B2B41BFC}"/>
              </a:ext>
            </a:extLst>
          </p:cNvPr>
          <p:cNvSpPr/>
          <p:nvPr/>
        </p:nvSpPr>
        <p:spPr>
          <a:xfrm>
            <a:off x="0" y="573837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12121"/>
                </a:solidFill>
              </a:rPr>
              <a:t>* </a:t>
            </a:r>
            <a:r>
              <a:rPr lang="en-GB" sz="1600" dirty="0">
                <a:solidFill>
                  <a:srgbClr val="212121"/>
                </a:solidFill>
              </a:rPr>
              <a:t>Robben JH, van den Brom WE, Mol JA, van </a:t>
            </a:r>
            <a:r>
              <a:rPr lang="en-GB" sz="1600" dirty="0" err="1">
                <a:solidFill>
                  <a:srgbClr val="212121"/>
                </a:solidFill>
              </a:rPr>
              <a:t>Haeften</a:t>
            </a:r>
            <a:r>
              <a:rPr lang="en-GB" sz="1600" dirty="0">
                <a:solidFill>
                  <a:srgbClr val="212121"/>
                </a:solidFill>
              </a:rPr>
              <a:t> TW, </a:t>
            </a:r>
            <a:r>
              <a:rPr lang="en-GB" sz="1600" dirty="0" err="1">
                <a:solidFill>
                  <a:srgbClr val="212121"/>
                </a:solidFill>
              </a:rPr>
              <a:t>Rijnberk</a:t>
            </a:r>
            <a:r>
              <a:rPr lang="en-GB" sz="1600" dirty="0">
                <a:solidFill>
                  <a:srgbClr val="212121"/>
                </a:solidFill>
              </a:rPr>
              <a:t> A. Effect of octreotide on plasma concentrations of glucose, insulin, glucagon, growth hormone, and cortisol in healthy dogs and dogs with insulinoma. Res Vet Sci. 2006 Feb;80(1):25-32. </a:t>
            </a:r>
            <a:r>
              <a:rPr lang="en-GB" sz="1600" dirty="0" err="1">
                <a:solidFill>
                  <a:srgbClr val="212121"/>
                </a:solidFill>
              </a:rPr>
              <a:t>doi</a:t>
            </a:r>
            <a:r>
              <a:rPr lang="en-GB" sz="1600" dirty="0">
                <a:solidFill>
                  <a:srgbClr val="212121"/>
                </a:solidFill>
              </a:rPr>
              <a:t>: 10.1016/j.rvsc.2005.03.005. </a:t>
            </a:r>
            <a:r>
              <a:rPr lang="en-GB" sz="1600" dirty="0" err="1">
                <a:solidFill>
                  <a:srgbClr val="212121"/>
                </a:solidFill>
              </a:rPr>
              <a:t>Epub</a:t>
            </a:r>
            <a:r>
              <a:rPr lang="en-GB" sz="1600" dirty="0">
                <a:solidFill>
                  <a:srgbClr val="212121"/>
                </a:solidFill>
              </a:rPr>
              <a:t> 2005 Jun 8. PMID: 15946716.</a:t>
            </a:r>
            <a:endParaRPr lang="en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61CB6-F572-0A74-D9CE-3993F4BA29BA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0C9DA-37E8-8BEC-97DB-61FC67B83343}"/>
              </a:ext>
            </a:extLst>
          </p:cNvPr>
          <p:cNvSpPr txBox="1"/>
          <p:nvPr/>
        </p:nvSpPr>
        <p:spPr>
          <a:xfrm>
            <a:off x="0" y="1043071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Лечение гипогликемия</a:t>
            </a:r>
            <a:endParaRPr lang="en-RU" sz="3200" b="1" dirty="0"/>
          </a:p>
        </p:txBody>
      </p:sp>
    </p:spTree>
    <p:extLst>
      <p:ext uri="{BB962C8B-B14F-4D97-AF65-F5344CB8AC3E}">
        <p14:creationId xmlns:p14="http://schemas.microsoft.com/office/powerpoint/2010/main" val="3852139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60CB74-8131-CB4A-A711-1BAEBB19672D}"/>
              </a:ext>
            </a:extLst>
          </p:cNvPr>
          <p:cNvSpPr txBox="1"/>
          <p:nvPr/>
        </p:nvSpPr>
        <p:spPr>
          <a:xfrm>
            <a:off x="0" y="1892317"/>
            <a:ext cx="12192000" cy="392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/>
              <a:t>ДОЛГОСРОЧНАЯ ТЕРАПИЯ ИНСУЛИНОМЫ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u="sng" dirty="0"/>
              <a:t>Хирургическое лечение – основной рекомендованный метод лечения </a:t>
            </a:r>
            <a:r>
              <a:rPr lang="ru-RU" sz="2400" u="sng" dirty="0" err="1"/>
              <a:t>инсулиномы</a:t>
            </a:r>
            <a:endParaRPr lang="ru-RU" sz="2400" u="sng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диагностическая лапаротомия выполняется при гипогликемии и высоком уровне инсулина независимо от данных обнаружения</a:t>
            </a:r>
            <a:r>
              <a:rPr lang="en-US" sz="2000" dirty="0"/>
              <a:t> </a:t>
            </a:r>
            <a:r>
              <a:rPr lang="ru-RU" sz="2000" dirty="0"/>
              <a:t>при визуальной диагностике  опухоли поджелудочной железы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диагностическая лапаротомия с целью ревизии поджелудочной железы и выявления метастазирования (печень, лимфоузлы)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в ряде случаев требуется предоперационная подготовка </a:t>
            </a:r>
            <a:r>
              <a:rPr lang="ru-RU" sz="2000" dirty="0" err="1"/>
              <a:t>глюкокортикоидами</a:t>
            </a:r>
            <a:r>
              <a:rPr lang="ru-RU" sz="2000" dirty="0"/>
              <a:t>, введение глюкозы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противопоказано предоперационное голодание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A7662-0299-FB91-F144-C3A1AABBA261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3BAFA1-E0BD-1219-11C5-CF6F23110D60}"/>
              </a:ext>
            </a:extLst>
          </p:cNvPr>
          <p:cNvSpPr txBox="1"/>
          <p:nvPr/>
        </p:nvSpPr>
        <p:spPr>
          <a:xfrm>
            <a:off x="0" y="1043071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Лечение гипогликемия</a:t>
            </a:r>
            <a:endParaRPr lang="en-RU" sz="3200" b="1" dirty="0"/>
          </a:p>
        </p:txBody>
      </p:sp>
    </p:spTree>
    <p:extLst>
      <p:ext uri="{BB962C8B-B14F-4D97-AF65-F5344CB8AC3E}">
        <p14:creationId xmlns:p14="http://schemas.microsoft.com/office/powerpoint/2010/main" val="181916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D930DE-B29A-AE41-8C3A-5555167951CE}"/>
              </a:ext>
            </a:extLst>
          </p:cNvPr>
          <p:cNvSpPr txBox="1"/>
          <p:nvPr/>
        </p:nvSpPr>
        <p:spPr>
          <a:xfrm>
            <a:off x="0" y="1984650"/>
            <a:ext cx="12192000" cy="383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/>
              <a:t>ХИРУРГИЧЕСКОЕ ЛЕЧЕНИЕ ИНСУЛИНОМЫ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выполняется в объёме парциальной резекции пораженной доли поджелудочной железы с краевым захватом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при выявлении метастатического поражения печени выполняется максимальная </a:t>
            </a:r>
            <a:r>
              <a:rPr lang="ru-RU" sz="2000" dirty="0" err="1"/>
              <a:t>метастазэктомия</a:t>
            </a:r>
            <a:r>
              <a:rPr lang="ru-RU" sz="2000" dirty="0"/>
              <a:t> с паллиативной целью послеоперационного контроля уровня глюкозы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осложнения: гипогликемия, гипергликемия, панкреатит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послеоперационный мониторинг: </a:t>
            </a:r>
            <a:r>
              <a:rPr lang="ru-RU" sz="2000" dirty="0" err="1"/>
              <a:t>инфузионная</a:t>
            </a:r>
            <a:r>
              <a:rPr lang="ru-RU" sz="2000" dirty="0"/>
              <a:t> терапия, </a:t>
            </a:r>
            <a:r>
              <a:rPr lang="ru-RU" sz="2000" dirty="0" err="1"/>
              <a:t>мультимодальная</a:t>
            </a:r>
            <a:r>
              <a:rPr lang="ru-RU" sz="2000" dirty="0"/>
              <a:t> аналгезия, противорвотные средства, мониторинг уровня глюкозы, мониторинг признаков панкреатита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25CAE-BBBF-E163-CC93-E4943CCEAAE2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ПАРАНЕОПЛАСТИЧЕСКИХ СИНДРОМОВ</a:t>
            </a:r>
            <a:endParaRPr lang="en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03E3E-0350-27AA-0411-30FA73372F07}"/>
              </a:ext>
            </a:extLst>
          </p:cNvPr>
          <p:cNvSpPr txBox="1"/>
          <p:nvPr/>
        </p:nvSpPr>
        <p:spPr>
          <a:xfrm>
            <a:off x="0" y="1043071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Лечение гипогликемия</a:t>
            </a:r>
            <a:endParaRPr lang="en-RU" sz="3200" b="1" dirty="0"/>
          </a:p>
        </p:txBody>
      </p:sp>
    </p:spTree>
    <p:extLst>
      <p:ext uri="{BB962C8B-B14F-4D97-AF65-F5344CB8AC3E}">
        <p14:creationId xmlns:p14="http://schemas.microsoft.com/office/powerpoint/2010/main" val="559270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B39F2B-2B7D-54CD-B4A5-3EE4EA4D6D2E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ОПУХОЛЕВЫХ ПРОЦЕССОВ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B9753-55F3-246D-2A3F-AAB66D989443}"/>
              </a:ext>
            </a:extLst>
          </p:cNvPr>
          <p:cNvSpPr txBox="1"/>
          <p:nvPr/>
        </p:nvSpPr>
        <p:spPr>
          <a:xfrm>
            <a:off x="0" y="1077218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Опухолевый перикардиальный выпот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A946BF6-E089-F842-93AD-1DDCEC72766B}"/>
              </a:ext>
            </a:extLst>
          </p:cNvPr>
          <p:cNvSpPr/>
          <p:nvPr/>
        </p:nvSpPr>
        <p:spPr>
          <a:xfrm>
            <a:off x="0" y="1887200"/>
            <a:ext cx="7884826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/>
              <a:t>Опухолевый процесс – наиболее частая причина перикардиального выпота и тампонады </a:t>
            </a:r>
            <a:endParaRPr lang="ru-RU" altLang="en-RU" sz="20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en-RU" sz="2000" b="1" dirty="0"/>
              <a:t>Опухолевые причины развития перикардита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RU" sz="2000" dirty="0" err="1"/>
              <a:t>Гемангиосаркома</a:t>
            </a:r>
            <a:r>
              <a:rPr lang="ru-RU" altLang="en-RU" sz="2000" dirty="0"/>
              <a:t> (чаще в области правого предсердия и ушка)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RU" sz="2000" dirty="0" err="1"/>
              <a:t>Хемодектома</a:t>
            </a:r>
            <a:r>
              <a:rPr lang="ru-RU" altLang="en-RU" sz="2000" dirty="0"/>
              <a:t> (у основания сердца)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RU" sz="2000" dirty="0" err="1"/>
              <a:t>Мезотелиома</a:t>
            </a:r>
            <a:endParaRPr lang="ru-RU" altLang="en-RU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RU" sz="2000" dirty="0" err="1"/>
              <a:t>Лимфома</a:t>
            </a:r>
            <a:endParaRPr lang="ru-RU" altLang="en-RU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RU" sz="2000" dirty="0"/>
              <a:t>Метастазы (крайне редко) – описаны метастазы </a:t>
            </a:r>
            <a:r>
              <a:rPr lang="ru-RU" altLang="en-RU" sz="2000" dirty="0" err="1"/>
              <a:t>фибросаркомы</a:t>
            </a:r>
            <a:r>
              <a:rPr lang="en-US" altLang="en-RU" sz="2000" dirty="0"/>
              <a:t>, </a:t>
            </a:r>
            <a:r>
              <a:rPr lang="ru-RU" altLang="en-RU" sz="2000" dirty="0" err="1"/>
              <a:t>гемангиосаркомы</a:t>
            </a:r>
            <a:r>
              <a:rPr lang="ru-RU" altLang="en-RU" sz="2000" dirty="0"/>
              <a:t>, карцином, </a:t>
            </a:r>
            <a:r>
              <a:rPr lang="ru-RU" altLang="en-RU" sz="2000" dirty="0" err="1"/>
              <a:t>мастоцитомы</a:t>
            </a:r>
            <a:r>
              <a:rPr lang="ru-RU" altLang="en-RU" sz="2000" dirty="0"/>
              <a:t>, меланомы и плоскоклеточного рака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"/>
          <a:stretch/>
        </p:blipFill>
        <p:spPr>
          <a:xfrm>
            <a:off x="7884827" y="1786771"/>
            <a:ext cx="4097910" cy="2430863"/>
          </a:xfrm>
          <a:prstGeom prst="roundRect">
            <a:avLst/>
          </a:prstGeom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826" y="4325707"/>
            <a:ext cx="4097911" cy="244945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54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39AA005-2EB1-4B4B-BE3A-0DD37DBC68DC}"/>
              </a:ext>
            </a:extLst>
          </p:cNvPr>
          <p:cNvSpPr txBox="1"/>
          <p:nvPr/>
        </p:nvSpPr>
        <p:spPr>
          <a:xfrm>
            <a:off x="157396" y="2131729"/>
            <a:ext cx="118772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Клинические признаки: тахикардия (стимуляция симпатической н/с), расширение ярёмных вен (сниженный сердечный выброс провоцирует заброс крови в краниальную полую и ярёмные вены), бледность слизистых оболочек, парадоксальный пульс и пульс слабого наполнения, снижением СНК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Диагностика: аускультация (косвенно приглушение сердечных шумов), рентгенография, </a:t>
            </a:r>
            <a:r>
              <a:rPr lang="ru-RU" sz="2000" b="1" dirty="0"/>
              <a:t>эхокардиография</a:t>
            </a:r>
            <a:r>
              <a:rPr lang="ru-RU" sz="2000" dirty="0"/>
              <a:t>, уровень </a:t>
            </a:r>
            <a:r>
              <a:rPr lang="ru-RU" sz="2000" dirty="0" err="1"/>
              <a:t>тропонина</a:t>
            </a:r>
            <a:r>
              <a:rPr lang="ru-RU" sz="2000" dirty="0"/>
              <a:t> (косвенно)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Большинство перикардиальных опухолевых выпотов – геморрагические (гематокрит ≻7%; плотность ≻ 1.015; концентрация белка ≻ 3 г/д)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/>
              <a:t>Крайне редко выявляются опухолевые клетки при цитологическом исследовании выпота (чаще при метастазах карциномы и </a:t>
            </a:r>
            <a:r>
              <a:rPr lang="ru-RU" sz="2000" dirty="0" err="1"/>
              <a:t>лимфоме</a:t>
            </a:r>
            <a:r>
              <a:rPr lang="ru-RU" sz="20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B39F2B-2B7D-54CD-B4A5-3EE4EA4D6D2E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ОПУХОЛЕВЫХ ПРОЦЕССОВ</a:t>
            </a:r>
            <a:endParaRPr lang="en-RU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7B9753-55F3-246D-2A3F-AAB66D989443}"/>
              </a:ext>
            </a:extLst>
          </p:cNvPr>
          <p:cNvSpPr txBox="1"/>
          <p:nvPr/>
        </p:nvSpPr>
        <p:spPr>
          <a:xfrm>
            <a:off x="0" y="1077218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Опухолевый перикардиальный выпот </a:t>
            </a:r>
          </a:p>
        </p:txBody>
      </p:sp>
    </p:spTree>
    <p:extLst>
      <p:ext uri="{BB962C8B-B14F-4D97-AF65-F5344CB8AC3E}">
        <p14:creationId xmlns:p14="http://schemas.microsoft.com/office/powerpoint/2010/main" val="5610085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BDB3A5DF-484C-D755-D5DD-EB2B21611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358"/>
            <a:ext cx="7048500" cy="4371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BE30A9-B707-8C90-398B-15B5D47D6E0F}"/>
              </a:ext>
            </a:extLst>
          </p:cNvPr>
          <p:cNvSpPr txBox="1"/>
          <p:nvPr/>
        </p:nvSpPr>
        <p:spPr>
          <a:xfrm>
            <a:off x="92528" y="6048567"/>
            <a:ext cx="12006944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320"/>
              </a:lnSpc>
            </a:pPr>
            <a:r>
              <a:rPr lang="en-GB" sz="1600" b="0" i="1" dirty="0">
                <a:effectLst/>
              </a:rPr>
              <a:t>Cagle LA, Epstein SE, Owens SD, </a:t>
            </a:r>
            <a:r>
              <a:rPr lang="en-GB" sz="1600" b="0" i="1" dirty="0" err="1">
                <a:effectLst/>
              </a:rPr>
              <a:t>Mellema</a:t>
            </a:r>
            <a:r>
              <a:rPr lang="en-GB" sz="1600" b="0" i="1" dirty="0">
                <a:effectLst/>
              </a:rPr>
              <a:t> MS, Hopper K, Burton AG. Diagnostic yield of cytologic analysis of pericardial effusion in dogs. J Vet Intern Med. 2014 Jan-Feb;28(1):66-71.</a:t>
            </a:r>
            <a:endParaRPr lang="en-GB" sz="1600" i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49AFD7-BE9D-C8D4-FC8B-7D7F60A80486}"/>
              </a:ext>
            </a:extLst>
          </p:cNvPr>
          <p:cNvSpPr/>
          <p:nvPr/>
        </p:nvSpPr>
        <p:spPr>
          <a:xfrm rot="5400000">
            <a:off x="3850823" y="2543350"/>
            <a:ext cx="1556657" cy="14695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94B653-3F39-ECAC-207E-9C112C931986}"/>
              </a:ext>
            </a:extLst>
          </p:cNvPr>
          <p:cNvSpPr/>
          <p:nvPr/>
        </p:nvSpPr>
        <p:spPr>
          <a:xfrm rot="5400000">
            <a:off x="5426530" y="2467148"/>
            <a:ext cx="1556657" cy="14695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2352DE-9EA9-055D-3CC2-4F0669925A9A}"/>
              </a:ext>
            </a:extLst>
          </p:cNvPr>
          <p:cNvSpPr/>
          <p:nvPr/>
        </p:nvSpPr>
        <p:spPr>
          <a:xfrm rot="21382147">
            <a:off x="36307" y="2787079"/>
            <a:ext cx="1956640" cy="120864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0602FE-A8AB-7B46-A6C9-6F781F2CFE2D}"/>
              </a:ext>
            </a:extLst>
          </p:cNvPr>
          <p:cNvSpPr txBox="1"/>
          <p:nvPr/>
        </p:nvSpPr>
        <p:spPr>
          <a:xfrm>
            <a:off x="7229048" y="2116065"/>
            <a:ext cx="5010150" cy="3728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dirty="0">
                <a:effectLst/>
              </a:rPr>
              <a:t>Диагностическая ценность цитологического исследования перикардиального выпота в отношении опухолевого процесса  - </a:t>
            </a:r>
            <a:r>
              <a:rPr lang="ru-RU" sz="2400" b="1" dirty="0">
                <a:effectLst/>
              </a:rPr>
              <a:t>7,7 </a:t>
            </a:r>
            <a:r>
              <a:rPr lang="en-US" sz="2400" b="1" dirty="0">
                <a:effectLst/>
              </a:rPr>
              <a:t>% </a:t>
            </a:r>
            <a:endParaRPr lang="en-US" sz="2200" b="1" dirty="0">
              <a:effectLst/>
            </a:endParaRPr>
          </a:p>
          <a:p>
            <a:pPr>
              <a:lnSpc>
                <a:spcPct val="150000"/>
              </a:lnSpc>
            </a:pPr>
            <a:r>
              <a:rPr lang="ru-RU" sz="2200" dirty="0">
                <a:effectLst/>
              </a:rPr>
              <a:t>При гематокрите выпота </a:t>
            </a:r>
            <a:r>
              <a:rPr lang="en-GB" sz="2400" b="1" dirty="0">
                <a:effectLst/>
              </a:rPr>
              <a:t>HCT</a:t>
            </a:r>
            <a:r>
              <a:rPr lang="ru-RU" sz="2400" b="1" dirty="0">
                <a:effectLst/>
              </a:rPr>
              <a:t> </a:t>
            </a:r>
            <a:r>
              <a:rPr lang="en-GB" sz="2400" b="1" dirty="0">
                <a:effectLst/>
              </a:rPr>
              <a:t>&lt;</a:t>
            </a:r>
            <a:r>
              <a:rPr lang="ru-RU" sz="2400" b="1" dirty="0">
                <a:effectLst/>
              </a:rPr>
              <a:t> </a:t>
            </a:r>
            <a:r>
              <a:rPr lang="en-GB" sz="2400" b="1" dirty="0">
                <a:effectLst/>
              </a:rPr>
              <a:t>10</a:t>
            </a:r>
            <a:r>
              <a:rPr lang="ru-RU" sz="2400" b="1" dirty="0">
                <a:effectLst/>
              </a:rPr>
              <a:t> </a:t>
            </a:r>
            <a:r>
              <a:rPr lang="en-GB" sz="2400" b="1" dirty="0">
                <a:effectLst/>
              </a:rPr>
              <a:t>%</a:t>
            </a:r>
            <a:r>
              <a:rPr lang="ru-RU" sz="2400" b="1" dirty="0">
                <a:effectLst/>
              </a:rPr>
              <a:t> </a:t>
            </a:r>
            <a:r>
              <a:rPr lang="ru-RU" sz="2200" dirty="0">
                <a:effectLst/>
              </a:rPr>
              <a:t>диагностическая ценность </a:t>
            </a:r>
          </a:p>
          <a:p>
            <a:pPr>
              <a:lnSpc>
                <a:spcPct val="150000"/>
              </a:lnSpc>
            </a:pPr>
            <a:r>
              <a:rPr lang="ru-RU" sz="2200" dirty="0">
                <a:effectLst/>
              </a:rPr>
              <a:t>возрастает до </a:t>
            </a:r>
            <a:r>
              <a:rPr lang="ru-RU" sz="2400" b="1" dirty="0">
                <a:effectLst/>
              </a:rPr>
              <a:t>20,3 </a:t>
            </a:r>
            <a:r>
              <a:rPr lang="ru-RU" sz="2400" b="1" dirty="0"/>
              <a:t>%</a:t>
            </a:r>
            <a:endParaRPr lang="en-GB" sz="2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B39F2B-2B7D-54CD-B4A5-3EE4EA4D6D2E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ОПУХОЛЕВЫХ ПРОЦЕССОВ</a:t>
            </a:r>
            <a:endParaRPr lang="en-RU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7B9753-55F3-246D-2A3F-AAB66D989443}"/>
              </a:ext>
            </a:extLst>
          </p:cNvPr>
          <p:cNvSpPr txBox="1"/>
          <p:nvPr/>
        </p:nvSpPr>
        <p:spPr>
          <a:xfrm>
            <a:off x="0" y="1077218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Опухолевый перикардиальный выпот </a:t>
            </a:r>
          </a:p>
        </p:txBody>
      </p:sp>
    </p:spTree>
    <p:extLst>
      <p:ext uri="{BB962C8B-B14F-4D97-AF65-F5344CB8AC3E}">
        <p14:creationId xmlns:p14="http://schemas.microsoft.com/office/powerpoint/2010/main" val="640798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2DAA4C-4218-6643-B75A-1BA5F1E4A4A1}"/>
              </a:ext>
            </a:extLst>
          </p:cNvPr>
          <p:cNvSpPr txBox="1"/>
          <p:nvPr/>
        </p:nvSpPr>
        <p:spPr>
          <a:xfrm>
            <a:off x="16625" y="1646441"/>
            <a:ext cx="1216086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Лечение: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симптоматическая противовоспалительная терапия (НПВ или </a:t>
            </a:r>
            <a:r>
              <a:rPr lang="ru-RU" sz="2200" dirty="0" err="1"/>
              <a:t>глюкокортикоиды</a:t>
            </a:r>
            <a:r>
              <a:rPr lang="ru-RU" sz="2200" dirty="0"/>
              <a:t>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УЗ-контроль скопления выпота и </a:t>
            </a:r>
            <a:r>
              <a:rPr lang="ru-RU" sz="2200" dirty="0" err="1"/>
              <a:t>перикардиоцентез</a:t>
            </a:r>
            <a:r>
              <a:rPr lang="ru-RU" sz="2200" dirty="0"/>
              <a:t> по показаниям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err="1"/>
              <a:t>перикардэктомия</a:t>
            </a:r>
            <a:r>
              <a:rPr lang="ru-RU" sz="2200" dirty="0"/>
              <a:t> – профилактика развития тампонады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иссечение новообразований сердца (например, ушко правого предсердия – лучший прогноз, чем при локализации </a:t>
            </a:r>
            <a:r>
              <a:rPr lang="ru-RU" sz="2200" dirty="0" err="1"/>
              <a:t>гемангиосаркомы</a:t>
            </a:r>
            <a:r>
              <a:rPr lang="ru-RU" sz="2200" dirty="0"/>
              <a:t> в области правого предсердия )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послеоперационная </a:t>
            </a:r>
            <a:r>
              <a:rPr lang="ru-RU" sz="2200" dirty="0" err="1"/>
              <a:t>адъювантная</a:t>
            </a:r>
            <a:r>
              <a:rPr lang="ru-RU" sz="2200" dirty="0"/>
              <a:t> химиотерапия </a:t>
            </a:r>
            <a:r>
              <a:rPr lang="ru-RU" sz="2200" dirty="0" err="1"/>
              <a:t>доксорубицином</a:t>
            </a:r>
            <a:r>
              <a:rPr lang="ru-RU" sz="2200" dirty="0"/>
              <a:t> +/- </a:t>
            </a:r>
            <a:r>
              <a:rPr lang="ru-RU" sz="2200" dirty="0" err="1"/>
              <a:t>циклофосфамид</a:t>
            </a:r>
            <a:r>
              <a:rPr lang="ru-RU" sz="2200" dirty="0"/>
              <a:t> +/- </a:t>
            </a:r>
            <a:r>
              <a:rPr lang="ru-RU" sz="2200" dirty="0" err="1"/>
              <a:t>винкристин</a:t>
            </a:r>
            <a:r>
              <a:rPr lang="ru-RU" sz="2200" dirty="0"/>
              <a:t> при </a:t>
            </a:r>
            <a:r>
              <a:rPr lang="ru-RU" sz="2200" dirty="0" err="1"/>
              <a:t>гемангиосаркоме</a:t>
            </a:r>
            <a:r>
              <a:rPr lang="ru-RU" sz="2200" dirty="0"/>
              <a:t> и </a:t>
            </a:r>
            <a:r>
              <a:rPr lang="ru-RU" sz="2200" dirty="0" err="1"/>
              <a:t>лимфоме</a:t>
            </a:r>
            <a:endParaRPr lang="ru-RU" sz="22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перспективное использование ингибиторов </a:t>
            </a:r>
            <a:r>
              <a:rPr lang="en-US" sz="2200" dirty="0"/>
              <a:t>VEGF</a:t>
            </a:r>
            <a:r>
              <a:rPr lang="ru-RU" sz="2200" dirty="0"/>
              <a:t> (</a:t>
            </a:r>
            <a:r>
              <a:rPr lang="ru-RU" sz="2200" dirty="0" err="1"/>
              <a:t>бевацизмаб</a:t>
            </a:r>
            <a:r>
              <a:rPr lang="ru-RU" sz="2200" dirty="0"/>
              <a:t>) при </a:t>
            </a:r>
            <a:r>
              <a:rPr lang="ru-RU" sz="2200" dirty="0" err="1"/>
              <a:t>гемангиосаркоме</a:t>
            </a:r>
            <a:endParaRPr lang="ru-RU" sz="22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применение </a:t>
            </a:r>
            <a:r>
              <a:rPr lang="ru-RU" sz="2200" dirty="0" err="1"/>
              <a:t>таргетной</a:t>
            </a:r>
            <a:r>
              <a:rPr lang="ru-RU" sz="2200" dirty="0"/>
              <a:t> терапии (</a:t>
            </a:r>
            <a:r>
              <a:rPr lang="en-US" sz="2200" dirty="0"/>
              <a:t>Palladia)</a:t>
            </a:r>
            <a:r>
              <a:rPr lang="ru-RU" sz="2200" dirty="0"/>
              <a:t> при </a:t>
            </a:r>
            <a:r>
              <a:rPr lang="ru-RU" sz="2200" dirty="0" err="1"/>
              <a:t>хемодектоме</a:t>
            </a:r>
            <a:r>
              <a:rPr lang="ru-RU" sz="22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B39F2B-2B7D-54CD-B4A5-3EE4EA4D6D2E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ОПУХОЛЕВЫХ ПРОЦЕССОВ</a:t>
            </a:r>
            <a:endParaRPr lang="en-RU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B9753-55F3-246D-2A3F-AAB66D989443}"/>
              </a:ext>
            </a:extLst>
          </p:cNvPr>
          <p:cNvSpPr txBox="1"/>
          <p:nvPr/>
        </p:nvSpPr>
        <p:spPr>
          <a:xfrm>
            <a:off x="0" y="1077218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Опухолевый перикардиальный выпот </a:t>
            </a:r>
          </a:p>
        </p:txBody>
      </p:sp>
    </p:spTree>
    <p:extLst>
      <p:ext uri="{BB962C8B-B14F-4D97-AF65-F5344CB8AC3E}">
        <p14:creationId xmlns:p14="http://schemas.microsoft.com/office/powerpoint/2010/main" val="2671740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1349BB-F124-684A-B3E4-FE7F1E0C0F4B}"/>
              </a:ext>
            </a:extLst>
          </p:cNvPr>
          <p:cNvSpPr/>
          <p:nvPr/>
        </p:nvSpPr>
        <p:spPr>
          <a:xfrm>
            <a:off x="6498771" y="1819784"/>
            <a:ext cx="5682343" cy="28146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"/>
            </a:pPr>
            <a:r>
              <a:rPr lang="ru-RU" altLang="en-RU" sz="2000" dirty="0" err="1"/>
              <a:t>Тимическое</a:t>
            </a:r>
            <a:r>
              <a:rPr lang="ru-RU" altLang="en-RU" sz="2000" dirty="0"/>
              <a:t> кровотечение описано в единичных случаях у собак (чаще молодые животные)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"/>
            </a:pPr>
            <a:r>
              <a:rPr lang="ru-RU" altLang="en-RU" sz="2000" dirty="0"/>
              <a:t>Этиология: отравление родентицидами, травма, аневризма сосудов, идиопатическая, разрыв </a:t>
            </a:r>
            <a:r>
              <a:rPr lang="ru-RU" altLang="en-RU" sz="2000" dirty="0" err="1"/>
              <a:t>тимических</a:t>
            </a:r>
            <a:r>
              <a:rPr lang="ru-RU" altLang="en-RU" sz="2000" dirty="0"/>
              <a:t> кист</a:t>
            </a:r>
          </a:p>
        </p:txBody>
      </p: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1C913A7-31D0-C94E-A5DB-79CABD569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3" y="4439167"/>
            <a:ext cx="6417128" cy="24188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45A6A7-0910-F944-8A71-FEB7C9302D85}"/>
              </a:ext>
            </a:extLst>
          </p:cNvPr>
          <p:cNvSpPr/>
          <p:nvPr/>
        </p:nvSpPr>
        <p:spPr>
          <a:xfrm>
            <a:off x="6509657" y="4787311"/>
            <a:ext cx="5682343" cy="18912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"/>
            </a:pPr>
            <a:r>
              <a:rPr lang="ru-RU" altLang="en-RU" sz="2000" dirty="0" err="1"/>
              <a:t>Тимическое</a:t>
            </a:r>
            <a:r>
              <a:rPr lang="ru-RU" altLang="en-RU" sz="2000" dirty="0"/>
              <a:t> кровотечение описано у 12-летней кошки с новообразованием средостения (по результатам цитологического исследования предположительно </a:t>
            </a:r>
            <a:r>
              <a:rPr lang="ru-RU" altLang="en-RU" sz="2000" dirty="0" err="1"/>
              <a:t>тимома</a:t>
            </a:r>
            <a:r>
              <a:rPr lang="ru-RU" altLang="en-RU" sz="20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BC160-AC76-A078-7EA4-4A3320F6ACDB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ОПУХОЛЕВЫХ ПРОЦЕССОВ</a:t>
            </a:r>
            <a:endParaRPr lang="en-RU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F4A93-4D95-C4DB-DE10-B4A32194C8D1}"/>
              </a:ext>
            </a:extLst>
          </p:cNvPr>
          <p:cNvSpPr txBox="1"/>
          <p:nvPr/>
        </p:nvSpPr>
        <p:spPr>
          <a:xfrm>
            <a:off x="0" y="1077218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Гемоторакс при новообразованиях тимуса</a:t>
            </a:r>
          </a:p>
        </p:txBody>
      </p:sp>
      <p:pic>
        <p:nvPicPr>
          <p:cNvPr id="14" name="Picture 1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19CC2C09-CDBA-DEDE-4B1F-A4AFC739E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3" y="1920033"/>
            <a:ext cx="5976257" cy="1785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C574A1-8CA3-E1F8-B196-0D7857245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891" y="2596417"/>
            <a:ext cx="1639207" cy="16392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84C84D-BA13-2490-7BC7-E070A7AC0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891" y="4866728"/>
            <a:ext cx="1732451" cy="173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41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321156-C13D-E190-32A1-DB362E237AB0}"/>
              </a:ext>
            </a:extLst>
          </p:cNvPr>
          <p:cNvSpPr txBox="1"/>
          <p:nvPr/>
        </p:nvSpPr>
        <p:spPr>
          <a:xfrm>
            <a:off x="-1" y="446314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pic>
        <p:nvPicPr>
          <p:cNvPr id="6" name="Picture 5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A47E11C9-DE69-757B-28E3-D67647A99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80243"/>
            <a:ext cx="6925523" cy="1957614"/>
          </a:xfrm>
          <a:prstGeom prst="rect">
            <a:avLst/>
          </a:prstGeom>
        </p:spPr>
      </p:pic>
      <p:pic>
        <p:nvPicPr>
          <p:cNvPr id="12" name="Picture 11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1BE57DA0-A5D1-F0BF-AF37-2843EB546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40199"/>
            <a:ext cx="6400197" cy="2275115"/>
          </a:xfrm>
          <a:prstGeom prst="rect">
            <a:avLst/>
          </a:prstGeom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E925F23-6E34-6074-FD31-586E18666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294558"/>
              </p:ext>
            </p:extLst>
          </p:nvPr>
        </p:nvGraphicFramePr>
        <p:xfrm>
          <a:off x="6530826" y="1579879"/>
          <a:ext cx="5661174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6853">
                  <a:extLst>
                    <a:ext uri="{9D8B030D-6E8A-4147-A177-3AD203B41FA5}">
                      <a16:colId xmlns:a16="http://schemas.microsoft.com/office/drawing/2014/main" val="214581459"/>
                    </a:ext>
                  </a:extLst>
                </a:gridCol>
                <a:gridCol w="4564321">
                  <a:extLst>
                    <a:ext uri="{9D8B030D-6E8A-4147-A177-3AD203B41FA5}">
                      <a16:colId xmlns:a16="http://schemas.microsoft.com/office/drawing/2014/main" val="1321494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 степень</a:t>
                      </a:r>
                      <a:endParaRPr lang="en-RU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Незначительные – </a:t>
                      </a:r>
                      <a:r>
                        <a:rPr lang="ru-RU" dirty="0" err="1"/>
                        <a:t>асимптоматичные</a:t>
                      </a:r>
                      <a:r>
                        <a:rPr lang="ru-RU" dirty="0"/>
                        <a:t> или незначительные, без клинических, но с лабораторными или определяемыми визуальной диагностикой признаками, лечения не требуется</a:t>
                      </a:r>
                      <a:endParaRPr lang="en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260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 степень</a:t>
                      </a:r>
                      <a:endParaRPr lang="en-RU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Умеренные – минимальные, амбулаторные или неинвазивные процедуры; состояния, незначительно ограничивающие жизнь пациента</a:t>
                      </a:r>
                      <a:endParaRPr lang="en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513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 степень </a:t>
                      </a:r>
                      <a:endParaRPr lang="en-RU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Тяжелые или </a:t>
                      </a:r>
                      <a:r>
                        <a:rPr lang="ru-RU" dirty="0" err="1"/>
                        <a:t>медицински</a:t>
                      </a:r>
                      <a:r>
                        <a:rPr lang="ru-RU" dirty="0"/>
                        <a:t> значительные, но напрямую не </a:t>
                      </a:r>
                      <a:r>
                        <a:rPr lang="ru-RU" dirty="0" err="1"/>
                        <a:t>жизнеугрожающие</a:t>
                      </a:r>
                      <a:r>
                        <a:rPr lang="ru-RU" dirty="0"/>
                        <a:t>; требуется госпитализация; существенно нарушающее жизнь пациента</a:t>
                      </a:r>
                      <a:endParaRPr lang="en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15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4 степень</a:t>
                      </a:r>
                      <a:endParaRPr lang="en-RU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Жизнеугрожающие</a:t>
                      </a:r>
                      <a:r>
                        <a:rPr lang="ru-RU" dirty="0"/>
                        <a:t>, требующие срочного вмешательства</a:t>
                      </a:r>
                      <a:endParaRPr lang="en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3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5 степень</a:t>
                      </a:r>
                      <a:endParaRPr lang="en-RU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Гибель</a:t>
                      </a:r>
                      <a:endParaRPr lang="en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001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300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93633-DF69-5F47-856A-3D414661E2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342" r="855" b="8974"/>
          <a:stretch/>
        </p:blipFill>
        <p:spPr>
          <a:xfrm>
            <a:off x="54428" y="1627767"/>
            <a:ext cx="3995057" cy="34526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4333D4-109B-6348-8F77-51EF90E84938}"/>
              </a:ext>
            </a:extLst>
          </p:cNvPr>
          <p:cNvSpPr/>
          <p:nvPr/>
        </p:nvSpPr>
        <p:spPr>
          <a:xfrm>
            <a:off x="4103913" y="1791906"/>
            <a:ext cx="8088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"/>
            </a:pPr>
            <a:r>
              <a:rPr lang="ru-RU" altLang="en-RU" sz="2000" b="1" dirty="0"/>
              <a:t>Собака 2,6 лет, </a:t>
            </a:r>
            <a:r>
              <a:rPr lang="ru-RU" altLang="en-RU" sz="2000" b="1" dirty="0" err="1"/>
              <a:t>сиба-ину</a:t>
            </a:r>
            <a:r>
              <a:rPr lang="ru-RU" altLang="en-RU" sz="2000" b="1" dirty="0"/>
              <a:t> с геморрагическим выпотом в грудной полости и новообразованием краниального средостения </a:t>
            </a:r>
          </a:p>
          <a:p>
            <a:pPr marL="342900" indent="-342900">
              <a:buFont typeface="Wingdings" pitchFamily="2" charset="2"/>
              <a:buChar char=""/>
            </a:pPr>
            <a:r>
              <a:rPr lang="ru-RU" altLang="en-RU" sz="2000" i="1" u="sng" dirty="0"/>
              <a:t>Выполнена торакотомия и удаление новообразования тимуса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C3E8BE-4BD8-AE47-B2EA-798A430AF555}"/>
              </a:ext>
            </a:extLst>
          </p:cNvPr>
          <p:cNvSpPr/>
          <p:nvPr/>
        </p:nvSpPr>
        <p:spPr>
          <a:xfrm>
            <a:off x="0" y="5080390"/>
            <a:ext cx="12192000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В краниальной средостении (в проекции загрудинных лимфатических узлов и тимуса) визуализируется объёмное образование неправильной вытянутой формы, дольчатой структуры, </a:t>
            </a:r>
            <a:r>
              <a:rPr lang="ru-RU" sz="1600" dirty="0" err="1"/>
              <a:t>мягкотканной</a:t>
            </a:r>
            <a:r>
              <a:rPr lang="ru-RU" sz="1600" dirty="0"/>
              <a:t> плотности, с чёткими, неровными контурами, слабо накапливающее контрастное вещество. Признаков наличия дополнительных </a:t>
            </a:r>
            <a:r>
              <a:rPr lang="ru-RU" sz="1600" dirty="0" err="1"/>
              <a:t>мягкотканных</a:t>
            </a:r>
            <a:r>
              <a:rPr lang="ru-RU" sz="1600" dirty="0"/>
              <a:t> объёмных образований в паренхиме лёгких нет. Сосудистая сеть малого круга кровообращения не расширена, просвет крупных сосудов </a:t>
            </a:r>
            <a:r>
              <a:rPr lang="ru-RU" sz="1600" dirty="0" err="1"/>
              <a:t>контрастируется</a:t>
            </a:r>
            <a:r>
              <a:rPr lang="ru-RU" sz="1600" dirty="0"/>
              <a:t> без дефектов заполнения. Трахея, главные и долевые бронхи проходимы на всём протяжении, стенки бронхов не утолщены. Сердце нормального положения, его конфигурация без особенностей. </a:t>
            </a:r>
            <a:r>
              <a:rPr lang="ru-RU" sz="1600" b="1" dirty="0"/>
              <a:t>КТ-картина соответствует новообразованию (нельзя также исключить наличие фибринового свёртка либо гипертрофии </a:t>
            </a:r>
            <a:r>
              <a:rPr lang="ru-RU" sz="1600" b="1" dirty="0" err="1"/>
              <a:t>персистирующего</a:t>
            </a:r>
            <a:r>
              <a:rPr lang="ru-RU" sz="1600" b="1" dirty="0"/>
              <a:t> тимуса), вторичному гидротораксу/гемотораксу</a:t>
            </a:r>
            <a:r>
              <a:rPr lang="ru-RU" sz="1600" dirty="0"/>
              <a:t>.</a:t>
            </a:r>
            <a:endParaRPr lang="en-RU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D2CD4-0305-914D-91E4-3411A4DDBB6C}"/>
              </a:ext>
            </a:extLst>
          </p:cNvPr>
          <p:cNvSpPr/>
          <p:nvPr/>
        </p:nvSpPr>
        <p:spPr>
          <a:xfrm>
            <a:off x="4103913" y="2919151"/>
            <a:ext cx="8088087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</a:rPr>
              <a:t>Гистологическое исследование новообразования тимуса</a:t>
            </a:r>
            <a:r>
              <a:rPr lang="ru-RU" dirty="0">
                <a:solidFill>
                  <a:srgbClr val="000000"/>
                </a:solidFill>
              </a:rPr>
              <a:t>: во всех срезах представлены сходные изменения. В ткани лимфоэпителиального органа, в </a:t>
            </a:r>
            <a:r>
              <a:rPr lang="ru-RU" dirty="0" err="1">
                <a:solidFill>
                  <a:srgbClr val="000000"/>
                </a:solidFill>
              </a:rPr>
              <a:t>коллагенозной</a:t>
            </a:r>
            <a:r>
              <a:rPr lang="ru-RU" dirty="0">
                <a:solidFill>
                  <a:srgbClr val="000000"/>
                </a:solidFill>
              </a:rPr>
              <a:t> строме и значительно расширяя лимфоидные фолликулы, </a:t>
            </a:r>
            <a:r>
              <a:rPr lang="ru-RU" dirty="0" err="1">
                <a:solidFill>
                  <a:srgbClr val="000000"/>
                </a:solidFill>
              </a:rPr>
              <a:t>многоочагово</a:t>
            </a:r>
            <a:r>
              <a:rPr lang="ru-RU" dirty="0">
                <a:solidFill>
                  <a:srgbClr val="000000"/>
                </a:solidFill>
              </a:rPr>
              <a:t> представлены </a:t>
            </a:r>
            <a:r>
              <a:rPr lang="ru-RU" b="1" dirty="0">
                <a:solidFill>
                  <a:srgbClr val="000000"/>
                </a:solidFill>
              </a:rPr>
              <a:t>крупные очаги острых геморрагий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Многоочагово</a:t>
            </a:r>
            <a:r>
              <a:rPr lang="ru-RU" dirty="0">
                <a:solidFill>
                  <a:srgbClr val="000000"/>
                </a:solidFill>
              </a:rPr>
              <a:t> обнаруживаются </a:t>
            </a:r>
            <a:r>
              <a:rPr lang="ru-RU" b="1" dirty="0">
                <a:solidFill>
                  <a:srgbClr val="000000"/>
                </a:solidFill>
              </a:rPr>
              <a:t>резко расширенные кровеносные сосуды, заполненные фибриновыми мелкозернистыми массами. Опухолевый рост в плоскости представленных срезов отсутствует</a:t>
            </a:r>
            <a:r>
              <a:rPr lang="ru-RU" dirty="0">
                <a:solidFill>
                  <a:srgbClr val="000000"/>
                </a:solidFill>
              </a:rPr>
              <a:t>.</a:t>
            </a:r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B31C71-73D1-B686-4979-875F076A310B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ОПУХОЛЕВЫХ ПРОЦЕССОВ</a:t>
            </a:r>
            <a:endParaRPr lang="en-RU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C4523-C371-A3D6-FE6E-262329290C08}"/>
              </a:ext>
            </a:extLst>
          </p:cNvPr>
          <p:cNvSpPr txBox="1"/>
          <p:nvPr/>
        </p:nvSpPr>
        <p:spPr>
          <a:xfrm>
            <a:off x="0" y="1077218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Гемоторакс при новообразованиях тимуса</a:t>
            </a:r>
          </a:p>
        </p:txBody>
      </p:sp>
    </p:spTree>
    <p:extLst>
      <p:ext uri="{BB962C8B-B14F-4D97-AF65-F5344CB8AC3E}">
        <p14:creationId xmlns:p14="http://schemas.microsoft.com/office/powerpoint/2010/main" val="19245363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B39F2B-2B7D-54CD-B4A5-3EE4EA4D6D2E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ОПУХОЛЕВЫХ ПРОЦЕССОВ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B9753-55F3-246D-2A3F-AAB66D989443}"/>
              </a:ext>
            </a:extLst>
          </p:cNvPr>
          <p:cNvSpPr txBox="1"/>
          <p:nvPr/>
        </p:nvSpPr>
        <p:spPr>
          <a:xfrm>
            <a:off x="0" y="1077218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Опухолевый </a:t>
            </a:r>
            <a:r>
              <a:rPr lang="ru-RU" sz="3200" b="1" dirty="0" err="1"/>
              <a:t>перитонеальный</a:t>
            </a:r>
            <a:r>
              <a:rPr lang="ru-RU" sz="3200" b="1" dirty="0"/>
              <a:t> выпот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DAA4C-4218-6643-B75A-1BA5F1E4A4A1}"/>
              </a:ext>
            </a:extLst>
          </p:cNvPr>
          <p:cNvSpPr txBox="1"/>
          <p:nvPr/>
        </p:nvSpPr>
        <p:spPr>
          <a:xfrm>
            <a:off x="31139" y="1765867"/>
            <a:ext cx="12160861" cy="410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Спонтанный </a:t>
            </a:r>
            <a:r>
              <a:rPr lang="ru-RU" sz="2200" dirty="0" err="1"/>
              <a:t>гемоабдомен</a:t>
            </a:r>
            <a:r>
              <a:rPr lang="ru-RU" sz="2200" dirty="0"/>
              <a:t> у собак и кошек чаще всего имеет опухолевое происхождение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У собак с спонтанным </a:t>
            </a:r>
            <a:r>
              <a:rPr lang="ru-RU" sz="2200" dirty="0" err="1"/>
              <a:t>гемоабдоменом</a:t>
            </a:r>
            <a:r>
              <a:rPr lang="ru-RU" sz="2200" dirty="0"/>
              <a:t> на фоне опухоли брюшной полости в 70% случаев отмечается </a:t>
            </a:r>
            <a:r>
              <a:rPr lang="ru-RU" sz="2200" dirty="0" err="1"/>
              <a:t>гемангиосаркома</a:t>
            </a:r>
            <a:r>
              <a:rPr lang="ru-RU" sz="2200" dirty="0"/>
              <a:t>*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У кошек </a:t>
            </a:r>
            <a:r>
              <a:rPr lang="ru-RU" sz="2200" dirty="0" err="1"/>
              <a:t>гемангиосаркома</a:t>
            </a:r>
            <a:r>
              <a:rPr lang="ru-RU" sz="2200" dirty="0"/>
              <a:t> также является наиболее частой опухолью, приводящей к спонтанному </a:t>
            </a:r>
            <a:r>
              <a:rPr lang="ru-RU" sz="2200" dirty="0" err="1"/>
              <a:t>гемоабдомену</a:t>
            </a:r>
            <a:r>
              <a:rPr lang="ru-RU" sz="2200" dirty="0"/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Симптомы </a:t>
            </a:r>
            <a:r>
              <a:rPr lang="ru-RU" sz="2200" dirty="0" err="1"/>
              <a:t>гемоперитонеума</a:t>
            </a:r>
            <a:r>
              <a:rPr lang="ru-RU" sz="2200" dirty="0"/>
              <a:t> неспецифичны: вялость, слабость (ранее отмечались кратковременные эпизоды), бледность слизистых оболочек, атаксия, увеличение в объёме живота, внезапная гибель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25" y="6100917"/>
            <a:ext cx="12005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42021"/>
                </a:solidFill>
                <a:latin typeface="AdvPSTIM10-R"/>
              </a:rPr>
              <a:t>* </a:t>
            </a:r>
            <a:r>
              <a:rPr lang="en-US" sz="1600" dirty="0" err="1">
                <a:solidFill>
                  <a:srgbClr val="242021"/>
                </a:solidFill>
              </a:rPr>
              <a:t>Aronsohn</a:t>
            </a:r>
            <a:r>
              <a:rPr lang="en-US" sz="1600" dirty="0">
                <a:solidFill>
                  <a:srgbClr val="242021"/>
                </a:solidFill>
              </a:rPr>
              <a:t> M.G., </a:t>
            </a:r>
            <a:r>
              <a:rPr lang="en-US" sz="1600" dirty="0" err="1">
                <a:solidFill>
                  <a:srgbClr val="242021"/>
                </a:solidFill>
              </a:rPr>
              <a:t>Dubiel</a:t>
            </a:r>
            <a:r>
              <a:rPr lang="en-US" sz="1600" dirty="0">
                <a:solidFill>
                  <a:srgbClr val="242021"/>
                </a:solidFill>
              </a:rPr>
              <a:t> B., Roberts B. &amp; Powers B.E</a:t>
            </a:r>
            <a:r>
              <a:rPr lang="ru-RU" sz="1600" dirty="0">
                <a:solidFill>
                  <a:srgbClr val="242021"/>
                </a:solidFill>
              </a:rPr>
              <a:t>.</a:t>
            </a:r>
            <a:r>
              <a:rPr lang="en-US" sz="1600" dirty="0">
                <a:solidFill>
                  <a:srgbClr val="242021"/>
                </a:solidFill>
              </a:rPr>
              <a:t> Prognosis for acute </a:t>
            </a:r>
            <a:r>
              <a:rPr lang="en-US" sz="1600" dirty="0" err="1">
                <a:solidFill>
                  <a:srgbClr val="242021"/>
                </a:solidFill>
              </a:rPr>
              <a:t>nontraumatic</a:t>
            </a:r>
            <a:r>
              <a:rPr lang="en-US" sz="1600" dirty="0">
                <a:solidFill>
                  <a:srgbClr val="242021"/>
                </a:solidFill>
              </a:rPr>
              <a:t> </a:t>
            </a:r>
            <a:r>
              <a:rPr lang="en-US" sz="1600" dirty="0" err="1">
                <a:solidFill>
                  <a:srgbClr val="242021"/>
                </a:solidFill>
              </a:rPr>
              <a:t>haemoperitoneum</a:t>
            </a:r>
            <a:r>
              <a:rPr lang="en-US" sz="1600" dirty="0">
                <a:solidFill>
                  <a:srgbClr val="242021"/>
                </a:solidFill>
              </a:rPr>
              <a:t> in the dog: a retrospective analysis of 60 cases</a:t>
            </a:r>
            <a:r>
              <a:rPr lang="ru-RU" sz="1600" dirty="0">
                <a:solidFill>
                  <a:srgbClr val="242021"/>
                </a:solidFill>
              </a:rPr>
              <a:t> </a:t>
            </a:r>
            <a:r>
              <a:rPr lang="en-US" sz="1600" dirty="0">
                <a:solidFill>
                  <a:srgbClr val="242021"/>
                </a:solidFill>
              </a:rPr>
              <a:t>(2003-2006). Journal of the American Animal Hospital</a:t>
            </a:r>
            <a:r>
              <a:rPr lang="ru-RU" sz="1600" dirty="0">
                <a:solidFill>
                  <a:srgbClr val="242021"/>
                </a:solidFill>
              </a:rPr>
              <a:t> </a:t>
            </a:r>
            <a:r>
              <a:rPr lang="en-US" sz="1600" dirty="0">
                <a:solidFill>
                  <a:srgbClr val="242021"/>
                </a:solidFill>
              </a:rPr>
              <a:t>Association 45, 72–77</a:t>
            </a:r>
            <a:r>
              <a:rPr lang="ru-RU" sz="1600" dirty="0">
                <a:solidFill>
                  <a:srgbClr val="242021"/>
                </a:solidFill>
              </a:rPr>
              <a:t>, 2009</a:t>
            </a:r>
            <a:r>
              <a:rPr lang="en-US" sz="1600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857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6AA2B6-33F2-6DDD-C78D-C140A872F353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ОПУХОЛЕВЫХ ПРОЦЕССОВ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AAED2-2916-CD23-F54B-A2779EBB63CE}"/>
              </a:ext>
            </a:extLst>
          </p:cNvPr>
          <p:cNvSpPr txBox="1"/>
          <p:nvPr/>
        </p:nvSpPr>
        <p:spPr>
          <a:xfrm>
            <a:off x="0" y="1077218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Опухолевый </a:t>
            </a:r>
            <a:r>
              <a:rPr lang="ru-RU" sz="3200" b="1" dirty="0" err="1"/>
              <a:t>перитонеальный</a:t>
            </a:r>
            <a:r>
              <a:rPr lang="ru-RU" sz="3200" b="1" dirty="0"/>
              <a:t> выпот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D4A62-5AE3-198C-2E66-656349E15F6F}"/>
              </a:ext>
            </a:extLst>
          </p:cNvPr>
          <p:cNvSpPr txBox="1"/>
          <p:nvPr/>
        </p:nvSpPr>
        <p:spPr>
          <a:xfrm>
            <a:off x="31139" y="1871538"/>
            <a:ext cx="12160861" cy="410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Диагностика: УЗИ, лапароцентез с взятием образца выпота для комплексного исследования (уровень </a:t>
            </a:r>
            <a:r>
              <a:rPr lang="en-US" sz="2200" dirty="0" err="1"/>
              <a:t>Hct</a:t>
            </a:r>
            <a:r>
              <a:rPr lang="en-US" sz="2200" dirty="0"/>
              <a:t> </a:t>
            </a:r>
            <a:r>
              <a:rPr lang="ru-RU" sz="2200" dirty="0"/>
              <a:t>в сравнении с </a:t>
            </a:r>
            <a:r>
              <a:rPr lang="en-US" sz="2200" dirty="0" err="1"/>
              <a:t>Hct</a:t>
            </a:r>
            <a:r>
              <a:rPr lang="en-US" sz="2200" dirty="0"/>
              <a:t>  </a:t>
            </a:r>
            <a:r>
              <a:rPr lang="ru-RU" sz="2200" dirty="0"/>
              <a:t>венозной крови, цитологическое исследование), рентгенограмма грудной клетки (выявление метастатических очагов), КТ </a:t>
            </a:r>
            <a:endParaRPr lang="en-US" sz="22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ru-RU" sz="2200" dirty="0"/>
              <a:t>ОАК: регенераторная и регенераторная анемия, </a:t>
            </a:r>
            <a:r>
              <a:rPr lang="ru-RU" sz="2200" dirty="0" err="1"/>
              <a:t>нейтрофилия</a:t>
            </a:r>
            <a:endParaRPr lang="ru-RU" sz="22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Тромбоцитопения отмечается в 75</a:t>
            </a:r>
            <a:r>
              <a:rPr lang="en-US" sz="2200" dirty="0"/>
              <a:t>% </a:t>
            </a:r>
            <a:r>
              <a:rPr lang="ru-RU" sz="2200" dirty="0"/>
              <a:t>случаев </a:t>
            </a:r>
            <a:r>
              <a:rPr lang="ru-RU" sz="2200" dirty="0" err="1"/>
              <a:t>гемоабдомена</a:t>
            </a:r>
            <a:r>
              <a:rPr lang="ru-RU" sz="2200" dirty="0"/>
              <a:t> на фоне </a:t>
            </a:r>
            <a:r>
              <a:rPr lang="ru-RU" sz="2200" dirty="0" err="1"/>
              <a:t>гемангиосаркомы</a:t>
            </a:r>
            <a:r>
              <a:rPr lang="en-US" sz="2200" dirty="0"/>
              <a:t>*</a:t>
            </a:r>
            <a:endParaRPr lang="ru-RU" sz="22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Нарушения коагуляции отмечаются у 50</a:t>
            </a:r>
            <a:r>
              <a:rPr lang="en-US" sz="2200" dirty="0"/>
              <a:t>% </a:t>
            </a:r>
            <a:r>
              <a:rPr lang="ru-RU" sz="2200" dirty="0"/>
              <a:t>собак с </a:t>
            </a:r>
            <a:r>
              <a:rPr lang="ru-RU" sz="2200" dirty="0" err="1"/>
              <a:t>гемангиосаркомой</a:t>
            </a:r>
            <a:r>
              <a:rPr lang="en-US" sz="2200" dirty="0"/>
              <a:t>*</a:t>
            </a:r>
            <a:endParaRPr lang="ru-RU" sz="22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Б/х крови - обычно без специфических отклонений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ТИАБ – осторожно (риск кровотечения), невысокая диагностическая ценность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37AC9-876F-FDF1-44B2-8309679D0CF5}"/>
              </a:ext>
            </a:extLst>
          </p:cNvPr>
          <p:cNvSpPr txBox="1"/>
          <p:nvPr/>
        </p:nvSpPr>
        <p:spPr>
          <a:xfrm>
            <a:off x="127907" y="6183553"/>
            <a:ext cx="11639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*</a:t>
            </a:r>
            <a:r>
              <a:rPr lang="en-GB" sz="1600" dirty="0">
                <a:effectLst/>
              </a:rPr>
              <a:t>Hammond T.N. &amp; </a:t>
            </a:r>
            <a:r>
              <a:rPr lang="en-GB" sz="1600" dirty="0" err="1">
                <a:effectLst/>
              </a:rPr>
              <a:t>Pesillo</a:t>
            </a:r>
            <a:r>
              <a:rPr lang="en-GB" sz="1600" dirty="0">
                <a:effectLst/>
              </a:rPr>
              <a:t>-Crosby S.A. (2008) Prevalence of hemangiosarcoma in </a:t>
            </a:r>
            <a:r>
              <a:rPr lang="en-GB" sz="1600" dirty="0" err="1">
                <a:effectLst/>
              </a:rPr>
              <a:t>anemic</a:t>
            </a:r>
            <a:r>
              <a:rPr lang="en-GB" sz="1600" dirty="0">
                <a:effectLst/>
              </a:rPr>
              <a:t> dogs with a splenic mass and hemoperitoneum requiring a transfusion: 71 cases (2003-2005). Journal of the American Veterinary Medical Association 15, 553–558.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299768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CEBD3C-8D0A-0D8F-002E-ACE12019D511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ОПУХОЛЕВЫХ ПРОЦЕССОВ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548AC-5BE4-087E-F59B-86B1DE5B7B22}"/>
              </a:ext>
            </a:extLst>
          </p:cNvPr>
          <p:cNvSpPr txBox="1"/>
          <p:nvPr/>
        </p:nvSpPr>
        <p:spPr>
          <a:xfrm>
            <a:off x="0" y="1077218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Опухолевый </a:t>
            </a:r>
            <a:r>
              <a:rPr lang="ru-RU" sz="3200" b="1" dirty="0" err="1"/>
              <a:t>перитонеальный</a:t>
            </a:r>
            <a:r>
              <a:rPr lang="ru-RU" sz="3200" b="1" dirty="0"/>
              <a:t> выпот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5940F6-652E-51AF-F138-4DA14439ECE4}"/>
              </a:ext>
            </a:extLst>
          </p:cNvPr>
          <p:cNvSpPr txBox="1"/>
          <p:nvPr/>
        </p:nvSpPr>
        <p:spPr>
          <a:xfrm>
            <a:off x="31139" y="1661993"/>
            <a:ext cx="12160861" cy="5118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Подход при спонтанном </a:t>
            </a:r>
            <a:r>
              <a:rPr lang="ru-RU" sz="2200" dirty="0" err="1"/>
              <a:t>гемоабдомене</a:t>
            </a:r>
            <a:r>
              <a:rPr lang="ru-RU" sz="2200" dirty="0"/>
              <a:t> требует стабилизации пациента до момента операции: восстановления эффективного циркуляторного ОЦК, поддержание сатурации и борьба с острым кровотечением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/>
              <a:t>Жидкостная реанимация (</a:t>
            </a:r>
            <a:r>
              <a:rPr lang="en-US" sz="2200" b="1" dirty="0"/>
              <a:t>CR) </a:t>
            </a:r>
            <a:r>
              <a:rPr lang="ru-RU" sz="2200" dirty="0"/>
              <a:t>– (90 мл/кг у собак и 60 мл/кг у кошек, за 15-30 минут). Цель -  восстановление АД (90-160 </a:t>
            </a:r>
            <a:r>
              <a:rPr lang="ru-RU" sz="2200" dirty="0" err="1"/>
              <a:t>мм.рт.ст</a:t>
            </a:r>
            <a:r>
              <a:rPr lang="ru-RU" sz="2200" dirty="0"/>
              <a:t>), ЧСС (80-140 уд/мин), ЧДД (20-40 дых/мин), сознательное состояние. Риски: интерстициальный отёк, гипотермия и размывание свёртков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/>
              <a:t>Ограниченного объёма жидкостная реанимация  (</a:t>
            </a:r>
            <a:r>
              <a:rPr lang="en-US" sz="2200" b="1" dirty="0"/>
              <a:t>LFVR) </a:t>
            </a:r>
            <a:r>
              <a:rPr lang="ru-RU" sz="2200" dirty="0"/>
              <a:t>- восстановление ОЦК наименьшим объёмом жидкости с целью минимизации риска интерстициального объёма. Комбинация изотонических, гипертонических растворов с кристаллоидами (5-10 мл/кг). Цель – АД </a:t>
            </a:r>
            <a:r>
              <a:rPr lang="en-US" sz="2200" dirty="0"/>
              <a:t>– </a:t>
            </a:r>
            <a:r>
              <a:rPr lang="ru-RU" sz="2200" dirty="0"/>
              <a:t>С</a:t>
            </a:r>
            <a:r>
              <a:rPr lang="en-US" sz="2200" dirty="0"/>
              <a:t>AP 90 </a:t>
            </a:r>
            <a:r>
              <a:rPr lang="ru-RU" sz="2200" dirty="0" err="1"/>
              <a:t>мм.рт.ст</a:t>
            </a:r>
            <a:r>
              <a:rPr lang="ru-RU" sz="2200" dirty="0"/>
              <a:t> и </a:t>
            </a:r>
            <a:r>
              <a:rPr lang="en-US" sz="2200" dirty="0"/>
              <a:t>MAP </a:t>
            </a:r>
            <a:r>
              <a:rPr lang="ru-RU" sz="2200" dirty="0"/>
              <a:t>70 </a:t>
            </a:r>
            <a:r>
              <a:rPr lang="ru-RU" sz="2200" dirty="0" err="1"/>
              <a:t>мм.рт.ст</a:t>
            </a:r>
            <a:r>
              <a:rPr lang="ru-RU" sz="2200" dirty="0"/>
              <a:t>. Недостатки: стоимость, гипернатриемия </a:t>
            </a:r>
          </a:p>
        </p:txBody>
      </p:sp>
    </p:spTree>
    <p:extLst>
      <p:ext uri="{BB962C8B-B14F-4D97-AF65-F5344CB8AC3E}">
        <p14:creationId xmlns:p14="http://schemas.microsoft.com/office/powerpoint/2010/main" val="25116565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CEBD3C-8D0A-0D8F-002E-ACE12019D511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ОПУХОЛЕВЫХ ПРОЦЕССОВ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548AC-5BE4-087E-F59B-86B1DE5B7B22}"/>
              </a:ext>
            </a:extLst>
          </p:cNvPr>
          <p:cNvSpPr txBox="1"/>
          <p:nvPr/>
        </p:nvSpPr>
        <p:spPr>
          <a:xfrm>
            <a:off x="0" y="1077218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Опухолевый </a:t>
            </a:r>
            <a:r>
              <a:rPr lang="ru-RU" sz="3200" b="1" dirty="0" err="1"/>
              <a:t>перитонеальный</a:t>
            </a:r>
            <a:r>
              <a:rPr lang="ru-RU" sz="3200" b="1" dirty="0"/>
              <a:t> выпот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5940F6-652E-51AF-F138-4DA14439ECE4}"/>
              </a:ext>
            </a:extLst>
          </p:cNvPr>
          <p:cNvSpPr txBox="1"/>
          <p:nvPr/>
        </p:nvSpPr>
        <p:spPr>
          <a:xfrm>
            <a:off x="31139" y="2020458"/>
            <a:ext cx="12160861" cy="461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Пациентам, не отвечающим на инфузионную реанимацию и имеющих коагуляционные нарушения выполняют гемотрансфузию (перед, во время или после операции). Желаемый гематокрит – 25% и выше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При </a:t>
            </a:r>
            <a:r>
              <a:rPr lang="ru-RU" sz="2200" dirty="0" err="1"/>
              <a:t>гемоабдомене</a:t>
            </a:r>
            <a:r>
              <a:rPr lang="ru-RU" sz="2200" dirty="0"/>
              <a:t> на фоне </a:t>
            </a:r>
            <a:r>
              <a:rPr lang="ru-RU" sz="2200" dirty="0" err="1"/>
              <a:t>гемангиосаркомы</a:t>
            </a:r>
            <a:r>
              <a:rPr lang="ru-RU" sz="2200" dirty="0"/>
              <a:t> селезёнки прогноз только одного хирургического вмешательства – 80-90 дней. Быстрое имплантационное метастазирование, необходимость агрессивной </a:t>
            </a:r>
            <a:r>
              <a:rPr lang="ru-RU" sz="2200" dirty="0" err="1"/>
              <a:t>адъювантной</a:t>
            </a:r>
            <a:r>
              <a:rPr lang="ru-RU" sz="2200" dirty="0"/>
              <a:t> химиотерапии (протоколы на основе </a:t>
            </a:r>
            <a:r>
              <a:rPr lang="ru-RU" sz="2200" dirty="0" err="1"/>
              <a:t>доксорубицина</a:t>
            </a:r>
            <a:r>
              <a:rPr lang="ru-RU" sz="2200" dirty="0"/>
              <a:t>) – средняя выживаемость до 6-8 месяцев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Перспектива: использование комбинации стандартных протоколов химиотерапии в комбинации с моноклональными антителами против </a:t>
            </a:r>
            <a:r>
              <a:rPr lang="en-US" sz="2200" dirty="0"/>
              <a:t>VEGF (</a:t>
            </a:r>
            <a:r>
              <a:rPr lang="ru-RU" sz="2200" dirty="0" err="1"/>
              <a:t>бевацизумаб</a:t>
            </a:r>
            <a:r>
              <a:rPr lang="ru-RU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17701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9EBDBE-1615-D8DB-F39D-58E10711937B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ОПУХОЛЕВЫХ ПРОЦЕССОВ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DF9C4-05B7-9862-81CB-4C1627E084BC}"/>
              </a:ext>
            </a:extLst>
          </p:cNvPr>
          <p:cNvSpPr txBox="1"/>
          <p:nvPr/>
        </p:nvSpPr>
        <p:spPr>
          <a:xfrm>
            <a:off x="0" y="1077218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Патологический перелом на фоне опухолей костей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E006E-A10A-1A82-AEE6-210B30CB715E}"/>
              </a:ext>
            </a:extLst>
          </p:cNvPr>
          <p:cNvSpPr txBox="1"/>
          <p:nvPr/>
        </p:nvSpPr>
        <p:spPr>
          <a:xfrm>
            <a:off x="0" y="1764262"/>
            <a:ext cx="12192000" cy="507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40"/>
              </a:lnSpc>
              <a:buFont typeface="Wingdings" pitchFamily="2" charset="2"/>
              <a:buChar char="ü"/>
            </a:pPr>
            <a:r>
              <a:rPr lang="ru-RU" sz="2200" dirty="0"/>
              <a:t>Патологические переломы на фоне опухолей костей могут возникать из-за:</a:t>
            </a:r>
          </a:p>
          <a:p>
            <a:pPr marL="800100" lvl="1" indent="-342900">
              <a:lnSpc>
                <a:spcPts val="304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Роста первичной опухоли (</a:t>
            </a:r>
            <a:r>
              <a:rPr lang="ru-RU" sz="2200" b="1" dirty="0"/>
              <a:t>остеосаркома</a:t>
            </a:r>
            <a:r>
              <a:rPr lang="ru-RU" sz="2200" dirty="0"/>
              <a:t>, хондросаркома, фибросаркома, </a:t>
            </a:r>
            <a:r>
              <a:rPr lang="ru-RU" sz="2200" dirty="0" err="1"/>
              <a:t>гемангиосаркома</a:t>
            </a:r>
            <a:r>
              <a:rPr lang="ru-RU" sz="2200" dirty="0"/>
              <a:t>, </a:t>
            </a:r>
            <a:r>
              <a:rPr lang="ru-RU" sz="2200" dirty="0" err="1"/>
              <a:t>гистиоцитарная</a:t>
            </a:r>
            <a:r>
              <a:rPr lang="ru-RU" sz="2200" dirty="0"/>
              <a:t> саркома, синовиальная саркома (?))</a:t>
            </a:r>
          </a:p>
          <a:p>
            <a:pPr marL="800100" lvl="1" indent="-342900">
              <a:lnSpc>
                <a:spcPts val="304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Вторичная инвазия опухоли в кость (саркомы мягких тканей, плоскоклеточный рак, меланома)</a:t>
            </a:r>
          </a:p>
          <a:p>
            <a:pPr marL="800100" lvl="1" indent="-342900">
              <a:lnSpc>
                <a:spcPts val="304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Метастатическое поражение (РМЖ, </a:t>
            </a:r>
            <a:r>
              <a:rPr lang="ru-RU" sz="2200" dirty="0" err="1"/>
              <a:t>уротелиальная</a:t>
            </a:r>
            <a:r>
              <a:rPr lang="ru-RU" sz="2200" dirty="0"/>
              <a:t> карцинома, плоскоклеточный рак, </a:t>
            </a:r>
            <a:r>
              <a:rPr lang="ru-RU" sz="2200" dirty="0" err="1"/>
              <a:t>гистиоцитарная</a:t>
            </a:r>
            <a:r>
              <a:rPr lang="ru-RU" sz="2200" dirty="0"/>
              <a:t> саркома, рак щитовидной железы, рак почки, </a:t>
            </a:r>
            <a:r>
              <a:rPr lang="ru-RU" sz="2200" dirty="0" err="1"/>
              <a:t>гемангиосаркома</a:t>
            </a:r>
            <a:r>
              <a:rPr lang="ru-RU" sz="2200" dirty="0"/>
              <a:t>)</a:t>
            </a:r>
          </a:p>
          <a:p>
            <a:pPr marL="342900" indent="-342900">
              <a:lnSpc>
                <a:spcPts val="3040"/>
              </a:lnSpc>
              <a:buFont typeface="Wingdings" pitchFamily="2" charset="2"/>
              <a:buChar char="ü"/>
            </a:pPr>
            <a:r>
              <a:rPr lang="ru-RU" sz="2200" dirty="0"/>
              <a:t>Метастатическое поражение костей встречается реже, чем первичные опухоли и вторичная инвазия</a:t>
            </a:r>
          </a:p>
          <a:p>
            <a:pPr marL="342900" indent="-342900">
              <a:lnSpc>
                <a:spcPts val="3040"/>
              </a:lnSpc>
              <a:buFont typeface="Wingdings" pitchFamily="2" charset="2"/>
              <a:buChar char="ü"/>
            </a:pPr>
            <a:r>
              <a:rPr lang="ru-RU" sz="2200" dirty="0"/>
              <a:t>Первичное поражение остеосаркомой чаще отмечается в </a:t>
            </a:r>
            <a:r>
              <a:rPr lang="ru-RU" sz="2200" dirty="0" err="1"/>
              <a:t>метафизарных</a:t>
            </a:r>
            <a:r>
              <a:rPr lang="ru-RU" sz="2200" dirty="0"/>
              <a:t> зонах длинных трубчатых костей (дистальный отдел лучевой и проксимальный отдел плечевой кости)</a:t>
            </a:r>
          </a:p>
          <a:p>
            <a:pPr marL="342900" indent="-342900">
              <a:lnSpc>
                <a:spcPts val="3040"/>
              </a:lnSpc>
              <a:buFont typeface="Wingdings" pitchFamily="2" charset="2"/>
              <a:buChar char="ü"/>
            </a:pPr>
            <a:r>
              <a:rPr lang="ru-RU" sz="2200" dirty="0"/>
              <a:t>Метастатическое поражение костей отмечается чаще в проксимальных </a:t>
            </a:r>
            <a:r>
              <a:rPr lang="ru-RU" sz="2200" dirty="0" err="1"/>
              <a:t>метафизах</a:t>
            </a:r>
            <a:r>
              <a:rPr lang="ru-RU" sz="2200" dirty="0"/>
              <a:t> длинных трубчатых костей, телах поясничных и грудных позвонков </a:t>
            </a:r>
          </a:p>
        </p:txBody>
      </p:sp>
    </p:spTree>
    <p:extLst>
      <p:ext uri="{BB962C8B-B14F-4D97-AF65-F5344CB8AC3E}">
        <p14:creationId xmlns:p14="http://schemas.microsoft.com/office/powerpoint/2010/main" val="41846083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A25146-7433-BA50-31BC-E207CF9AF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674"/>
          <a:stretch/>
        </p:blipFill>
        <p:spPr>
          <a:xfrm rot="16200000">
            <a:off x="1282741" y="-831664"/>
            <a:ext cx="3252250" cy="5046210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0BFFEE-7E0E-9E63-BC3B-335A292997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627"/>
          <a:stretch/>
        </p:blipFill>
        <p:spPr>
          <a:xfrm rot="16200000">
            <a:off x="1185406" y="2517161"/>
            <a:ext cx="3446917" cy="5046209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CEA92A-5B78-5054-AB3D-F1F4159EA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48" t="4693" r="1946"/>
          <a:stretch/>
        </p:blipFill>
        <p:spPr>
          <a:xfrm rot="16200000">
            <a:off x="6145820" y="576213"/>
            <a:ext cx="5828807" cy="5928444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311177-F68A-7262-D01C-F490012BD91B}"/>
              </a:ext>
            </a:extLst>
          </p:cNvPr>
          <p:cNvSpPr txBox="1"/>
          <p:nvPr/>
        </p:nvSpPr>
        <p:spPr>
          <a:xfrm>
            <a:off x="385759" y="3075057"/>
            <a:ext cx="504621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Патологический перелом </a:t>
            </a:r>
          </a:p>
          <a:p>
            <a:pPr algn="ctr"/>
            <a:r>
              <a:rPr lang="ru-RU" sz="2000" b="1" dirty="0"/>
              <a:t>на фоне инвазии в кость фибросаркомы </a:t>
            </a:r>
            <a:endParaRPr lang="en-RU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B26721-AAF2-0EB6-76D6-F2C62717248A}"/>
              </a:ext>
            </a:extLst>
          </p:cNvPr>
          <p:cNvSpPr txBox="1"/>
          <p:nvPr/>
        </p:nvSpPr>
        <p:spPr>
          <a:xfrm>
            <a:off x="7103614" y="5322464"/>
            <a:ext cx="4702627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Патологический перелом </a:t>
            </a:r>
          </a:p>
          <a:p>
            <a:pPr algn="ctr"/>
            <a:r>
              <a:rPr lang="ru-RU" sz="2000" b="1" dirty="0"/>
              <a:t>на фоне остеосаркомы </a:t>
            </a:r>
            <a:endParaRPr lang="en-RU" sz="2000" b="1" dirty="0"/>
          </a:p>
        </p:txBody>
      </p:sp>
    </p:spTree>
    <p:extLst>
      <p:ext uri="{BB962C8B-B14F-4D97-AF65-F5344CB8AC3E}">
        <p14:creationId xmlns:p14="http://schemas.microsoft.com/office/powerpoint/2010/main" val="13165724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ЛИМФОМА ПОЗВОНОЧНИКА.BMP">
            <a:extLst>
              <a:ext uri="{FF2B5EF4-FFF2-40B4-BE49-F238E27FC236}">
                <a16:creationId xmlns:a16="http://schemas.microsoft.com/office/drawing/2014/main" id="{A37D8266-97D6-FAAD-ABDB-4CE77AABD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" r="2199" b="18931"/>
          <a:stretch/>
        </p:blipFill>
        <p:spPr bwMode="auto">
          <a:xfrm>
            <a:off x="506747" y="223728"/>
            <a:ext cx="11178506" cy="616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9">
            <a:extLst>
              <a:ext uri="{FF2B5EF4-FFF2-40B4-BE49-F238E27FC236}">
                <a16:creationId xmlns:a16="http://schemas.microsoft.com/office/drawing/2014/main" id="{3F902ACA-D1B1-286B-D307-7CE394AD7651}"/>
              </a:ext>
            </a:extLst>
          </p:cNvPr>
          <p:cNvCxnSpPr>
            <a:cxnSpLocks/>
          </p:cNvCxnSpPr>
          <p:nvPr/>
        </p:nvCxnSpPr>
        <p:spPr>
          <a:xfrm>
            <a:off x="4035683" y="580099"/>
            <a:ext cx="0" cy="12585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4" name="Прямая со стрелкой 9">
            <a:extLst>
              <a:ext uri="{FF2B5EF4-FFF2-40B4-BE49-F238E27FC236}">
                <a16:creationId xmlns:a16="http://schemas.microsoft.com/office/drawing/2014/main" id="{7AEF2CC4-A9C7-AC69-A26F-BC512294CD76}"/>
              </a:ext>
            </a:extLst>
          </p:cNvPr>
          <p:cNvCxnSpPr>
            <a:cxnSpLocks/>
          </p:cNvCxnSpPr>
          <p:nvPr/>
        </p:nvCxnSpPr>
        <p:spPr>
          <a:xfrm>
            <a:off x="8957032" y="447873"/>
            <a:ext cx="0" cy="106354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5" name="Прямая со стрелкой 9">
            <a:extLst>
              <a:ext uri="{FF2B5EF4-FFF2-40B4-BE49-F238E27FC236}">
                <a16:creationId xmlns:a16="http://schemas.microsoft.com/office/drawing/2014/main" id="{0F518039-3D75-09BB-003E-97F16EA58F9E}"/>
              </a:ext>
            </a:extLst>
          </p:cNvPr>
          <p:cNvCxnSpPr>
            <a:cxnSpLocks/>
          </p:cNvCxnSpPr>
          <p:nvPr/>
        </p:nvCxnSpPr>
        <p:spPr>
          <a:xfrm>
            <a:off x="2934011" y="580099"/>
            <a:ext cx="0" cy="12585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6" name="Прямая со стрелкой 9">
            <a:extLst>
              <a:ext uri="{FF2B5EF4-FFF2-40B4-BE49-F238E27FC236}">
                <a16:creationId xmlns:a16="http://schemas.microsoft.com/office/drawing/2014/main" id="{7E4D17E9-F35D-E37E-E879-7032FFFCB804}"/>
              </a:ext>
            </a:extLst>
          </p:cNvPr>
          <p:cNvCxnSpPr>
            <a:cxnSpLocks/>
          </p:cNvCxnSpPr>
          <p:nvPr/>
        </p:nvCxnSpPr>
        <p:spPr>
          <a:xfrm>
            <a:off x="6383541" y="447873"/>
            <a:ext cx="0" cy="12585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7" name="Прямая со стрелкой 9">
            <a:extLst>
              <a:ext uri="{FF2B5EF4-FFF2-40B4-BE49-F238E27FC236}">
                <a16:creationId xmlns:a16="http://schemas.microsoft.com/office/drawing/2014/main" id="{C80349E5-F8C3-D43F-676A-1F0FE5363D50}"/>
              </a:ext>
            </a:extLst>
          </p:cNvPr>
          <p:cNvCxnSpPr>
            <a:cxnSpLocks/>
          </p:cNvCxnSpPr>
          <p:nvPr/>
        </p:nvCxnSpPr>
        <p:spPr>
          <a:xfrm>
            <a:off x="5160626" y="447873"/>
            <a:ext cx="0" cy="12585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73F9CBB-91EA-9271-AD7E-ACCAADB67210}"/>
              </a:ext>
            </a:extLst>
          </p:cNvPr>
          <p:cNvSpPr txBox="1"/>
          <p:nvPr/>
        </p:nvSpPr>
        <p:spPr>
          <a:xfrm>
            <a:off x="6731883" y="5800213"/>
            <a:ext cx="470262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Лимфома позвонков у кошки</a:t>
            </a:r>
            <a:endParaRPr lang="en-RU" sz="2000" b="1" dirty="0"/>
          </a:p>
        </p:txBody>
      </p:sp>
    </p:spTree>
    <p:extLst>
      <p:ext uri="{BB962C8B-B14F-4D97-AF65-F5344CB8AC3E}">
        <p14:creationId xmlns:p14="http://schemas.microsoft.com/office/powerpoint/2010/main" val="26729031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9EBDBE-1615-D8DB-F39D-58E10711937B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ОПУХОЛЕВЫХ ПРОЦЕССОВ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DF9C4-05B7-9862-81CB-4C1627E084BC}"/>
              </a:ext>
            </a:extLst>
          </p:cNvPr>
          <p:cNvSpPr txBox="1"/>
          <p:nvPr/>
        </p:nvSpPr>
        <p:spPr>
          <a:xfrm>
            <a:off x="0" y="1077218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Патологический перелом на фоне опухолей костей 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2DD39BB-7E0A-AFA9-CFBA-4607E7D1BA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54" r="3627"/>
          <a:stretch/>
        </p:blipFill>
        <p:spPr>
          <a:xfrm>
            <a:off x="82063" y="1986250"/>
            <a:ext cx="6013938" cy="2433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54A108-CF48-C63B-FAA8-6A456302E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9746" y="4536844"/>
            <a:ext cx="2131646" cy="21316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4065A5-0D99-08EE-EBEE-B67D0BE60B4A}"/>
              </a:ext>
            </a:extLst>
          </p:cNvPr>
          <p:cNvSpPr txBox="1"/>
          <p:nvPr/>
        </p:nvSpPr>
        <p:spPr>
          <a:xfrm>
            <a:off x="5955322" y="1869390"/>
            <a:ext cx="6236678" cy="498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240"/>
              </a:lnSpc>
              <a:buFont typeface="Wingdings" pitchFamily="2" charset="2"/>
              <a:buChar char="ü"/>
            </a:pPr>
            <a:r>
              <a:rPr lang="ru-RU" sz="2200" dirty="0"/>
              <a:t>Риск патологического перелома при первичных опухолях костей у собак – 10-30</a:t>
            </a:r>
            <a:r>
              <a:rPr lang="en-US" sz="2200" dirty="0"/>
              <a:t>%</a:t>
            </a:r>
          </a:p>
          <a:p>
            <a:pPr marL="342900" indent="-342900">
              <a:lnSpc>
                <a:spcPts val="3240"/>
              </a:lnSpc>
              <a:buFont typeface="Wingdings" pitchFamily="2" charset="2"/>
              <a:buChar char="ü"/>
            </a:pPr>
            <a:r>
              <a:rPr lang="ru-RU" sz="2200" dirty="0"/>
              <a:t>Наиболее часто пат. переломы возникают в бедренной, большеберцовой, плечевой и лучевой костях</a:t>
            </a:r>
          </a:p>
          <a:p>
            <a:pPr marL="342900" indent="-342900">
              <a:lnSpc>
                <a:spcPts val="3240"/>
              </a:lnSpc>
              <a:buFont typeface="Wingdings" pitchFamily="2" charset="2"/>
              <a:buChar char="ü"/>
            </a:pPr>
            <a:r>
              <a:rPr lang="ru-RU" sz="2200" dirty="0"/>
              <a:t>Риск патологического перелома напрямую ассоциирован с литическим характером поражения</a:t>
            </a:r>
          </a:p>
          <a:p>
            <a:pPr marL="342900" indent="-342900">
              <a:lnSpc>
                <a:spcPts val="3240"/>
              </a:lnSpc>
              <a:buFont typeface="Wingdings" pitchFamily="2" charset="2"/>
              <a:buChar char="ü"/>
            </a:pPr>
            <a:r>
              <a:rPr lang="ru-RU" sz="2200" dirty="0"/>
              <a:t>Рентгенологические замеры объёма поражения </a:t>
            </a:r>
            <a:r>
              <a:rPr lang="ru-RU" sz="2200" dirty="0" err="1"/>
              <a:t>кортекса</a:t>
            </a:r>
            <a:r>
              <a:rPr lang="ru-RU" sz="2200" dirty="0"/>
              <a:t>, подлежащей кости и суставов статистически достоверно не были ассоциированы с риском пат. перелома </a:t>
            </a:r>
          </a:p>
        </p:txBody>
      </p:sp>
    </p:spTree>
    <p:extLst>
      <p:ext uri="{BB962C8B-B14F-4D97-AF65-F5344CB8AC3E}">
        <p14:creationId xmlns:p14="http://schemas.microsoft.com/office/powerpoint/2010/main" val="11282673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84175E-EA9F-AA41-EDF9-E2CAEB68A28A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ОПУХОЛЕВЫХ ПРОЦЕССОВ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0669E-1F40-B6FE-0B7D-8F9BE08F46D8}"/>
              </a:ext>
            </a:extLst>
          </p:cNvPr>
          <p:cNvSpPr txBox="1"/>
          <p:nvPr/>
        </p:nvSpPr>
        <p:spPr>
          <a:xfrm>
            <a:off x="0" y="1077218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Патологический перелом на фоне опухолей костей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1BFAD-7D6F-D0F1-0F3B-5976E2C03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6629" y="1766542"/>
            <a:ext cx="5287107" cy="4155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20BDB1-F542-DFD2-8157-DDC3A66401DB}"/>
              </a:ext>
            </a:extLst>
          </p:cNvPr>
          <p:cNvSpPr txBox="1"/>
          <p:nvPr/>
        </p:nvSpPr>
        <p:spPr>
          <a:xfrm>
            <a:off x="6746629" y="6027003"/>
            <a:ext cx="52871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 err="1">
                <a:solidFill>
                  <a:srgbClr val="222222"/>
                </a:solidFill>
                <a:effectLst/>
              </a:rPr>
              <a:t>Zajączkowska</a:t>
            </a:r>
            <a:r>
              <a:rPr lang="en-GB" sz="1600" b="0" i="0" dirty="0">
                <a:solidFill>
                  <a:srgbClr val="222222"/>
                </a:solidFill>
                <a:effectLst/>
              </a:rPr>
              <a:t>, R.; </a:t>
            </a:r>
            <a:r>
              <a:rPr lang="en-GB" sz="1600" b="0" i="0" dirty="0" err="1">
                <a:solidFill>
                  <a:srgbClr val="222222"/>
                </a:solidFill>
                <a:effectLst/>
              </a:rPr>
              <a:t>Kocot-Kępska</a:t>
            </a:r>
            <a:r>
              <a:rPr lang="en-GB" sz="1600" b="0" i="0" dirty="0">
                <a:solidFill>
                  <a:srgbClr val="222222"/>
                </a:solidFill>
                <a:effectLst/>
              </a:rPr>
              <a:t>, M.; </a:t>
            </a:r>
            <a:r>
              <a:rPr lang="en-GB" sz="1600" b="0" i="0" dirty="0" err="1">
                <a:solidFill>
                  <a:srgbClr val="222222"/>
                </a:solidFill>
                <a:effectLst/>
              </a:rPr>
              <a:t>Leppert</a:t>
            </a:r>
            <a:r>
              <a:rPr lang="en-GB" sz="1600" b="0" i="0" dirty="0">
                <a:solidFill>
                  <a:srgbClr val="222222"/>
                </a:solidFill>
                <a:effectLst/>
              </a:rPr>
              <a:t>, W.; </a:t>
            </a:r>
            <a:r>
              <a:rPr lang="en-GB" sz="1600" b="0" i="0" dirty="0" err="1">
                <a:solidFill>
                  <a:srgbClr val="222222"/>
                </a:solidFill>
                <a:effectLst/>
              </a:rPr>
              <a:t>Wordliczek</a:t>
            </a:r>
            <a:r>
              <a:rPr lang="en-GB" sz="1600" b="0" i="0" dirty="0">
                <a:solidFill>
                  <a:srgbClr val="222222"/>
                </a:solidFill>
                <a:effectLst/>
              </a:rPr>
              <a:t>, J. Bone Pain in Cancer Patients: Mechanisms and Current Treatment. </a:t>
            </a:r>
            <a:r>
              <a:rPr lang="en-GB" sz="1600" b="0" i="1" dirty="0">
                <a:solidFill>
                  <a:srgbClr val="222222"/>
                </a:solidFill>
                <a:effectLst/>
              </a:rPr>
              <a:t>Int. J. Mol. Sci.</a:t>
            </a:r>
            <a:r>
              <a:rPr lang="en-GB" sz="1600" b="0" i="0" dirty="0">
                <a:solidFill>
                  <a:srgbClr val="222222"/>
                </a:solidFill>
                <a:effectLst/>
              </a:rPr>
              <a:t> </a:t>
            </a:r>
            <a:r>
              <a:rPr lang="en-GB" sz="1600" b="1" i="0" dirty="0">
                <a:solidFill>
                  <a:srgbClr val="222222"/>
                </a:solidFill>
                <a:effectLst/>
              </a:rPr>
              <a:t>2019</a:t>
            </a:r>
            <a:r>
              <a:rPr lang="en-GB" sz="16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GB" sz="1600" b="0" i="1" dirty="0">
                <a:solidFill>
                  <a:srgbClr val="222222"/>
                </a:solidFill>
                <a:effectLst/>
              </a:rPr>
              <a:t>20</a:t>
            </a:r>
            <a:r>
              <a:rPr lang="en-GB" sz="1600" b="0" i="0" dirty="0">
                <a:solidFill>
                  <a:srgbClr val="222222"/>
                </a:solidFill>
                <a:effectLst/>
              </a:rPr>
              <a:t>, 6047. </a:t>
            </a:r>
            <a:endParaRPr lang="en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AB434-939A-709F-615B-A16B72553099}"/>
              </a:ext>
            </a:extLst>
          </p:cNvPr>
          <p:cNvSpPr txBox="1"/>
          <p:nvPr/>
        </p:nvSpPr>
        <p:spPr>
          <a:xfrm>
            <a:off x="0" y="1897347"/>
            <a:ext cx="6746629" cy="461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Максимальное количество афферентных </a:t>
            </a:r>
            <a:r>
              <a:rPr lang="ru-RU" sz="2200" dirty="0" err="1"/>
              <a:t>ноцицепторов</a:t>
            </a:r>
            <a:r>
              <a:rPr lang="ru-RU" sz="2200" dirty="0"/>
              <a:t> находятся в надкостнице и медуллярном канале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>
                <a:effectLst/>
              </a:rPr>
              <a:t>Боль на фоне пат. </a:t>
            </a:r>
            <a:r>
              <a:rPr lang="ru-RU" sz="2200" dirty="0"/>
              <a:t>п</a:t>
            </a:r>
            <a:r>
              <a:rPr lang="ru-RU" sz="2200" dirty="0">
                <a:effectLst/>
              </a:rPr>
              <a:t>ерелома – сильная и </a:t>
            </a:r>
            <a:r>
              <a:rPr lang="ru-RU" sz="2200" dirty="0" err="1">
                <a:effectLst/>
              </a:rPr>
              <a:t>персистирующая</a:t>
            </a:r>
            <a:endParaRPr lang="ru-RU" sz="2200" dirty="0">
              <a:effectLst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Дополнительный дестабилизирующий фактор боли – выработка неопухолевыми </a:t>
            </a:r>
            <a:r>
              <a:rPr lang="ru-RU" sz="2200" dirty="0" err="1"/>
              <a:t>стромальными</a:t>
            </a:r>
            <a:r>
              <a:rPr lang="ru-RU" sz="2200" dirty="0"/>
              <a:t> клетками </a:t>
            </a:r>
            <a:r>
              <a:rPr lang="ru-RU" sz="2200" dirty="0" err="1"/>
              <a:t>провоспалительных</a:t>
            </a:r>
            <a:r>
              <a:rPr lang="ru-RU" sz="2200" dirty="0"/>
              <a:t> факторов, стимулирующих </a:t>
            </a:r>
            <a:r>
              <a:rPr lang="ru-RU" sz="2200" dirty="0" err="1"/>
              <a:t>ноцицепторы</a:t>
            </a:r>
            <a:r>
              <a:rPr lang="ru-RU" sz="2200" dirty="0"/>
              <a:t> и остеокласты</a:t>
            </a:r>
          </a:p>
        </p:txBody>
      </p:sp>
    </p:spTree>
    <p:extLst>
      <p:ext uri="{BB962C8B-B14F-4D97-AF65-F5344CB8AC3E}">
        <p14:creationId xmlns:p14="http://schemas.microsoft.com/office/powerpoint/2010/main" val="2716265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receipt, screenshot, font&#10;&#10;Description automatically generated">
            <a:extLst>
              <a:ext uri="{FF2B5EF4-FFF2-40B4-BE49-F238E27FC236}">
                <a16:creationId xmlns:a16="http://schemas.microsoft.com/office/drawing/2014/main" id="{CE2597B9-2C84-B57D-F705-D3D2DD3AA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07" y="1153886"/>
            <a:ext cx="11622026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91900B-7CEB-21C7-0104-4319937AFBBA}"/>
              </a:ext>
            </a:extLst>
          </p:cNvPr>
          <p:cNvSpPr txBox="1"/>
          <p:nvPr/>
        </p:nvSpPr>
        <p:spPr>
          <a:xfrm>
            <a:off x="-1" y="446314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09A455A-92A8-DFBB-5F34-6CA87AA2E69C}"/>
              </a:ext>
            </a:extLst>
          </p:cNvPr>
          <p:cNvSpPr/>
          <p:nvPr/>
        </p:nvSpPr>
        <p:spPr>
          <a:xfrm>
            <a:off x="169707" y="4626429"/>
            <a:ext cx="11622026" cy="1447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ln w="76200"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A446F18-3E69-C439-39BF-842F7A310F23}"/>
              </a:ext>
            </a:extLst>
          </p:cNvPr>
          <p:cNvSpPr/>
          <p:nvPr/>
        </p:nvSpPr>
        <p:spPr>
          <a:xfrm>
            <a:off x="1524000" y="5138057"/>
            <a:ext cx="2090058" cy="381000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ln w="76200"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887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61771D-BEFE-6E9E-6BE2-B1CE9B1C5F5B}"/>
              </a:ext>
            </a:extLst>
          </p:cNvPr>
          <p:cNvSpPr txBox="1"/>
          <p:nvPr/>
        </p:nvSpPr>
        <p:spPr>
          <a:xfrm>
            <a:off x="0" y="0"/>
            <a:ext cx="12192001" cy="1077218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НЕОТЛОЖНЫЕ СОСТОЯНИЯ НА ФОНЕ</a:t>
            </a:r>
          </a:p>
          <a:p>
            <a:pPr algn="ctr"/>
            <a:r>
              <a:rPr lang="ru-RU" sz="3200" b="1" dirty="0"/>
              <a:t> ОПУХОЛЕВЫХ ПРОЦЕССОВ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2B6F24-4918-6681-88EA-8F4FCBA7261A}"/>
              </a:ext>
            </a:extLst>
          </p:cNvPr>
          <p:cNvSpPr txBox="1"/>
          <p:nvPr/>
        </p:nvSpPr>
        <p:spPr>
          <a:xfrm>
            <a:off x="0" y="1077218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Патологический перелом на фоне опухолей костей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4D4209-4D74-0423-BA8E-24F394B8C454}"/>
              </a:ext>
            </a:extLst>
          </p:cNvPr>
          <p:cNvSpPr txBox="1"/>
          <p:nvPr/>
        </p:nvSpPr>
        <p:spPr>
          <a:xfrm>
            <a:off x="31139" y="1950120"/>
            <a:ext cx="12160861" cy="461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Мультимодальный подход к терапии боли – комбинация анальгетиков, которая благодаря синергизму препаратов, позволяет уменьшить общую дозовую нагрузку и негативные реакции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Обезболивание может быть с помощью инфузии с постоянной скоростью (</a:t>
            </a:r>
            <a:r>
              <a:rPr lang="ru-RU" sz="2200" dirty="0" err="1"/>
              <a:t>подтитровка</a:t>
            </a:r>
            <a:r>
              <a:rPr lang="ru-RU" sz="2200" dirty="0"/>
              <a:t> доза-эффект в лечении острой боли в условиях стационара) или интервального перемежающегося введения препаратов (например, опиаты и НПВС)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Применение анальгетических адъювантов (например, антагонистов НМДА – амантадин)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Выполнение </a:t>
            </a:r>
            <a:r>
              <a:rPr lang="ru-RU" sz="2200" dirty="0" err="1"/>
              <a:t>локорегионарных</a:t>
            </a:r>
            <a:r>
              <a:rPr lang="ru-RU" sz="2200" dirty="0"/>
              <a:t> блокад (смягчение центральной </a:t>
            </a:r>
            <a:r>
              <a:rPr lang="ru-RU" sz="2200" dirty="0" err="1"/>
              <a:t>сенситизации</a:t>
            </a:r>
            <a:r>
              <a:rPr lang="ru-RU" sz="2200" dirty="0"/>
              <a:t>)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Патологический перелом чаще всего требует агрессивного хирургического вмешательства, поскольку инфильтрированные опухолевыми клетками края костей не заживают </a:t>
            </a:r>
          </a:p>
        </p:txBody>
      </p:sp>
    </p:spTree>
    <p:extLst>
      <p:ext uri="{BB962C8B-B14F-4D97-AF65-F5344CB8AC3E}">
        <p14:creationId xmlns:p14="http://schemas.microsoft.com/office/powerpoint/2010/main" val="12038898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380655-B5F0-45AE-9595-B2B0BC98E7AA}"/>
              </a:ext>
            </a:extLst>
          </p:cNvPr>
          <p:cNvSpPr txBox="1"/>
          <p:nvPr/>
        </p:nvSpPr>
        <p:spPr>
          <a:xfrm>
            <a:off x="1" y="469124"/>
            <a:ext cx="12191999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ПОДВОДЯ ИТОГИ</a:t>
            </a:r>
            <a:endParaRPr lang="en-RU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CCE19F-9883-14A9-2123-ECD5D79381BC}"/>
              </a:ext>
            </a:extLst>
          </p:cNvPr>
          <p:cNvSpPr txBox="1"/>
          <p:nvPr/>
        </p:nvSpPr>
        <p:spPr>
          <a:xfrm>
            <a:off x="184638" y="1701631"/>
            <a:ext cx="9026769" cy="410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Расширение возможностей противоопухолевого лечения в ветеринарной онкологии создает необходимость адекватного и своевременного лечения негативных проявлений терапии и тяжелых последствий самого опухолевого процесса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Несмотря на то, что ряд онкологических заболеваний всё ещё остаются </a:t>
            </a:r>
            <a:r>
              <a:rPr lang="ru-RU" sz="2200" dirty="0" err="1"/>
              <a:t>некурабельны</a:t>
            </a:r>
            <a:r>
              <a:rPr lang="ru-RU" sz="2200" dirty="0"/>
              <a:t>, лечение многих опухоль- и терапия-ассоциированных состояний позволяет продлить жизни пациента и сохранить её надлежащее качество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E26A8-B33A-23F8-EB6A-1A6A29D20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627" y="1517666"/>
            <a:ext cx="27813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4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929F0B-B71E-9710-DB8E-4B7A71D4D0A0}"/>
              </a:ext>
            </a:extLst>
          </p:cNvPr>
          <p:cNvSpPr txBox="1"/>
          <p:nvPr/>
        </p:nvSpPr>
        <p:spPr>
          <a:xfrm>
            <a:off x="-1" y="446314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57C256-5CC8-2B49-0ACA-AC053E602BA8}"/>
              </a:ext>
            </a:extLst>
          </p:cNvPr>
          <p:cNvSpPr txBox="1"/>
          <p:nvPr/>
        </p:nvSpPr>
        <p:spPr>
          <a:xfrm>
            <a:off x="0" y="1031089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/>
              <a:t>Нейтропения</a:t>
            </a:r>
            <a:endParaRPr lang="en-RU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3C97F-07A9-54E9-3F25-A2B52ABFA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12" y="1943765"/>
            <a:ext cx="4002345" cy="3883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CC7299-1D81-2F92-4D23-02C22C8446B5}"/>
              </a:ext>
            </a:extLst>
          </p:cNvPr>
          <p:cNvSpPr txBox="1"/>
          <p:nvPr/>
        </p:nvSpPr>
        <p:spPr>
          <a:xfrm>
            <a:off x="4107512" y="1943765"/>
            <a:ext cx="7863176" cy="410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Выработка нейтрофилов происходит за счёт стимуляции костного мозга </a:t>
            </a:r>
            <a:r>
              <a:rPr lang="ru-RU" sz="2200" dirty="0" err="1"/>
              <a:t>гранулоцитарно</a:t>
            </a:r>
            <a:r>
              <a:rPr lang="ru-RU" sz="2200" dirty="0"/>
              <a:t>-макрофагальным </a:t>
            </a:r>
            <a:r>
              <a:rPr lang="ru-RU" sz="2200" dirty="0" err="1"/>
              <a:t>колониестимулирующим</a:t>
            </a:r>
            <a:r>
              <a:rPr lang="ru-RU" sz="2200" dirty="0"/>
              <a:t> фактором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Нейтрофилы проходят дифференцировку в костном мозге в течение 6 дней и находятся в крови от 8 до 16 часов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У собак 50</a:t>
            </a:r>
            <a:r>
              <a:rPr lang="he-IL" sz="2200" dirty="0"/>
              <a:t>%</a:t>
            </a:r>
            <a:r>
              <a:rPr lang="ru-RU" sz="2200" dirty="0"/>
              <a:t> нейтрофилов находится в циркуляции и 50% - в маргинальном пуле (сосудистый пристеночный резерв)</a:t>
            </a:r>
            <a:r>
              <a:rPr lang="he-IL" sz="2200" dirty="0"/>
              <a:t>*</a:t>
            </a:r>
            <a:endParaRPr lang="ru-RU" sz="22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У кошек 25</a:t>
            </a:r>
            <a:r>
              <a:rPr lang="he-IL" sz="2200" dirty="0"/>
              <a:t>%</a:t>
            </a:r>
            <a:r>
              <a:rPr lang="ru-RU" sz="2200" dirty="0"/>
              <a:t> нейтрофилов находится в циркуляции</a:t>
            </a:r>
            <a:r>
              <a:rPr lang="he-IL" sz="2200" dirty="0"/>
              <a:t>*</a:t>
            </a:r>
            <a:endParaRPr lang="en-RU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8CF550-04B4-4CA7-541E-085A131F06AE}"/>
              </a:ext>
            </a:extLst>
          </p:cNvPr>
          <p:cNvSpPr txBox="1"/>
          <p:nvPr/>
        </p:nvSpPr>
        <p:spPr>
          <a:xfrm>
            <a:off x="221312" y="6227020"/>
            <a:ext cx="11691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dvPSTIM10"/>
              </a:rPr>
              <a:t>* Schultze A.E. (2010) Interpretation of canine leukocyte response. </a:t>
            </a:r>
            <a:r>
              <a:rPr lang="en-GB" sz="1800" dirty="0" err="1">
                <a:effectLst/>
                <a:latin typeface="AdvPSTIM10"/>
              </a:rPr>
              <a:t>Schalm’s</a:t>
            </a:r>
            <a:r>
              <a:rPr lang="en-GB" sz="1800" dirty="0">
                <a:effectLst/>
                <a:latin typeface="AdvPSTIM10"/>
              </a:rPr>
              <a:t> Veterinary </a:t>
            </a:r>
            <a:r>
              <a:rPr lang="en-GB" sz="1800" dirty="0" err="1">
                <a:effectLst/>
                <a:latin typeface="AdvPSTIM10"/>
              </a:rPr>
              <a:t>Hematology</a:t>
            </a:r>
            <a:r>
              <a:rPr lang="en-GB" sz="1800" dirty="0">
                <a:effectLst/>
                <a:latin typeface="AdvPSTIM10"/>
              </a:rPr>
              <a:t> 6, 321</a:t>
            </a:r>
            <a:r>
              <a:rPr lang="en-GB" sz="1800" dirty="0">
                <a:effectLst/>
                <a:latin typeface="AdvTTec369687+20"/>
              </a:rPr>
              <a:t>–</a:t>
            </a:r>
            <a:r>
              <a:rPr lang="en-GB" sz="1800" dirty="0">
                <a:effectLst/>
                <a:latin typeface="AdvPSTIM10"/>
              </a:rPr>
              <a:t>334.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3895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2C620B-4AA3-8EED-8D0C-758F74937D8C}"/>
              </a:ext>
            </a:extLst>
          </p:cNvPr>
          <p:cNvSpPr txBox="1"/>
          <p:nvPr/>
        </p:nvSpPr>
        <p:spPr>
          <a:xfrm>
            <a:off x="-1" y="135854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53FC1B-9727-462C-67F5-CDE3467216F5}"/>
              </a:ext>
            </a:extLst>
          </p:cNvPr>
          <p:cNvSpPr txBox="1"/>
          <p:nvPr/>
        </p:nvSpPr>
        <p:spPr>
          <a:xfrm>
            <a:off x="-2" y="720629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/>
              <a:t>Нейтропения</a:t>
            </a:r>
            <a:endParaRPr lang="en-RU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4D08A1-6ACB-238D-DE18-45F6631D9C21}"/>
              </a:ext>
            </a:extLst>
          </p:cNvPr>
          <p:cNvSpPr txBox="1"/>
          <p:nvPr/>
        </p:nvSpPr>
        <p:spPr>
          <a:xfrm>
            <a:off x="3933805" y="1665844"/>
            <a:ext cx="8258193" cy="308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 err="1"/>
              <a:t>Нейтропения</a:t>
            </a:r>
            <a:r>
              <a:rPr lang="ru-RU" sz="2200" dirty="0"/>
              <a:t> – </a:t>
            </a:r>
            <a:r>
              <a:rPr lang="ru-RU" sz="2200" dirty="0" err="1"/>
              <a:t>дозозависимое</a:t>
            </a:r>
            <a:r>
              <a:rPr lang="ru-RU" sz="2200" dirty="0"/>
              <a:t> проявление применения </a:t>
            </a:r>
            <a:r>
              <a:rPr lang="ru-RU" sz="2200" dirty="0" err="1"/>
              <a:t>большин</a:t>
            </a:r>
            <a:r>
              <a:rPr lang="en-US" sz="2200" dirty="0"/>
              <a:t>c</a:t>
            </a:r>
            <a:r>
              <a:rPr lang="ru-RU" sz="2200" dirty="0" err="1"/>
              <a:t>тва</a:t>
            </a:r>
            <a:r>
              <a:rPr lang="ru-RU" sz="2200" dirty="0"/>
              <a:t> цитостатиков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Пиковое значение </a:t>
            </a:r>
            <a:r>
              <a:rPr lang="ru-RU" sz="2200" dirty="0" err="1"/>
              <a:t>нейтропении</a:t>
            </a:r>
            <a:r>
              <a:rPr lang="ru-RU" sz="2200" dirty="0"/>
              <a:t> на фоне применения химиопрепарата – </a:t>
            </a:r>
            <a:r>
              <a:rPr lang="en-US" sz="2200" dirty="0"/>
              <a:t>NADIR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b="1" dirty="0"/>
              <a:t>У большинства химиопрепаратов </a:t>
            </a:r>
            <a:r>
              <a:rPr lang="en-US" sz="2200" b="1" dirty="0"/>
              <a:t>NADIR </a:t>
            </a:r>
            <a:r>
              <a:rPr lang="ru-RU" sz="2200" b="1" dirty="0"/>
              <a:t>развивается к 7-14 суткам после их введения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02143-D549-6B2F-FF44-00890D83C70D}"/>
              </a:ext>
            </a:extLst>
          </p:cNvPr>
          <p:cNvSpPr txBox="1"/>
          <p:nvPr/>
        </p:nvSpPr>
        <p:spPr>
          <a:xfrm>
            <a:off x="-4" y="6046489"/>
            <a:ext cx="121920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200" i="1" u="sng" dirty="0"/>
              <a:t>У кошек </a:t>
            </a:r>
            <a:r>
              <a:rPr lang="ru-RU" sz="2200" i="1" u="sng" dirty="0" err="1"/>
              <a:t>нейтропения</a:t>
            </a:r>
            <a:r>
              <a:rPr lang="ru-RU" sz="2200" i="1" u="sng" dirty="0"/>
              <a:t> чаще </a:t>
            </a:r>
            <a:r>
              <a:rPr lang="ru-RU" sz="2200" i="1" u="sng" dirty="0" err="1"/>
              <a:t>разивается</a:t>
            </a:r>
            <a:r>
              <a:rPr lang="ru-RU" sz="2200" i="1" u="sng" dirty="0"/>
              <a:t> на фоне применения </a:t>
            </a:r>
            <a:r>
              <a:rPr lang="ru-RU" sz="2200" i="1" u="sng" dirty="0" err="1"/>
              <a:t>винкаалкалойдов</a:t>
            </a:r>
            <a:r>
              <a:rPr lang="ru-RU" sz="2200" i="1" u="sng" dirty="0"/>
              <a:t> и </a:t>
            </a:r>
            <a:r>
              <a:rPr lang="ru-RU" sz="2200" i="1" u="sng" dirty="0" err="1"/>
              <a:t>ломустина</a:t>
            </a:r>
            <a:r>
              <a:rPr lang="ru-RU" sz="2200" i="1" u="sng" dirty="0"/>
              <a:t>  </a:t>
            </a:r>
            <a:endParaRPr lang="en-RU" sz="2200" i="1" u="sng" dirty="0"/>
          </a:p>
        </p:txBody>
      </p:sp>
      <p:pic>
        <p:nvPicPr>
          <p:cNvPr id="9" name="Picture 8" descr="Cartoon dog sitting in a chair in front of a table and a coffee cup&#10;&#10;Description automatically generated with low confidence">
            <a:extLst>
              <a:ext uri="{FF2B5EF4-FFF2-40B4-BE49-F238E27FC236}">
                <a16:creationId xmlns:a16="http://schemas.microsoft.com/office/drawing/2014/main" id="{1D57C5BD-0F2A-A825-DC71-2E527BD68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5" t="1995" r="9969" b="-1"/>
          <a:stretch/>
        </p:blipFill>
        <p:spPr>
          <a:xfrm>
            <a:off x="-4" y="1812556"/>
            <a:ext cx="3862873" cy="27810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B248D7-6F11-0945-8711-946CE15F7E94}"/>
              </a:ext>
            </a:extLst>
          </p:cNvPr>
          <p:cNvSpPr txBox="1"/>
          <p:nvPr/>
        </p:nvSpPr>
        <p:spPr>
          <a:xfrm>
            <a:off x="-2" y="4888206"/>
            <a:ext cx="12192000" cy="1055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i="1" u="sng" dirty="0"/>
              <a:t>Риск развития </a:t>
            </a:r>
            <a:r>
              <a:rPr lang="ru-RU" sz="2200" i="1" u="sng" dirty="0" err="1"/>
              <a:t>нейтропении</a:t>
            </a:r>
            <a:r>
              <a:rPr lang="ru-RU" sz="2200" i="1" u="sng" dirty="0"/>
              <a:t> больше у собак с низкой массой тела, лимфомой, получающих химиотерапию </a:t>
            </a:r>
            <a:r>
              <a:rPr lang="ru-RU" sz="2200" i="1" u="sng" dirty="0" err="1"/>
              <a:t>доксорубицином</a:t>
            </a:r>
            <a:r>
              <a:rPr lang="ru-RU" sz="2200" i="1" u="sng" dirty="0"/>
              <a:t>, </a:t>
            </a:r>
            <a:r>
              <a:rPr lang="ru-RU" sz="2200" i="1" u="sng" dirty="0" err="1"/>
              <a:t>аспарагиназой</a:t>
            </a:r>
            <a:r>
              <a:rPr lang="ru-RU" sz="2200" i="1" u="sng" dirty="0"/>
              <a:t>, </a:t>
            </a:r>
            <a:r>
              <a:rPr lang="ru-RU" sz="2200" i="1" u="sng" dirty="0" err="1"/>
              <a:t>винкристином</a:t>
            </a:r>
            <a:r>
              <a:rPr lang="ru-RU" sz="2200" i="1" u="sng" dirty="0"/>
              <a:t> и их комбинациям</a:t>
            </a:r>
            <a:endParaRPr lang="en-RU" sz="2200" i="1" u="sng" dirty="0"/>
          </a:p>
        </p:txBody>
      </p:sp>
    </p:spTree>
    <p:extLst>
      <p:ext uri="{BB962C8B-B14F-4D97-AF65-F5344CB8AC3E}">
        <p14:creationId xmlns:p14="http://schemas.microsoft.com/office/powerpoint/2010/main" val="2583934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782D53-4735-B092-3381-2D813948C3D7}"/>
              </a:ext>
            </a:extLst>
          </p:cNvPr>
          <p:cNvSpPr txBox="1"/>
          <p:nvPr/>
        </p:nvSpPr>
        <p:spPr>
          <a:xfrm>
            <a:off x="-1" y="135854"/>
            <a:ext cx="12192001" cy="584775"/>
          </a:xfrm>
          <a:prstGeom prst="rect">
            <a:avLst/>
          </a:prstGeom>
          <a:solidFill>
            <a:srgbClr val="F1F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ОСЛОЖНЕНИЯ НА ФОНЕ ХИМИОТЕРАПИИ</a:t>
            </a:r>
            <a:endParaRPr lang="en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15345A-905E-9031-1204-BB0B83E3F599}"/>
              </a:ext>
            </a:extLst>
          </p:cNvPr>
          <p:cNvSpPr txBox="1"/>
          <p:nvPr/>
        </p:nvSpPr>
        <p:spPr>
          <a:xfrm>
            <a:off x="-2" y="720629"/>
            <a:ext cx="121920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/>
              <a:t>Нейтропения</a:t>
            </a:r>
            <a:endParaRPr lang="en-RU" sz="3200" b="1" dirty="0"/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28BE86B4-BF9C-B4C6-0C37-FB0D98DC9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493663"/>
              </p:ext>
            </p:extLst>
          </p:nvPr>
        </p:nvGraphicFramePr>
        <p:xfrm>
          <a:off x="108857" y="1813560"/>
          <a:ext cx="6389914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9466">
                  <a:extLst>
                    <a:ext uri="{9D8B030D-6E8A-4147-A177-3AD203B41FA5}">
                      <a16:colId xmlns:a16="http://schemas.microsoft.com/office/drawing/2014/main" val="214581459"/>
                    </a:ext>
                  </a:extLst>
                </a:gridCol>
                <a:gridCol w="4060448">
                  <a:extLst>
                    <a:ext uri="{9D8B030D-6E8A-4147-A177-3AD203B41FA5}">
                      <a16:colId xmlns:a16="http://schemas.microsoft.com/office/drawing/2014/main" val="1321494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Препарат </a:t>
                      </a:r>
                      <a:endParaRPr lang="en-RU" sz="20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Ожидаемое время развитие </a:t>
                      </a:r>
                      <a:r>
                        <a:rPr lang="en-US" sz="2000" b="1" dirty="0"/>
                        <a:t>NADIR</a:t>
                      </a:r>
                      <a:endParaRPr lang="en-RU" sz="20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260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/>
                        <a:t>Циклофосфамид</a:t>
                      </a:r>
                      <a:endParaRPr lang="en-RU" sz="2000" b="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7-10 дней</a:t>
                      </a:r>
                      <a:endParaRPr lang="en-RU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513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err="1"/>
                        <a:t>Ломустин</a:t>
                      </a:r>
                      <a:r>
                        <a:rPr lang="ru-RU" sz="2000" b="0" dirty="0"/>
                        <a:t> </a:t>
                      </a:r>
                      <a:endParaRPr lang="en-RU" sz="2000" b="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21 день – у собак (вариабельно)</a:t>
                      </a:r>
                    </a:p>
                    <a:p>
                      <a:r>
                        <a:rPr lang="ru-RU" sz="2000" dirty="0"/>
                        <a:t>28 дней – у кошек (вариабельно)</a:t>
                      </a:r>
                      <a:endParaRPr lang="en-RU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15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err="1"/>
                        <a:t>Доксорубицин</a:t>
                      </a:r>
                      <a:endParaRPr lang="en-RU" sz="2000" b="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7-10 дней</a:t>
                      </a:r>
                      <a:endParaRPr lang="en-RU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3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err="1"/>
                        <a:t>Митоксантрон</a:t>
                      </a:r>
                      <a:endParaRPr lang="en-RU" sz="2000" b="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7-10 дней</a:t>
                      </a:r>
                      <a:endParaRPr lang="en-RU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001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err="1"/>
                        <a:t>Винкристин</a:t>
                      </a:r>
                      <a:endParaRPr lang="en-RU" sz="2000" b="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5-7 дней</a:t>
                      </a:r>
                      <a:endParaRPr lang="en-RU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075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err="1"/>
                        <a:t>Винбластин</a:t>
                      </a:r>
                      <a:r>
                        <a:rPr lang="ru-RU" sz="2000" b="0" dirty="0"/>
                        <a:t> </a:t>
                      </a:r>
                      <a:endParaRPr lang="en-RU" sz="2000" b="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5-7 дней</a:t>
                      </a:r>
                      <a:endParaRPr lang="en-RU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246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b="0" u="sng" dirty="0" err="1"/>
                        <a:t>Цисплатин</a:t>
                      </a:r>
                      <a:endParaRPr lang="en-RU" sz="2000" b="0" u="sng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u="sng" dirty="0"/>
                        <a:t>7-14 дней (двойной </a:t>
                      </a:r>
                      <a:r>
                        <a:rPr lang="en-US" sz="2000" u="sng" dirty="0"/>
                        <a:t>NADIR </a:t>
                      </a:r>
                      <a:r>
                        <a:rPr lang="ru-RU" sz="2000" u="sng" dirty="0"/>
                        <a:t>к 7 и 14)</a:t>
                      </a:r>
                      <a:endParaRPr lang="en-RU" sz="2000" u="sng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729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000" b="0" u="sng" dirty="0" err="1"/>
                        <a:t>Карбоплатин</a:t>
                      </a:r>
                      <a:endParaRPr lang="en-RU" sz="2000" b="0" u="sng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u="sng" dirty="0"/>
                        <a:t>10-14 дней (у кошек к 21 дню)</a:t>
                      </a:r>
                      <a:endParaRPr lang="en-RU" sz="2000" u="sng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17579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A7B660-A6C3-6D6D-5FF6-549769147D8C}"/>
              </a:ext>
            </a:extLst>
          </p:cNvPr>
          <p:cNvSpPr txBox="1"/>
          <p:nvPr/>
        </p:nvSpPr>
        <p:spPr>
          <a:xfrm>
            <a:off x="6716485" y="1719942"/>
            <a:ext cx="5127172" cy="461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u="sng" dirty="0"/>
              <a:t>Контроль клинического анализа крови накануне/ в день химиотерапии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u="sng" dirty="0"/>
              <a:t>Химиотерапию следует отложить до восстановления нейтрофилов более 3000 клеток/</a:t>
            </a:r>
            <a:r>
              <a:rPr lang="ru-RU" sz="2200" u="sng" dirty="0" err="1"/>
              <a:t>мкл</a:t>
            </a:r>
            <a:endParaRPr lang="ru-RU" sz="2200" u="sng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За исключением случаев </a:t>
            </a:r>
            <a:r>
              <a:rPr lang="ru-RU" sz="2200" dirty="0" err="1"/>
              <a:t>миелофтиза</a:t>
            </a:r>
            <a:r>
              <a:rPr lang="ru-RU" sz="2200" dirty="0"/>
              <a:t> (лимфома и т.п.)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200" dirty="0"/>
              <a:t>Контроль уровня нейтрофилов через 7 дней и к дню </a:t>
            </a:r>
            <a:r>
              <a:rPr lang="en-US" sz="2200" dirty="0"/>
              <a:t>NADIR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018820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DDD33A8-C910-BE43-9409-6A8B5AB0E791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5366</Words>
  <Application>Microsoft Macintosh PowerPoint</Application>
  <PresentationFormat>Widescreen</PresentationFormat>
  <Paragraphs>633</Paragraphs>
  <Slides>61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AdvPSTIM10</vt:lpstr>
      <vt:lpstr>AdvPSTIM10-R</vt:lpstr>
      <vt:lpstr>AdvTTec369687+20</vt:lpstr>
      <vt:lpstr>Arial</vt:lpstr>
      <vt:lpstr>Calibri</vt:lpstr>
      <vt:lpstr>Calibri Light</vt:lpstr>
      <vt:lpstr>HelveticaNeueLTStd-Cn</vt:lpstr>
      <vt:lpstr>HelveticaNeueLTStd-CnO</vt:lpstr>
      <vt:lpstr>Times New Roman</vt:lpstr>
      <vt:lpstr>TnQ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Shimshirt</dc:creator>
  <cp:lastModifiedBy>Alex Shimshirt</cp:lastModifiedBy>
  <cp:revision>74</cp:revision>
  <dcterms:created xsi:type="dcterms:W3CDTF">2023-05-23T19:25:51Z</dcterms:created>
  <dcterms:modified xsi:type="dcterms:W3CDTF">2023-09-21T05:02:37Z</dcterms:modified>
</cp:coreProperties>
</file>