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1.jpeg" ContentType="image/jpeg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FE8"/>
          </a:solidFill>
        </a:fill>
      </a:tcStyle>
    </a:wholeTbl>
    <a:band2H>
      <a:tcTxStyle b="def" i="def"/>
      <a:tcStyle>
        <a:tcBdr/>
        <a:fill>
          <a:solidFill>
            <a:srgbClr val="E7F0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_rels/chart6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6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50"/>
      <c:hPercent val="50"/>
      <c:rotY val="0"/>
      <c:depthPercent val="100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Series2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  <a:sp3d prstMaterial="matte"/>
          </c:spPr>
          <c:explosion val="42"/>
          <c:dPt>
            <c:idx val="0"/>
            <c:explosion val="42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1"/>
            <c:explosion val="42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2"/>
            <c:explosion val="42"/>
            <c:spPr>
              <a:solidFill>
                <a:srgbClr val="EB641B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3"/>
            <c:explosion val="42"/>
            <c:spPr>
              <a:solidFill>
                <a:srgbClr val="39639D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4"/>
            <c:explosion val="42"/>
            <c:spPr>
              <a:solidFill>
                <a:srgbClr val="474B78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5"/>
            <c:explosion val="42"/>
            <c:spPr>
              <a:solidFill>
                <a:srgbClr val="7D3C4A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%" sourceLinked="0"/>
            <c:txPr>
              <a:bodyPr/>
              <a:lstStyle/>
              <a:p>
                <a:pPr>
                  <a:defRPr b="1" i="0" strike="noStrike" sz="1000" u="none">
                    <a:solidFill>
                      <a:srgbClr val="33CCCC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CDV</c:v>
                </c:pt>
                <c:pt idx="1">
                  <c:v>CPV-2</c:v>
                </c:pt>
                <c:pt idx="2">
                  <c:v>CCoV</c:v>
                </c:pt>
                <c:pt idx="3">
                  <c:v>CAV-1</c:v>
                </c:pt>
                <c:pt idx="4">
                  <c:v>CAV-2</c:v>
                </c:pt>
                <c:pt idx="5">
                  <c:v>RAVB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583.000000</c:v>
                </c:pt>
                <c:pt idx="1">
                  <c:v>1553.000000</c:v>
                </c:pt>
                <c:pt idx="2">
                  <c:v>400.000000</c:v>
                </c:pt>
                <c:pt idx="3">
                  <c:v>184.000000</c:v>
                </c:pt>
                <c:pt idx="4">
                  <c:v>1235.000000</c:v>
                </c:pt>
                <c:pt idx="5">
                  <c:v>300.000000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50"/>
      <c:hPercent val="50"/>
      <c:rotY val="0"/>
      <c:depthPercent val="100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Series2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  <a:sp3d prstMaterial="matte"/>
          </c:spPr>
          <c:explosion val="35"/>
          <c:dPt>
            <c:idx val="0"/>
            <c:explosion val="35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1"/>
            <c:explosion val="37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2"/>
            <c:explosion val="36"/>
            <c:spPr>
              <a:solidFill>
                <a:srgbClr val="EB641B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3"/>
            <c:explosion val="38"/>
            <c:spPr>
              <a:solidFill>
                <a:srgbClr val="39639D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1" i="0" strike="noStrike" sz="1000" u="none">
                      <a:solidFill>
                        <a:srgbClr val="33CCCC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%" sourceLinked="0"/>
            <c:txPr>
              <a:bodyPr/>
              <a:lstStyle/>
              <a:p>
                <a:pPr>
                  <a:defRPr b="1" i="0" strike="noStrike" sz="1000" u="none">
                    <a:solidFill>
                      <a:srgbClr val="33CCCC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FPV</c:v>
                </c:pt>
                <c:pt idx="1">
                  <c:v>FCV</c:v>
                </c:pt>
                <c:pt idx="2">
                  <c:v>FCoV</c:v>
                </c:pt>
                <c:pt idx="3">
                  <c:v>FHV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2311.000000</c:v>
                </c:pt>
                <c:pt idx="1">
                  <c:v>3577.000000</c:v>
                </c:pt>
                <c:pt idx="2">
                  <c:v>4282.000000</c:v>
                </c:pt>
                <c:pt idx="3">
                  <c:v>2848.000000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1200" u="none">
                <a:solidFill>
                  <a:srgbClr val="333333"/>
                </a:solidFill>
                <a:latin typeface="Times New Roman"/>
              </a:defRPr>
            </a:pPr>
            <a:r>
              <a:rPr b="1" i="0" strike="noStrike" sz="1200" u="none">
                <a:solidFill>
                  <a:srgbClr val="333333"/>
                </a:solidFill>
                <a:latin typeface="Times New Roman"/>
              </a:rPr>
              <a:t>Титр антител к вирусу CCoV в сыворотке крови щенков, log2 (по данным РМН)</a:t>
            </a:r>
          </a:p>
        </c:rich>
      </c:tx>
      <c:layout>
        <c:manualLayout>
          <c:xMode val="edge"/>
          <c:yMode val="edge"/>
          <c:x val="0"/>
          <c:y val="0"/>
          <c:w val="1"/>
          <c:h val="0.23177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25656"/>
          <c:y val="0.231776"/>
          <c:w val="0.868407"/>
          <c:h val="0.59138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noFill/>
            <a:ln w="38100" cap="flat">
              <a:solidFill>
                <a:srgbClr val="33CCCC"/>
              </a:solidFill>
              <a:prstDash val="solid"/>
              <a:round/>
            </a:ln>
            <a:effectLst/>
          </c:spPr>
          <c:marker>
            <c:symbol val="none"/>
            <c:size val="2"/>
            <c:spPr>
              <a:noFill/>
              <a:ln w="38100" cap="flat">
                <a:solidFill>
                  <a:srgbClr val="33CCCC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9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stdErr"/>
            <c:noEndCap val="0"/>
            <c:val val="0"/>
            <c:spPr>
              <a:noFill/>
              <a:ln w="3175" cap="flat">
                <a:solidFill>
                  <a:srgbClr val="808080"/>
                </a:solidFill>
                <a:prstDash val="solid"/>
                <a:round/>
              </a:ln>
              <a:effectLst/>
            </c:spPr>
          </c:errBars>
          <c:cat>
            <c:strRef>
              <c:f>Sheet1!$B$1:$J$1</c:f>
              <c:strCache>
                <c:ptCount val="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</c:strCache>
            </c:strRef>
          </c:cat>
          <c:val>
            <c:numRef>
              <c:f>Sheet1!$B$2:$J$2</c:f>
              <c:numCache>
                <c:ptCount val="9"/>
                <c:pt idx="0">
                  <c:v>4.670000</c:v>
                </c:pt>
                <c:pt idx="1">
                  <c:v>4.670000</c:v>
                </c:pt>
                <c:pt idx="2">
                  <c:v>4.600000</c:v>
                </c:pt>
                <c:pt idx="3">
                  <c:v>4.600000</c:v>
                </c:pt>
                <c:pt idx="4">
                  <c:v>4.500000</c:v>
                </c:pt>
                <c:pt idx="5">
                  <c:v>4.300000</c:v>
                </c:pt>
                <c:pt idx="6">
                  <c:v>3.950000</c:v>
                </c:pt>
                <c:pt idx="7">
                  <c:v>3.800000</c:v>
                </c:pt>
                <c:pt idx="8">
                  <c:v>3.530000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i="0" strike="noStrike" sz="900" u="none">
                    <a:solidFill>
                      <a:srgbClr val="333333"/>
                    </a:solidFill>
                    <a:latin typeface="Arial"/>
                  </a:defRPr>
                </a:pPr>
                <a:r>
                  <a:rPr b="0" i="0" strike="noStrike" sz="900" u="none">
                    <a:solidFill>
                      <a:srgbClr val="333333"/>
                    </a:solidFill>
                    <a:latin typeface="Arial"/>
                  </a:rPr>
                  <a:t>Возраст щенков, мес.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333333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in val="2.5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minorGridlines>
          <c:spPr>
            <a:ln w="12700" cap="flat">
              <a:solidFill>
                <a:srgbClr val="F2F2F2"/>
              </a:solidFill>
              <a:prstDash val="solid"/>
              <a:round/>
            </a:ln>
          </c:spPr>
        </c:minorGridlines>
        <c:title>
          <c:tx>
            <c:rich>
              <a:bodyPr rot="-5400000"/>
              <a:lstStyle/>
              <a:p>
                <a:pPr>
                  <a:defRPr b="0" i="0" strike="noStrike" sz="900" u="none">
                    <a:solidFill>
                      <a:srgbClr val="333333"/>
                    </a:solidFill>
                    <a:latin typeface="Arial"/>
                  </a:defRPr>
                </a:pPr>
                <a:r>
                  <a:rPr b="0" i="0" strike="noStrike" sz="900" u="none">
                    <a:solidFill>
                      <a:srgbClr val="333333"/>
                    </a:solidFill>
                    <a:latin typeface="Arial"/>
                  </a:rPr>
                  <a:t>Титр антител, log2</a:t>
                </a:r>
              </a:p>
            </c:rich>
          </c:tx>
          <c:layout/>
          <c:overlay val="1"/>
        </c:title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333333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0.625"/>
        <c:minorUnit val="0.3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1200" u="none">
                <a:solidFill>
                  <a:srgbClr val="333333"/>
                </a:solidFill>
                <a:latin typeface="Times New Roman"/>
              </a:defRPr>
            </a:pPr>
            <a:r>
              <a:rPr b="1" i="0" strike="noStrike" sz="1200" u="none">
                <a:solidFill>
                  <a:srgbClr val="333333"/>
                </a:solidFill>
                <a:latin typeface="Times New Roman"/>
              </a:rPr>
              <a:t>Титр антител к вирусу CPV-2 в сыворотке крови щенков, log2 (по данным РТГА)</a:t>
            </a:r>
          </a:p>
        </c:rich>
      </c:tx>
      <c:layout>
        <c:manualLayout>
          <c:xMode val="edge"/>
          <c:yMode val="edge"/>
          <c:x val="0"/>
          <c:y val="0"/>
          <c:w val="1"/>
          <c:h val="0.20965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182"/>
          <c:y val="0.209653"/>
          <c:w val="0.8768"/>
          <c:h val="0.62919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noFill/>
            <a:ln w="38100" cap="flat">
              <a:solidFill>
                <a:srgbClr val="33CCCC"/>
              </a:solidFill>
              <a:prstDash val="solid"/>
              <a:round/>
            </a:ln>
            <a:effectLst/>
          </c:spPr>
          <c:marker>
            <c:symbol val="none"/>
            <c:size val="2"/>
            <c:spPr>
              <a:noFill/>
              <a:ln w="38100" cap="flat">
                <a:solidFill>
                  <a:srgbClr val="33CCCC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9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stdErr"/>
            <c:noEndCap val="0"/>
            <c:val val="0"/>
            <c:spPr>
              <a:noFill/>
              <a:ln w="3175" cap="flat">
                <a:solidFill>
                  <a:srgbClr val="808080"/>
                </a:solidFill>
                <a:prstDash val="solid"/>
                <a:round/>
              </a:ln>
              <a:effectLst/>
            </c:spPr>
          </c:errBars>
          <c:cat>
            <c:strRef>
              <c:f>Sheet1!$B$1:$J$1</c:f>
              <c:strCache>
                <c:ptCount val="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</c:strCache>
            </c:strRef>
          </c:cat>
          <c:val>
            <c:numRef>
              <c:f>Sheet1!$B$2:$J$2</c:f>
              <c:numCache>
                <c:ptCount val="9"/>
                <c:pt idx="0">
                  <c:v>10.600000</c:v>
                </c:pt>
                <c:pt idx="1">
                  <c:v>10.600000</c:v>
                </c:pt>
                <c:pt idx="2">
                  <c:v>10.400000</c:v>
                </c:pt>
                <c:pt idx="3">
                  <c:v>10.400000</c:v>
                </c:pt>
                <c:pt idx="4">
                  <c:v>10.000000</c:v>
                </c:pt>
                <c:pt idx="5">
                  <c:v>10.000000</c:v>
                </c:pt>
                <c:pt idx="6">
                  <c:v>9.600000</c:v>
                </c:pt>
                <c:pt idx="7">
                  <c:v>9.400000</c:v>
                </c:pt>
                <c:pt idx="8">
                  <c:v>9.400000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i="0" strike="noStrike" sz="900" u="none">
                    <a:solidFill>
                      <a:srgbClr val="333333"/>
                    </a:solidFill>
                    <a:latin typeface="Arial"/>
                  </a:defRPr>
                </a:pPr>
                <a:r>
                  <a:rPr b="0" i="0" strike="noStrike" sz="900" u="none">
                    <a:solidFill>
                      <a:srgbClr val="333333"/>
                    </a:solidFill>
                    <a:latin typeface="Arial"/>
                  </a:rPr>
                  <a:t>Возраст щенков, мес.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333333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in val="8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minorGridlines>
          <c:spPr>
            <a:ln w="12700" cap="flat">
              <a:solidFill>
                <a:srgbClr val="F2F2F2"/>
              </a:solidFill>
              <a:prstDash val="solid"/>
              <a:round/>
            </a:ln>
          </c:spPr>
        </c:minorGridlines>
        <c:title>
          <c:tx>
            <c:rich>
              <a:bodyPr rot="-5400000"/>
              <a:lstStyle/>
              <a:p>
                <a:pPr>
                  <a:defRPr b="0" i="0" strike="noStrike" sz="900" u="none">
                    <a:solidFill>
                      <a:srgbClr val="333333"/>
                    </a:solidFill>
                    <a:latin typeface="Arial"/>
                  </a:defRPr>
                </a:pPr>
                <a:r>
                  <a:rPr b="0" i="0" strike="noStrike" sz="900" u="none">
                    <a:solidFill>
                      <a:srgbClr val="333333"/>
                    </a:solidFill>
                    <a:latin typeface="Arial"/>
                  </a:rPr>
                  <a:t>Титр антител, log2</a:t>
                </a:r>
              </a:p>
            </c:rich>
          </c:tx>
          <c:layout/>
          <c:overlay val="1"/>
        </c:title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333333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0.75"/>
        <c:minorUnit val="0.3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1200" u="none">
                <a:solidFill>
                  <a:srgbClr val="333333"/>
                </a:solidFill>
                <a:latin typeface="Times New Roman"/>
              </a:defRPr>
            </a:pPr>
            <a:r>
              <a:rPr b="1" i="0" strike="noStrike" sz="1200" u="none">
                <a:solidFill>
                  <a:srgbClr val="333333"/>
                </a:solidFill>
                <a:latin typeface="Times New Roman"/>
              </a:rPr>
              <a:t>Титр антител к вирусу CAV-1 в сыворотке крови щенков, log2 (по данным РМН)</a:t>
            </a:r>
          </a:p>
        </c:rich>
      </c:tx>
      <c:layout>
        <c:manualLayout>
          <c:xMode val="edge"/>
          <c:yMode val="edge"/>
          <c:x val="0"/>
          <c:y val="0"/>
          <c:w val="1"/>
          <c:h val="0.22136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07549"/>
          <c:y val="0.221366"/>
          <c:w val="0.887369"/>
          <c:h val="0.60917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noFill/>
            <a:ln w="38100" cap="flat">
              <a:solidFill>
                <a:srgbClr val="33CCCC"/>
              </a:solidFill>
              <a:prstDash val="solid"/>
              <a:round/>
            </a:ln>
            <a:effectLst/>
          </c:spPr>
          <c:marker>
            <c:symbol val="none"/>
            <c:size val="2"/>
            <c:spPr>
              <a:noFill/>
              <a:ln w="38100" cap="flat">
                <a:solidFill>
                  <a:srgbClr val="33CCCC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9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stdErr"/>
            <c:noEndCap val="0"/>
            <c:val val="0"/>
            <c:spPr>
              <a:noFill/>
              <a:ln w="3175" cap="flat">
                <a:solidFill>
                  <a:srgbClr val="808080"/>
                </a:solidFill>
                <a:prstDash val="solid"/>
                <a:round/>
              </a:ln>
              <a:effectLst/>
            </c:spPr>
          </c:errBars>
          <c:cat>
            <c:strRef>
              <c:f>Sheet1!$B$1:$J$1</c:f>
              <c:strCache>
                <c:ptCount val="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</c:strCache>
            </c:strRef>
          </c:cat>
          <c:val>
            <c:numRef>
              <c:f>Sheet1!$B$2:$J$2</c:f>
              <c:numCache>
                <c:ptCount val="9"/>
                <c:pt idx="0">
                  <c:v>7.320000</c:v>
                </c:pt>
                <c:pt idx="1">
                  <c:v>7.300000</c:v>
                </c:pt>
                <c:pt idx="2">
                  <c:v>7.000000</c:v>
                </c:pt>
                <c:pt idx="3">
                  <c:v>7.000000</c:v>
                </c:pt>
                <c:pt idx="4">
                  <c:v>6.750000</c:v>
                </c:pt>
                <c:pt idx="5">
                  <c:v>6.000000</c:v>
                </c:pt>
                <c:pt idx="6">
                  <c:v>5.250000</c:v>
                </c:pt>
                <c:pt idx="7">
                  <c:v>5.250000</c:v>
                </c:pt>
                <c:pt idx="8">
                  <c:v>5.000000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i="0" strike="noStrike" sz="900" u="none">
                    <a:solidFill>
                      <a:srgbClr val="333333"/>
                    </a:solidFill>
                    <a:latin typeface="Arial"/>
                  </a:defRPr>
                </a:pPr>
                <a:r>
                  <a:rPr b="0" i="0" strike="noStrike" sz="900" u="none">
                    <a:solidFill>
                      <a:srgbClr val="333333"/>
                    </a:solidFill>
                    <a:latin typeface="Arial"/>
                  </a:rPr>
                  <a:t>Возраст щенков, мес.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333333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in val="2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minorGridlines>
          <c:spPr>
            <a:ln w="12700" cap="flat">
              <a:solidFill>
                <a:srgbClr val="F2F2F2"/>
              </a:solidFill>
              <a:prstDash val="solid"/>
              <a:round/>
            </a:ln>
          </c:spPr>
        </c:minorGridlines>
        <c:title>
          <c:tx>
            <c:rich>
              <a:bodyPr rot="-5400000"/>
              <a:lstStyle/>
              <a:p>
                <a:pPr>
                  <a:defRPr b="0" i="0" strike="noStrike" sz="900" u="none">
                    <a:solidFill>
                      <a:srgbClr val="333333"/>
                    </a:solidFill>
                    <a:latin typeface="Arial"/>
                  </a:defRPr>
                </a:pPr>
                <a:r>
                  <a:rPr b="0" i="0" strike="noStrike" sz="900" u="none">
                    <a:solidFill>
                      <a:srgbClr val="333333"/>
                    </a:solidFill>
                    <a:latin typeface="Arial"/>
                  </a:rPr>
                  <a:t>Титр антител, log2</a:t>
                </a:r>
              </a:p>
            </c:rich>
          </c:tx>
          <c:layout/>
          <c:overlay val="1"/>
        </c:title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333333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1200" u="none">
                <a:solidFill>
                  <a:srgbClr val="333333"/>
                </a:solidFill>
                <a:latin typeface="Times New Roman"/>
              </a:defRPr>
            </a:pPr>
            <a:r>
              <a:rPr b="1" i="0" strike="noStrike" sz="1200" u="none">
                <a:solidFill>
                  <a:srgbClr val="333333"/>
                </a:solidFill>
                <a:latin typeface="Times New Roman"/>
              </a:rPr>
              <a:t>Титр антител к вирусу CDV в сыворотке крови щенков, log2 (по данным РМН) </a:t>
            </a:r>
          </a:p>
        </c:rich>
      </c:tx>
      <c:layout>
        <c:manualLayout>
          <c:xMode val="edge"/>
          <c:yMode val="edge"/>
          <c:x val="0"/>
          <c:y val="0"/>
          <c:w val="1"/>
          <c:h val="0.20626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32641"/>
          <c:y val="0.206266"/>
          <c:w val="0.86182"/>
          <c:h val="0.63498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noFill/>
            <a:ln w="38100" cap="flat">
              <a:solidFill>
                <a:srgbClr val="33CCCC"/>
              </a:solidFill>
              <a:prstDash val="solid"/>
              <a:round/>
            </a:ln>
            <a:effectLst/>
          </c:spPr>
          <c:marker>
            <c:symbol val="none"/>
            <c:size val="2"/>
            <c:spPr>
              <a:noFill/>
              <a:ln w="38100" cap="flat">
                <a:solidFill>
                  <a:srgbClr val="33CCCC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9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stdErr"/>
            <c:noEndCap val="0"/>
            <c:val val="0"/>
            <c:spPr>
              <a:noFill/>
              <a:ln w="3175" cap="flat">
                <a:solidFill>
                  <a:srgbClr val="808080"/>
                </a:solidFill>
                <a:prstDash val="solid"/>
                <a:round/>
              </a:ln>
              <a:effectLst/>
            </c:spPr>
          </c:errBars>
          <c:cat>
            <c:strRef>
              <c:f>Sheet1!$B$1:$J$1</c:f>
              <c:strCache>
                <c:ptCount val="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</c:strCache>
            </c:strRef>
          </c:cat>
          <c:val>
            <c:numRef>
              <c:f>Sheet1!$B$2:$J$2</c:f>
              <c:numCache>
                <c:ptCount val="9"/>
                <c:pt idx="0">
                  <c:v>8.750000</c:v>
                </c:pt>
                <c:pt idx="1">
                  <c:v>8.750000</c:v>
                </c:pt>
                <c:pt idx="2">
                  <c:v>8.750000</c:v>
                </c:pt>
                <c:pt idx="3">
                  <c:v>8.500000</c:v>
                </c:pt>
                <c:pt idx="4">
                  <c:v>8.500000</c:v>
                </c:pt>
                <c:pt idx="5">
                  <c:v>8.250000</c:v>
                </c:pt>
                <c:pt idx="6">
                  <c:v>8.250000</c:v>
                </c:pt>
                <c:pt idx="7">
                  <c:v>7.800000</c:v>
                </c:pt>
                <c:pt idx="8">
                  <c:v>7.750000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i="0" strike="noStrike" sz="900" u="none">
                    <a:solidFill>
                      <a:srgbClr val="333333"/>
                    </a:solidFill>
                    <a:latin typeface="Arial"/>
                  </a:defRPr>
                </a:pPr>
                <a:r>
                  <a:rPr b="0" i="0" strike="noStrike" sz="900" u="none">
                    <a:solidFill>
                      <a:srgbClr val="333333"/>
                    </a:solidFill>
                    <a:latin typeface="Arial"/>
                  </a:rPr>
                  <a:t>Возраст щенков, мес.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333333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in val="6.5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minorGridlines>
          <c:spPr>
            <a:ln w="12700" cap="flat">
              <a:solidFill>
                <a:srgbClr val="F2F2F2"/>
              </a:solidFill>
              <a:prstDash val="solid"/>
              <a:round/>
            </a:ln>
          </c:spPr>
        </c:minorGridlines>
        <c:title>
          <c:tx>
            <c:rich>
              <a:bodyPr rot="-5400000"/>
              <a:lstStyle/>
              <a:p>
                <a:pPr>
                  <a:defRPr b="0" i="0" strike="noStrike" sz="900" u="none">
                    <a:solidFill>
                      <a:srgbClr val="333333"/>
                    </a:solidFill>
                    <a:latin typeface="Arial"/>
                  </a:defRPr>
                </a:pPr>
                <a:r>
                  <a:rPr b="0" i="0" strike="noStrike" sz="900" u="none">
                    <a:solidFill>
                      <a:srgbClr val="333333"/>
                    </a:solidFill>
                    <a:latin typeface="Arial"/>
                  </a:rPr>
                  <a:t>Титр антител, log2</a:t>
                </a:r>
              </a:p>
            </c:rich>
          </c:tx>
          <c:layout/>
          <c:overlay val="1"/>
        </c:title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333333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0.625"/>
        <c:minorUnit val="0.3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hape 2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6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7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168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169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1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82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84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185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186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8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00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01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202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203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1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5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16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17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219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220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2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3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4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5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236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237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2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3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34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5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8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9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0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51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52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5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6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68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69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1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2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3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4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85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86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8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9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00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01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10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14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15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16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117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118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1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2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3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134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135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7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8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9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0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151" name="Текст заголовка"/>
          <p:cNvSpPr txBox="1"/>
          <p:nvPr>
            <p:ph type="title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152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8013" cy="4276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C0C0C0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687" y="333375"/>
            <a:ext cx="5254626" cy="55006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"/>
          <p:cNvSpPr/>
          <p:nvPr/>
        </p:nvSpPr>
        <p:spPr>
          <a:xfrm>
            <a:off x="6350" y="6011862"/>
            <a:ext cx="9131300" cy="836613"/>
          </a:xfrm>
          <a:prstGeom prst="rect">
            <a:avLst/>
          </a:prstGeom>
          <a:gradFill>
            <a:gsLst>
              <a:gs pos="0">
                <a:srgbClr val="741F2C"/>
              </a:gs>
              <a:gs pos="100000">
                <a:srgbClr val="9D2B3C"/>
              </a:gs>
            </a:gsLst>
            <a:lin ang="16200000"/>
          </a:gra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8612" y="6021387"/>
            <a:ext cx="8636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"/>
          <p:cNvSpPr/>
          <p:nvPr/>
        </p:nvSpPr>
        <p:spPr>
          <a:xfrm>
            <a:off x="7937" y="0"/>
            <a:ext cx="9131301" cy="150813"/>
          </a:xfrm>
          <a:prstGeom prst="rect">
            <a:avLst/>
          </a:prstGeom>
          <a:solidFill>
            <a:srgbClr val="9D2B3C"/>
          </a:solidFill>
          <a:ln w="12600">
            <a:solidFill>
              <a:srgbClr val="808080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93000"/>
              </a:lnSpc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Линия"/>
          <p:cNvSpPr/>
          <p:nvPr/>
        </p:nvSpPr>
        <p:spPr>
          <a:xfrm>
            <a:off x="3175" y="5964237"/>
            <a:ext cx="9136063" cy="1588"/>
          </a:xfrm>
          <a:prstGeom prst="line">
            <a:avLst/>
          </a:prstGeom>
          <a:ln w="936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" name="Линия"/>
          <p:cNvSpPr/>
          <p:nvPr/>
        </p:nvSpPr>
        <p:spPr>
          <a:xfrm>
            <a:off x="-3175" y="200024"/>
            <a:ext cx="9136063" cy="1589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" name="Линия"/>
          <p:cNvSpPr/>
          <p:nvPr/>
        </p:nvSpPr>
        <p:spPr>
          <a:xfrm>
            <a:off x="7937" y="5984874"/>
            <a:ext cx="9136063" cy="1589"/>
          </a:xfrm>
          <a:prstGeom prst="line">
            <a:avLst/>
          </a:prstGeom>
          <a:ln w="3168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" name="Россельхознадзор, ФГБУ «ВНИИЗЖ»"/>
          <p:cNvSpPr txBox="1"/>
          <p:nvPr/>
        </p:nvSpPr>
        <p:spPr>
          <a:xfrm>
            <a:off x="367050" y="6242050"/>
            <a:ext cx="3874413" cy="290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1400">
                <a:solidFill>
                  <a:srgbClr val="FFFFFF"/>
                </a:solidFill>
              </a:defRPr>
            </a:pPr>
            <a:r>
              <a:t>Россельхознадзор, ФГ</a:t>
            </a:r>
            <a:r>
              <a:t>Б</a:t>
            </a:r>
            <a:r>
              <a:t>У «ВНИИЗЖ»</a:t>
            </a:r>
          </a:p>
        </p:txBody>
      </p:sp>
      <p:sp>
        <p:nvSpPr>
          <p:cNvPr id="10" name="Номер слайда"/>
          <p:cNvSpPr txBox="1"/>
          <p:nvPr>
            <p:ph type="sldNum" sz="quarter" idx="2"/>
          </p:nvPr>
        </p:nvSpPr>
        <p:spPr>
          <a:xfrm>
            <a:off x="8381144" y="6245225"/>
            <a:ext cx="304069" cy="290984"/>
          </a:xfrm>
          <a:prstGeom prst="rect">
            <a:avLst/>
          </a:prstGeom>
          <a:ln w="12700">
            <a:miter lim="400000"/>
          </a:ln>
        </p:spPr>
        <p:txBody>
          <a:bodyPr wrap="none" lIns="46799" tIns="46799" rIns="46799" bIns="46799">
            <a:spAutoFit/>
          </a:bodyPr>
          <a:lstStyle>
            <a:lvl1pPr algn="r" defTabSz="914400">
              <a:defRPr sz="1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 anchor="ctr"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1312" marR="0" indent="-341312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»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1pPr>
      <a:lvl2pPr marL="781957" marR="0" indent="-324757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–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•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–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»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449262" rtl="0" latinLnBrk="0">
        <a:lnSpc>
          <a:spcPct val="93000"/>
        </a:lnSpc>
        <a:spcBef>
          <a:spcPts val="800"/>
        </a:spcBef>
        <a:spcAft>
          <a:spcPts val="0"/>
        </a:spcAft>
        <a:buClr>
          <a:srgbClr val="601A24"/>
        </a:buClr>
        <a:buSzPct val="100000"/>
        <a:buFont typeface="Arial"/>
        <a:buChar char=""/>
        <a:tabLst/>
        <a:defRPr b="0" baseline="0" cap="none" i="0" spc="0" strike="noStrike" sz="3200" u="none">
          <a:solidFill>
            <a:srgbClr val="601A24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6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D:\Лена (строительство)\Шишкова\конечный результат\DJI_0128.tif" descr="D:\Лена (строительство)\Шишкова\конечный результат\DJI_012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0350"/>
            <a:ext cx="9126538" cy="5684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50" y="182562"/>
            <a:ext cx="942975" cy="1014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0862" y="309562"/>
            <a:ext cx="865188" cy="865188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ФГБУ «ВНИИЗЖ»"/>
          <p:cNvSpPr txBox="1"/>
          <p:nvPr/>
        </p:nvSpPr>
        <p:spPr>
          <a:xfrm>
            <a:off x="2385694" y="333375"/>
            <a:ext cx="4429087" cy="6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solidFill>
                  <a:srgbClr val="002060"/>
                </a:solidFill>
              </a:defRPr>
            </a:lvl1pPr>
          </a:lstStyle>
          <a:p>
            <a:pPr/>
            <a:r>
              <a:t>ФГБУ «ВНИИЗЖ»</a:t>
            </a:r>
          </a:p>
        </p:txBody>
      </p:sp>
      <p:sp>
        <p:nvSpPr>
          <p:cNvPr id="251" name="Номер слайда"/>
          <p:cNvSpPr txBox="1"/>
          <p:nvPr>
            <p:ph type="sldNum" sz="quarter" idx="2"/>
          </p:nvPr>
        </p:nvSpPr>
        <p:spPr>
          <a:xfrm>
            <a:off x="8480028" y="6245225"/>
            <a:ext cx="205185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4112" y="300037"/>
            <a:ext cx="1146176" cy="8715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Сгруппировать"/>
          <p:cNvGrpSpPr/>
          <p:nvPr/>
        </p:nvGrpSpPr>
        <p:grpSpPr>
          <a:xfrm>
            <a:off x="-11113" y="2060575"/>
            <a:ext cx="9147176" cy="2016125"/>
            <a:chOff x="0" y="0"/>
            <a:chExt cx="9147174" cy="2016125"/>
          </a:xfrm>
        </p:grpSpPr>
        <p:sp>
          <p:nvSpPr>
            <p:cNvPr id="253" name="Прямоугольник"/>
            <p:cNvSpPr/>
            <p:nvPr/>
          </p:nvSpPr>
          <p:spPr>
            <a:xfrm flipH="1">
              <a:off x="0" y="0"/>
              <a:ext cx="9147175" cy="2016126"/>
            </a:xfrm>
            <a:prstGeom prst="rect">
              <a:avLst/>
            </a:prstGeom>
            <a:solidFill>
              <a:srgbClr val="FFFFFF">
                <a:alpha val="568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800"/>
                </a:spcBef>
                <a:defRPr b="1" sz="3600">
                  <a:solidFill>
                    <a:srgbClr val="002060"/>
                  </a:solidFill>
                  <a:effectLst>
                    <a:outerShdw sx="100000" sy="100000" kx="0" ky="0" algn="b" rotWithShape="0" blurRad="12700" dist="25400" dir="2700000">
                      <a:srgbClr val="DDDDDD"/>
                    </a:outerShdw>
                  </a:effectLst>
                </a:defRPr>
              </a:pPr>
            </a:p>
          </p:txBody>
        </p:sp>
        <p:sp>
          <p:nvSpPr>
            <p:cNvPr id="254" name="Разработка вакцин для собак и кошек с целью профилактики вирусных заболеваний"/>
            <p:cNvSpPr txBox="1"/>
            <p:nvPr/>
          </p:nvSpPr>
          <p:spPr>
            <a:xfrm>
              <a:off x="45719" y="0"/>
              <a:ext cx="9055736" cy="1676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800"/>
                </a:spcBef>
                <a:defRPr b="1" sz="3600">
                  <a:solidFill>
                    <a:srgbClr val="002060"/>
                  </a:solidFill>
                  <a:effectLst>
                    <a:outerShdw sx="100000" sy="100000" kx="0" ky="0" algn="b" rotWithShape="0" blurRad="12700" dist="25400" dir="2700000">
                      <a:srgbClr val="DDDDDD"/>
                    </a:outerShdw>
                  </a:effectLst>
                </a:defRPr>
              </a:lvl1pPr>
            </a:lstStyle>
            <a:p>
              <a:pPr/>
              <a:r>
                <a:t>Разработка вакцин для собак и кошек с целью профилактики вирусных заболеваний</a:t>
              </a:r>
            </a:p>
          </p:txBody>
        </p:sp>
      </p:grpSp>
      <p:pic>
        <p:nvPicPr>
          <p:cNvPr id="256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rcRect l="0" t="0" r="71760" b="0"/>
          <a:stretch>
            <a:fillRect/>
          </a:stretch>
        </p:blipFill>
        <p:spPr>
          <a:xfrm>
            <a:off x="6980237" y="339725"/>
            <a:ext cx="973139" cy="804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075" y="4627562"/>
            <a:ext cx="8821738" cy="1317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Гарантия качества производства"/>
          <p:cNvSpPr txBox="1"/>
          <p:nvPr>
            <p:ph type="title" idx="4294967295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85800">
              <a:lnSpc>
                <a:spcPct val="100000"/>
              </a:lnSpc>
              <a:defRPr b="1" sz="2400">
                <a:solidFill>
                  <a:srgbClr val="6F130B"/>
                </a:solidFill>
              </a:defRPr>
            </a:pPr>
            <a:r>
              <a:t>Гарантия качества производства</a:t>
            </a:r>
            <a:br/>
          </a:p>
        </p:txBody>
      </p:sp>
      <p:sp>
        <p:nvSpPr>
          <p:cNvPr id="360" name="Номер слайда"/>
          <p:cNvSpPr txBox="1"/>
          <p:nvPr>
            <p:ph type="sldNum" sz="quarter" idx="2"/>
          </p:nvPr>
        </p:nvSpPr>
        <p:spPr>
          <a:xfrm>
            <a:off x="8381144" y="6245225"/>
            <a:ext cx="304069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1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1622425"/>
            <a:ext cx="1389063" cy="19319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  <p:pic>
        <p:nvPicPr>
          <p:cNvPr id="362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62" y="2586037"/>
            <a:ext cx="1276351" cy="18780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  <p:pic>
        <p:nvPicPr>
          <p:cNvPr id="363" name="image.tif" descr="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2787" y="1708150"/>
            <a:ext cx="1231901" cy="18843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  <p:sp>
        <p:nvSpPr>
          <p:cNvPr id="364" name="Входной контроль и контроль критических точек производства"/>
          <p:cNvSpPr txBox="1"/>
          <p:nvPr/>
        </p:nvSpPr>
        <p:spPr>
          <a:xfrm>
            <a:off x="174307" y="4668837"/>
            <a:ext cx="2500949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6F130B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Входной контроль и контроль критических точек производства</a:t>
            </a:r>
          </a:p>
        </p:txBody>
      </p:sp>
      <p:pic>
        <p:nvPicPr>
          <p:cNvPr id="365" name="D:\Мои документы\Виварный комплекс\Фото новый виварий\CIMG3695.JPG" descr="D:\Мои документы\Виварный комплекс\Фото новый виварий\CIMG369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28987" y="1481137"/>
            <a:ext cx="2906713" cy="1201738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Крупнейший в Европе виварий для лабораторных животных"/>
          <p:cNvSpPr txBox="1"/>
          <p:nvPr/>
        </p:nvSpPr>
        <p:spPr>
          <a:xfrm>
            <a:off x="3087369" y="2813050"/>
            <a:ext cx="3639187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6F130B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Крупнейший в Европе виварий для лабораторных животных</a:t>
            </a:r>
          </a:p>
        </p:txBody>
      </p:sp>
      <p:pic>
        <p:nvPicPr>
          <p:cNvPr id="367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44837" y="3455987"/>
            <a:ext cx="2182813" cy="137795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Квалифицированные специалисты"/>
          <p:cNvSpPr txBox="1"/>
          <p:nvPr/>
        </p:nvSpPr>
        <p:spPr>
          <a:xfrm>
            <a:off x="2546475" y="4835524"/>
            <a:ext cx="358750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6F130B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Квалифицированные специалисты  </a:t>
            </a:r>
          </a:p>
        </p:txBody>
      </p:sp>
      <p:pic>
        <p:nvPicPr>
          <p:cNvPr id="369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08700" y="3163887"/>
            <a:ext cx="2578100" cy="1481138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Современное, сертифицированное и  поверенное оборудование"/>
          <p:cNvSpPr txBox="1"/>
          <p:nvPr/>
        </p:nvSpPr>
        <p:spPr>
          <a:xfrm>
            <a:off x="6076632" y="4630737"/>
            <a:ext cx="2770824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6F130B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t>Современное, сертифицированное и </a:t>
            </a:r>
            <a:br/>
            <a:r>
              <a:t>поверенное оборудование</a:t>
            </a:r>
          </a:p>
        </p:txBody>
      </p:sp>
      <p:pic>
        <p:nvPicPr>
          <p:cNvPr id="371" name="image.tif" descr="image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56437" y="1363662"/>
            <a:ext cx="1079501" cy="16351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  <p:pic>
        <p:nvPicPr>
          <p:cNvPr id="372" name="image.tif" descr="image.t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912100" y="1708150"/>
            <a:ext cx="1063625" cy="15906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Производство и контроль ветеринарных препаратов на базе ФГБУ «ВНИИЗЖ» соответствует требованиям GMP"/>
          <p:cNvSpPr txBox="1"/>
          <p:nvPr>
            <p:ph type="title" idx="4294967295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85800">
              <a:lnSpc>
                <a:spcPct val="100000"/>
              </a:lnSpc>
              <a:defRPr b="1" sz="2100">
                <a:solidFill>
                  <a:srgbClr val="6F130B"/>
                </a:solidFill>
              </a:defRPr>
            </a:pPr>
            <a:r>
              <a:t>Производство и контроль ветеринарных препаратов на базе ФГБУ «ВНИИЗЖ» соответствует требованиям </a:t>
            </a:r>
            <a:r>
              <a:t>GMP</a:t>
            </a:r>
            <a:br/>
          </a:p>
        </p:txBody>
      </p:sp>
      <p:sp>
        <p:nvSpPr>
          <p:cNvPr id="375" name="Номер слайда"/>
          <p:cNvSpPr txBox="1"/>
          <p:nvPr>
            <p:ph type="sldNum" sz="quarter" idx="2"/>
          </p:nvPr>
        </p:nvSpPr>
        <p:spPr>
          <a:xfrm>
            <a:off x="8394340" y="6245225"/>
            <a:ext cx="290873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6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rcRect l="0" t="0" r="5247" b="0"/>
          <a:stretch>
            <a:fillRect/>
          </a:stretch>
        </p:blipFill>
        <p:spPr>
          <a:xfrm>
            <a:off x="250824" y="1970087"/>
            <a:ext cx="2052639" cy="3208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  <p:pic>
        <p:nvPicPr>
          <p:cNvPr id="377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rcRect l="0" t="0" r="2191" b="0"/>
          <a:stretch>
            <a:fillRect/>
          </a:stretch>
        </p:blipFill>
        <p:spPr>
          <a:xfrm>
            <a:off x="2249487" y="2241550"/>
            <a:ext cx="1998663" cy="27797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  <p:pic>
        <p:nvPicPr>
          <p:cNvPr id="37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8150" y="1731962"/>
            <a:ext cx="1944688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rcRect l="5543" t="0" r="9489" b="1985"/>
          <a:stretch>
            <a:fillRect/>
          </a:stretch>
        </p:blipFill>
        <p:spPr>
          <a:xfrm>
            <a:off x="5997575" y="2806736"/>
            <a:ext cx="1544638" cy="23462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  <p:pic>
        <p:nvPicPr>
          <p:cNvPr id="380" name="image.jpeg" descr="image.jpeg"/>
          <p:cNvPicPr>
            <a:picLocks noChangeAspect="1"/>
          </p:cNvPicPr>
          <p:nvPr/>
        </p:nvPicPr>
        <p:blipFill>
          <a:blip r:embed="rId6">
            <a:extLst/>
          </a:blip>
          <a:srcRect l="5545" t="0" r="9803" b="1989"/>
          <a:stretch>
            <a:fillRect/>
          </a:stretch>
        </p:blipFill>
        <p:spPr>
          <a:xfrm>
            <a:off x="7542212" y="2133599"/>
            <a:ext cx="1566864" cy="23447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69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Номер слайда"/>
          <p:cNvSpPr txBox="1"/>
          <p:nvPr>
            <p:ph type="sldNum" sz="quarter" idx="2"/>
          </p:nvPr>
        </p:nvSpPr>
        <p:spPr>
          <a:xfrm>
            <a:off x="8381144" y="6245225"/>
            <a:ext cx="304069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6787" y="1944687"/>
            <a:ext cx="1897063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Актуальную стоимость препарата можно уточнить на www.arriah.ru или по телефону  +7 (4922) 26-15-25 (отдел реализации ветпрепаратов ФГБУ «ВНИИЗЖ»)."/>
          <p:cNvSpPr txBox="1"/>
          <p:nvPr/>
        </p:nvSpPr>
        <p:spPr>
          <a:xfrm>
            <a:off x="1241107" y="577850"/>
            <a:ext cx="6453824" cy="898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>
                <a:solidFill>
                  <a:srgbClr val="6F130B"/>
                </a:solidFill>
              </a:defRPr>
            </a:pPr>
            <a:r>
              <a:t>Актуальную стоимость препарата можно уточнить на </a:t>
            </a:r>
            <a:r>
              <a:t>www.arriah.ru </a:t>
            </a:r>
            <a:r>
              <a:t>или по телефону </a:t>
            </a:r>
            <a:br/>
            <a:r>
              <a:rPr b="1"/>
              <a:t>+7 (4922) 26-15-25 </a:t>
            </a:r>
            <a:r>
              <a:t>(отдел реализации ветпрепаратов ФГБУ «ВНИИЗЖ»).</a:t>
            </a:r>
            <a:br/>
          </a:p>
        </p:txBody>
      </p:sp>
      <p:pic>
        <p:nvPicPr>
          <p:cNvPr id="38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163" y="128587"/>
            <a:ext cx="1401763" cy="1401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53050" y="4078287"/>
            <a:ext cx="1644650" cy="1652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Условия сотрудничества"/>
          <p:cNvSpPr txBox="1"/>
          <p:nvPr/>
        </p:nvSpPr>
        <p:spPr>
          <a:xfrm>
            <a:off x="1880869" y="1628775"/>
            <a:ext cx="2894649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600">
                <a:solidFill>
                  <a:srgbClr val="601A24"/>
                </a:solidFill>
              </a:defRPr>
            </a:lvl1pPr>
          </a:lstStyle>
          <a:p>
            <a:pPr/>
            <a:r>
              <a:t>Условия сотрудничества</a:t>
            </a:r>
          </a:p>
        </p:txBody>
      </p:sp>
      <p:sp>
        <p:nvSpPr>
          <p:cNvPr id="388" name="Клиентоориентированный подход…"/>
          <p:cNvSpPr txBox="1"/>
          <p:nvPr/>
        </p:nvSpPr>
        <p:spPr>
          <a:xfrm>
            <a:off x="369569" y="2205037"/>
            <a:ext cx="4405949" cy="1272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17550" indent="-538162" algn="just">
              <a:spcBef>
                <a:spcPts val="300"/>
              </a:spcBef>
              <a:buSzPct val="100000"/>
              <a:buChar char="➢"/>
              <a:defRPr b="1" i="1" sz="1400">
                <a:solidFill>
                  <a:srgbClr val="601A24"/>
                </a:solidFill>
              </a:defRPr>
            </a:pPr>
            <a:r>
              <a:t>Клиентоориентированный подход</a:t>
            </a:r>
          </a:p>
          <a:p>
            <a:pPr marL="717550" indent="-538162" algn="just">
              <a:spcBef>
                <a:spcPts val="300"/>
              </a:spcBef>
              <a:buSzPct val="100000"/>
              <a:buChar char="➢"/>
              <a:defRPr b="1" i="1" sz="1400">
                <a:solidFill>
                  <a:srgbClr val="601A24"/>
                </a:solidFill>
              </a:defRPr>
            </a:pPr>
            <a:r>
              <a:t>Профессиональное обслуживание</a:t>
            </a:r>
          </a:p>
          <a:p>
            <a:pPr marL="717550" indent="-538162" algn="just">
              <a:spcBef>
                <a:spcPts val="300"/>
              </a:spcBef>
              <a:buSzPct val="100000"/>
              <a:buChar char="➢"/>
              <a:defRPr b="1" i="1" sz="1400">
                <a:solidFill>
                  <a:srgbClr val="601A24"/>
                </a:solidFill>
              </a:defRPr>
            </a:pPr>
            <a:r>
              <a:t>Научное сопровождение </a:t>
            </a:r>
          </a:p>
          <a:p>
            <a:pPr marL="717550" indent="-538162" algn="just">
              <a:spcBef>
                <a:spcPts val="300"/>
              </a:spcBef>
              <a:buSzPct val="100000"/>
              <a:buChar char="➢"/>
              <a:defRPr b="1" i="1" sz="1400">
                <a:solidFill>
                  <a:srgbClr val="601A24"/>
                </a:solidFill>
              </a:defRPr>
            </a:pPr>
            <a:r>
              <a:t>Гибкая система скидок</a:t>
            </a:r>
          </a:p>
          <a:p>
            <a:pPr marL="717550" indent="-538162" algn="just">
              <a:spcBef>
                <a:spcPts val="300"/>
              </a:spcBef>
              <a:buSzPct val="100000"/>
              <a:buChar char="➢"/>
              <a:defRPr b="1" i="1" sz="1400">
                <a:solidFill>
                  <a:srgbClr val="601A24"/>
                </a:solidFill>
              </a:defRPr>
            </a:pPr>
            <a:r>
              <a:t>Доставка по территории РФ</a:t>
            </a:r>
          </a:p>
        </p:txBody>
      </p:sp>
      <p:pic>
        <p:nvPicPr>
          <p:cNvPr id="38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7812" y="4364037"/>
            <a:ext cx="2073276" cy="155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7387" y="1468437"/>
            <a:ext cx="4808538" cy="206692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Зав. лабораторией…"/>
          <p:cNvSpPr txBox="1"/>
          <p:nvPr/>
        </p:nvSpPr>
        <p:spPr>
          <a:xfrm>
            <a:off x="2817494" y="3956050"/>
            <a:ext cx="3509012" cy="768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600">
                <a:latin typeface="+mn-lt"/>
                <a:ea typeface="+mn-ea"/>
                <a:cs typeface="+mn-cs"/>
                <a:sym typeface="Times New Roman"/>
              </a:defRPr>
            </a:pPr>
            <a:r>
              <a:t>Зав. лабораторией </a:t>
            </a:r>
          </a:p>
          <a:p>
            <a:pPr algn="ctr">
              <a:defRPr b="1" sz="1600">
                <a:latin typeface="+mn-lt"/>
                <a:ea typeface="+mn-ea"/>
                <a:cs typeface="+mn-cs"/>
                <a:sym typeface="Times New Roman"/>
              </a:defRPr>
            </a:pPr>
            <a:r>
              <a:t>Т.С. Галкина </a:t>
            </a:r>
          </a:p>
          <a:p>
            <a:pPr algn="ctr">
              <a:defRPr b="1" sz="1600">
                <a:latin typeface="+mn-lt"/>
                <a:ea typeface="+mn-ea"/>
                <a:cs typeface="+mn-cs"/>
                <a:sym typeface="Times New Roman"/>
              </a:defRPr>
            </a:pPr>
            <a:r>
              <a:t>galkina_ts@arriah.ru</a:t>
            </a:r>
          </a:p>
        </p:txBody>
      </p:sp>
      <p:sp>
        <p:nvSpPr>
          <p:cNvPr id="393" name="Прямоугольник"/>
          <p:cNvSpPr/>
          <p:nvPr/>
        </p:nvSpPr>
        <p:spPr>
          <a:xfrm>
            <a:off x="2771775" y="1279525"/>
            <a:ext cx="3178175" cy="25193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4" name="Прямоугольник"/>
          <p:cNvSpPr/>
          <p:nvPr/>
        </p:nvSpPr>
        <p:spPr>
          <a:xfrm>
            <a:off x="539750" y="620712"/>
            <a:ext cx="1025525" cy="8302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5" name="600901  Россия, Владимир, Юрьевец…"/>
          <p:cNvSpPr txBox="1"/>
          <p:nvPr/>
        </p:nvSpPr>
        <p:spPr>
          <a:xfrm>
            <a:off x="4525644" y="5229225"/>
            <a:ext cx="4480562" cy="693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r>
              <a:t>600901  </a:t>
            </a:r>
            <a:r>
              <a:t>Россия, Владимир, Юрьевец</a:t>
            </a:r>
            <a:r>
              <a:t>       </a:t>
            </a:r>
          </a:p>
          <a:p>
            <a:pPr algn="r"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r>
              <a:t>Tel/Fax: (4922) 26-38-77, (4922) 26-06-14, (4922) 26-19-14</a:t>
            </a:r>
          </a:p>
          <a:p>
            <a:pPr algn="r"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r>
              <a:t>E-mail: mail@arriah.ru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Номер слайда"/>
          <p:cNvSpPr txBox="1"/>
          <p:nvPr>
            <p:ph type="sldNum" sz="quarter" idx="2"/>
          </p:nvPr>
        </p:nvSpPr>
        <p:spPr>
          <a:xfrm>
            <a:off x="8480028" y="6245225"/>
            <a:ext cx="205185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60" name="Трехмерная круговая диаграмма"/>
          <p:cNvGraphicFramePr/>
          <p:nvPr/>
        </p:nvGraphicFramePr>
        <p:xfrm>
          <a:off x="1187018" y="966837"/>
          <a:ext cx="2716592" cy="21336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261" name="Трехмерная круговая диаграмма"/>
          <p:cNvGraphicFramePr/>
          <p:nvPr/>
        </p:nvGraphicFramePr>
        <p:xfrm>
          <a:off x="5452375" y="1045067"/>
          <a:ext cx="2980154" cy="219742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262" name="Рис. 2 Заболеваемость кошек…"/>
          <p:cNvSpPr txBox="1"/>
          <p:nvPr/>
        </p:nvSpPr>
        <p:spPr>
          <a:xfrm>
            <a:off x="4727257" y="3644900"/>
            <a:ext cx="4336099" cy="141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t>Рис. 2 Заболеваемость кошек  </a:t>
            </a:r>
          </a:p>
          <a:p>
            <a:pPr algn="ctr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t>вирусными болезнями на </a:t>
            </a:r>
          </a:p>
          <a:p>
            <a:pPr algn="ctr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t>территории РФ за 2022 гг.</a:t>
            </a:r>
          </a:p>
          <a:p>
            <a:pPr algn="ctr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t> (по данным ФГБУ</a:t>
            </a:r>
          </a:p>
          <a:p>
            <a:pPr algn="ctr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t> «Центр ветеринарии»)</a:t>
            </a:r>
          </a:p>
        </p:txBody>
      </p:sp>
      <p:sp>
        <p:nvSpPr>
          <p:cNvPr id="263" name="Рис. 1 Заболеваемость собак…"/>
          <p:cNvSpPr txBox="1"/>
          <p:nvPr/>
        </p:nvSpPr>
        <p:spPr>
          <a:xfrm>
            <a:off x="-135256" y="3644900"/>
            <a:ext cx="4480562" cy="1417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/>
            <a:r>
              <a:t>Рис. 1 Заболеваемость собак </a:t>
            </a:r>
          </a:p>
          <a:p>
            <a:pPr algn="ctr" defTabSz="914400"/>
            <a:r>
              <a:t>вирусными болезнями на </a:t>
            </a:r>
          </a:p>
          <a:p>
            <a:pPr algn="ctr" defTabSz="914400"/>
            <a:r>
              <a:t>территории РФ за 2022 гг.</a:t>
            </a:r>
          </a:p>
          <a:p>
            <a:pPr algn="ctr" defTabSz="914400"/>
            <a:r>
              <a:t> (по данным ФГБУ </a:t>
            </a:r>
          </a:p>
          <a:p>
            <a:pPr algn="ctr" defTabSz="914400"/>
            <a:r>
              <a:t>«Центр ветеринарии»)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Факторы, определяющие эффективность иммунопрофилактики"/>
          <p:cNvSpPr txBox="1"/>
          <p:nvPr>
            <p:ph type="title" idx="4294967295"/>
          </p:nvPr>
        </p:nvSpPr>
        <p:spPr>
          <a:xfrm>
            <a:off x="457200" y="128587"/>
            <a:ext cx="8228013" cy="14335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Факторы, определяющие эффективность иммунопрофилактики</a:t>
            </a:r>
          </a:p>
        </p:txBody>
      </p:sp>
      <p:sp>
        <p:nvSpPr>
          <p:cNvPr id="266" name="Номер слайда"/>
          <p:cNvSpPr txBox="1"/>
          <p:nvPr>
            <p:ph type="sldNum" sz="quarter" idx="2"/>
          </p:nvPr>
        </p:nvSpPr>
        <p:spPr>
          <a:xfrm>
            <a:off x="8480028" y="6245225"/>
            <a:ext cx="205185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812" y="1262062"/>
            <a:ext cx="7596188" cy="4694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1628775"/>
            <a:ext cx="2447925" cy="3133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Исследования проб биоматериала животных по выявлению CCoV, CPV-2"/>
          <p:cNvSpPr txBox="1"/>
          <p:nvPr>
            <p:ph type="title" idx="4294967295"/>
          </p:nvPr>
        </p:nvSpPr>
        <p:spPr>
          <a:xfrm>
            <a:off x="4022725" y="279400"/>
            <a:ext cx="5013325" cy="13017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b="1" sz="2000">
                <a:solidFill>
                  <a:srgbClr val="002060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t>Исследования проб биоматериала животных по выявлению </a:t>
            </a:r>
            <a:r>
              <a:t>CCoV, CPV-2</a:t>
            </a:r>
            <a:r>
              <a:t> </a:t>
            </a:r>
            <a:br/>
          </a:p>
        </p:txBody>
      </p:sp>
      <p:sp>
        <p:nvSpPr>
          <p:cNvPr id="271" name="Номер слайда"/>
          <p:cNvSpPr txBox="1"/>
          <p:nvPr>
            <p:ph type="sldNum" sz="quarter" idx="2"/>
          </p:nvPr>
        </p:nvSpPr>
        <p:spPr>
          <a:xfrm>
            <a:off x="8480028" y="6245225"/>
            <a:ext cx="205185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825" y="85725"/>
            <a:ext cx="3060700" cy="2236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" y="2139950"/>
            <a:ext cx="3090863" cy="235902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4" name="Таблица"/>
          <p:cNvGraphicFramePr/>
          <p:nvPr/>
        </p:nvGraphicFramePr>
        <p:xfrm>
          <a:off x="3348037" y="1103312"/>
          <a:ext cx="5688013" cy="477361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01787"/>
                <a:gridCol w="720725"/>
                <a:gridCol w="877887"/>
                <a:gridCol w="995362"/>
                <a:gridCol w="1492250"/>
              </a:tblGrid>
              <a:tr h="936625"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Пробы биоматериала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Кол-во проб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b="1" sz="1600">
                          <a:solidFill>
                            <a:srgbClr val="002060"/>
                          </a:solidFill>
                        </a:defRPr>
                      </a:pPr>
                      <a:r>
                        <a:t>CCoV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 algn="ctr">
                        <a:lnSpc>
                          <a:spcPct val="105999"/>
                        </a:lnSpc>
                        <a:defRPr sz="1600"/>
                      </a:pPr>
                      <a:r>
                        <a:t>полож.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b="1" sz="1600">
                          <a:solidFill>
                            <a:srgbClr val="002060"/>
                          </a:solidFill>
                        </a:defRPr>
                      </a:pPr>
                      <a:r>
                        <a:t>CPV-2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b="1" sz="1600">
                          <a:solidFill>
                            <a:srgbClr val="002060"/>
                          </a:solidFill>
                        </a:defRPr>
                      </a:pPr>
                      <a:r>
                        <a:t>CCoV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 algn="ctr">
                        <a:lnSpc>
                          <a:spcPct val="105999"/>
                        </a:lnSpc>
                        <a:defRPr b="1" sz="1600">
                          <a:solidFill>
                            <a:srgbClr val="002060"/>
                          </a:solidFill>
                        </a:defRPr>
                      </a:pPr>
                      <a:r>
                        <a:t>CPV-2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</a:tr>
              <a:tr h="1135062"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Пробы фекалий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42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12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20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5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66762"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Кишечник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37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5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12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7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7500">
                <a:tc gridSpan="5"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6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Всего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79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17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32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12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400"/>
                        <a:t>В том числе, сыворотка крови (на наличие АТ)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137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+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+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137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4962"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ИТОГО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800"/>
                      </a:pPr>
                      <a:r>
                        <a:rPr sz="1600"/>
                        <a:t>216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6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999"/>
                        </a:lnSpc>
                        <a:defRPr sz="16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</a:tr>
            </a:tbl>
          </a:graphicData>
        </a:graphic>
      </p:graphicFrame>
      <p:grpSp>
        <p:nvGrpSpPr>
          <p:cNvPr id="277" name="Сгруппировать"/>
          <p:cNvGrpSpPr/>
          <p:nvPr/>
        </p:nvGrpSpPr>
        <p:grpSpPr>
          <a:xfrm>
            <a:off x="250825" y="4437062"/>
            <a:ext cx="2979738" cy="1563688"/>
            <a:chOff x="0" y="0"/>
            <a:chExt cx="2979737" cy="1563687"/>
          </a:xfrm>
        </p:grpSpPr>
        <p:sp>
          <p:nvSpPr>
            <p:cNvPr id="275" name="Прямоугольник"/>
            <p:cNvSpPr/>
            <p:nvPr/>
          </p:nvSpPr>
          <p:spPr>
            <a:xfrm>
              <a:off x="0" y="0"/>
              <a:ext cx="2979738" cy="1563688"/>
            </a:xfrm>
            <a:prstGeom prst="rect">
              <a:avLst/>
            </a:prstGeom>
            <a:gradFill flip="none" rotWithShape="1">
              <a:gsLst>
                <a:gs pos="0">
                  <a:srgbClr val="E3F8FF"/>
                </a:gs>
                <a:gs pos="64999">
                  <a:srgbClr val="B9ECFF"/>
                </a:gs>
                <a:gs pos="100000">
                  <a:srgbClr val="99E6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76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979738" cy="1563688"/>
            </a:xfrm>
            <a:prstGeom prst="rect">
              <a:avLst/>
            </a:prstGeom>
            <a:ln w="28575" cap="flat">
              <a:solidFill>
                <a:srgbClr val="78D6EA"/>
              </a:solidFill>
              <a:prstDash val="solid"/>
              <a:round/>
            </a:ln>
            <a:effectLst>
              <a:outerShdw sx="100000" sy="100000" kx="0" ky="0" algn="b" rotWithShape="0" blurRad="114300" dist="12700" dir="5400000">
                <a:srgbClr val="000000"/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Номер слайда"/>
          <p:cNvSpPr txBox="1"/>
          <p:nvPr>
            <p:ph type="sldNum" sz="quarter" idx="2"/>
          </p:nvPr>
        </p:nvSpPr>
        <p:spPr>
          <a:xfrm>
            <a:off x="8515412" y="6245225"/>
            <a:ext cx="169801" cy="2279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49262">
              <a:defRPr sz="10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82" name="Сгруппировать"/>
          <p:cNvGrpSpPr/>
          <p:nvPr/>
        </p:nvGrpSpPr>
        <p:grpSpPr>
          <a:xfrm>
            <a:off x="1030287" y="361867"/>
            <a:ext cx="7181851" cy="387516"/>
            <a:chOff x="0" y="0"/>
            <a:chExt cx="7181850" cy="387514"/>
          </a:xfrm>
        </p:grpSpPr>
        <p:sp>
          <p:nvSpPr>
            <p:cNvPr id="280" name="Сквиркл"/>
            <p:cNvSpPr/>
            <p:nvPr/>
          </p:nvSpPr>
          <p:spPr>
            <a:xfrm>
              <a:off x="0" y="8019"/>
              <a:ext cx="7181850" cy="371476"/>
            </a:xfrm>
            <a:prstGeom prst="roundRect">
              <a:avLst>
                <a:gd name="adj" fmla="val 16667"/>
              </a:avLst>
            </a:prstGeom>
            <a:solidFill>
              <a:srgbClr val="601A24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defRPr b="1" sz="21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1" name="ЭТАПЫ РАЗРАБОТКИ ВАКЦИН"/>
            <p:cNvSpPr txBox="1"/>
            <p:nvPr/>
          </p:nvSpPr>
          <p:spPr>
            <a:xfrm>
              <a:off x="68609" y="0"/>
              <a:ext cx="7044632" cy="387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defRPr b="1" sz="2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ЭТАПЫ РАЗРАБОТКИ ВАКЦИН</a:t>
              </a:r>
            </a:p>
          </p:txBody>
        </p:sp>
      </p:grpSp>
      <p:grpSp>
        <p:nvGrpSpPr>
          <p:cNvPr id="285" name="Сгруппировать"/>
          <p:cNvGrpSpPr/>
          <p:nvPr/>
        </p:nvGrpSpPr>
        <p:grpSpPr>
          <a:xfrm>
            <a:off x="974725" y="1051806"/>
            <a:ext cx="3178175" cy="617363"/>
            <a:chOff x="0" y="0"/>
            <a:chExt cx="3178175" cy="617361"/>
          </a:xfrm>
        </p:grpSpPr>
        <p:sp>
          <p:nvSpPr>
            <p:cNvPr id="283" name="Сквиркл"/>
            <p:cNvSpPr/>
            <p:nvPr/>
          </p:nvSpPr>
          <p:spPr>
            <a:xfrm>
              <a:off x="0" y="14993"/>
              <a:ext cx="3178175" cy="587376"/>
            </a:xfrm>
            <a:prstGeom prst="roundRect">
              <a:avLst>
                <a:gd name="adj" fmla="val 16667"/>
              </a:avLst>
            </a:prstGeom>
            <a:solidFill>
              <a:srgbClr val="601A24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4" name="Доклинические исследования"/>
            <p:cNvSpPr txBox="1"/>
            <p:nvPr/>
          </p:nvSpPr>
          <p:spPr>
            <a:xfrm>
              <a:off x="79144" y="0"/>
              <a:ext cx="3019887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Доклинические исследования</a:t>
              </a:r>
            </a:p>
          </p:txBody>
        </p:sp>
      </p:grpSp>
      <p:grpSp>
        <p:nvGrpSpPr>
          <p:cNvPr id="288" name="Сгруппировать"/>
          <p:cNvGrpSpPr/>
          <p:nvPr/>
        </p:nvGrpSpPr>
        <p:grpSpPr>
          <a:xfrm>
            <a:off x="5026025" y="920750"/>
            <a:ext cx="3024188" cy="623888"/>
            <a:chOff x="0" y="0"/>
            <a:chExt cx="3024187" cy="623887"/>
          </a:xfrm>
        </p:grpSpPr>
        <p:sp>
          <p:nvSpPr>
            <p:cNvPr id="286" name="Сквиркл"/>
            <p:cNvSpPr/>
            <p:nvPr/>
          </p:nvSpPr>
          <p:spPr>
            <a:xfrm>
              <a:off x="0" y="0"/>
              <a:ext cx="3024188" cy="623888"/>
            </a:xfrm>
            <a:prstGeom prst="roundRect">
              <a:avLst>
                <a:gd name="adj" fmla="val 16667"/>
              </a:avLst>
            </a:prstGeom>
            <a:solidFill>
              <a:srgbClr val="601A24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7" name="Клинические исследования"/>
            <p:cNvSpPr txBox="1"/>
            <p:nvPr/>
          </p:nvSpPr>
          <p:spPr>
            <a:xfrm>
              <a:off x="80925" y="3263"/>
              <a:ext cx="2862337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Клинические исследования</a:t>
              </a:r>
            </a:p>
          </p:txBody>
        </p:sp>
      </p:grpSp>
      <p:grpSp>
        <p:nvGrpSpPr>
          <p:cNvPr id="291" name="Сгруппировать"/>
          <p:cNvGrpSpPr/>
          <p:nvPr/>
        </p:nvGrpSpPr>
        <p:grpSpPr>
          <a:xfrm>
            <a:off x="3403600" y="1733550"/>
            <a:ext cx="2633663" cy="324732"/>
            <a:chOff x="0" y="0"/>
            <a:chExt cx="2633662" cy="324731"/>
          </a:xfrm>
        </p:grpSpPr>
        <p:sp>
          <p:nvSpPr>
            <p:cNvPr id="289" name="Сквиркл"/>
            <p:cNvSpPr/>
            <p:nvPr/>
          </p:nvSpPr>
          <p:spPr>
            <a:xfrm>
              <a:off x="0" y="0"/>
              <a:ext cx="2633663" cy="288925"/>
            </a:xfrm>
            <a:prstGeom prst="roundRect">
              <a:avLst>
                <a:gd name="adj" fmla="val 16667"/>
              </a:avLst>
            </a:prstGeom>
            <a:noFill/>
            <a:ln w="19050" cap="flat">
              <a:solidFill>
                <a:srgbClr val="601A2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 b="1" sz="1500">
                  <a:solidFill>
                    <a:srgbClr val="601A24"/>
                  </a:solidFill>
                </a:defRPr>
              </a:pPr>
            </a:p>
          </p:txBody>
        </p:sp>
        <p:sp>
          <p:nvSpPr>
            <p:cNvPr id="290" name="ЗАДАЧИ"/>
            <p:cNvSpPr txBox="1"/>
            <p:nvPr/>
          </p:nvSpPr>
          <p:spPr>
            <a:xfrm>
              <a:off x="69343" y="23623"/>
              <a:ext cx="2494976" cy="30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b="1" sz="1500">
                  <a:solidFill>
                    <a:srgbClr val="601A24"/>
                  </a:solidFill>
                </a:defRPr>
              </a:lvl1pPr>
            </a:lstStyle>
            <a:p>
              <a:pPr/>
              <a:r>
                <a:t>ЗАДАЧИ</a:t>
              </a:r>
            </a:p>
          </p:txBody>
        </p:sp>
      </p:grpSp>
      <p:grpSp>
        <p:nvGrpSpPr>
          <p:cNvPr id="294" name="Сгруппировать"/>
          <p:cNvGrpSpPr/>
          <p:nvPr/>
        </p:nvGrpSpPr>
        <p:grpSpPr>
          <a:xfrm>
            <a:off x="2563812" y="2168525"/>
            <a:ext cx="2071688" cy="1012825"/>
            <a:chOff x="0" y="0"/>
            <a:chExt cx="2071687" cy="1012825"/>
          </a:xfrm>
        </p:grpSpPr>
        <p:sp>
          <p:nvSpPr>
            <p:cNvPr id="292" name="Сквиркл"/>
            <p:cNvSpPr/>
            <p:nvPr/>
          </p:nvSpPr>
          <p:spPr>
            <a:xfrm>
              <a:off x="0" y="0"/>
              <a:ext cx="2071688" cy="1012825"/>
            </a:xfrm>
            <a:prstGeom prst="roundRect">
              <a:avLst>
                <a:gd name="adj" fmla="val 16667"/>
              </a:avLst>
            </a:prstGeom>
            <a:noFill/>
            <a:ln w="19050" cap="flat">
              <a:solidFill>
                <a:srgbClr val="601A2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defRPr b="1" sz="1500">
                  <a:solidFill>
                    <a:srgbClr val="601A24"/>
                  </a:solidFill>
                </a:defRPr>
              </a:pPr>
            </a:p>
          </p:txBody>
        </p:sp>
        <p:sp>
          <p:nvSpPr>
            <p:cNvPr id="293" name="Изучение токсичности препарата"/>
            <p:cNvSpPr txBox="1"/>
            <p:nvPr/>
          </p:nvSpPr>
          <p:spPr>
            <a:xfrm>
              <a:off x="104666" y="139958"/>
              <a:ext cx="1862355" cy="732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defRPr b="1" sz="1500">
                  <a:solidFill>
                    <a:srgbClr val="601A24"/>
                  </a:solidFill>
                </a:defRPr>
              </a:lvl1pPr>
            </a:lstStyle>
            <a:p>
              <a:pPr/>
              <a:r>
                <a:t>Изучение токсичности препарата</a:t>
              </a:r>
            </a:p>
          </p:txBody>
        </p:sp>
      </p:grpSp>
      <p:grpSp>
        <p:nvGrpSpPr>
          <p:cNvPr id="297" name="Сгруппировать"/>
          <p:cNvGrpSpPr/>
          <p:nvPr/>
        </p:nvGrpSpPr>
        <p:grpSpPr>
          <a:xfrm>
            <a:off x="4684712" y="2162433"/>
            <a:ext cx="2103438" cy="1164709"/>
            <a:chOff x="0" y="0"/>
            <a:chExt cx="2103437" cy="1164707"/>
          </a:xfrm>
        </p:grpSpPr>
        <p:sp>
          <p:nvSpPr>
            <p:cNvPr id="295" name="Сквиркл"/>
            <p:cNvSpPr/>
            <p:nvPr/>
          </p:nvSpPr>
          <p:spPr>
            <a:xfrm>
              <a:off x="0" y="6091"/>
              <a:ext cx="2103438" cy="1152526"/>
            </a:xfrm>
            <a:prstGeom prst="roundRect">
              <a:avLst>
                <a:gd name="adj" fmla="val 16667"/>
              </a:avLst>
            </a:prstGeom>
            <a:noFill/>
            <a:ln w="19050" cap="flat">
              <a:solidFill>
                <a:srgbClr val="601A2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defRPr b="1" sz="1500">
                  <a:solidFill>
                    <a:srgbClr val="601A24"/>
                  </a:solidFill>
                </a:defRPr>
              </a:pPr>
            </a:p>
          </p:txBody>
        </p:sp>
        <p:sp>
          <p:nvSpPr>
            <p:cNvPr id="296" name="Изучение переносимости препарата здоровыми животными"/>
            <p:cNvSpPr txBox="1"/>
            <p:nvPr/>
          </p:nvSpPr>
          <p:spPr>
            <a:xfrm>
              <a:off x="111484" y="0"/>
              <a:ext cx="1880469" cy="1164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defRPr b="1" sz="1500">
                  <a:solidFill>
                    <a:srgbClr val="601A24"/>
                  </a:solidFill>
                </a:defRPr>
              </a:lvl1pPr>
            </a:lstStyle>
            <a:p>
              <a:pPr/>
              <a:r>
                <a:t>Изучение переносимости препарата здоровыми животными</a:t>
              </a:r>
            </a:p>
          </p:txBody>
        </p:sp>
      </p:grpSp>
      <p:grpSp>
        <p:nvGrpSpPr>
          <p:cNvPr id="300" name="Сгруппировать"/>
          <p:cNvGrpSpPr/>
          <p:nvPr/>
        </p:nvGrpSpPr>
        <p:grpSpPr>
          <a:xfrm>
            <a:off x="6811962" y="1812925"/>
            <a:ext cx="2216151" cy="1014413"/>
            <a:chOff x="0" y="0"/>
            <a:chExt cx="2216150" cy="1014412"/>
          </a:xfrm>
        </p:grpSpPr>
        <p:sp>
          <p:nvSpPr>
            <p:cNvPr id="298" name="Сквиркл"/>
            <p:cNvSpPr/>
            <p:nvPr/>
          </p:nvSpPr>
          <p:spPr>
            <a:xfrm>
              <a:off x="0" y="0"/>
              <a:ext cx="2216150" cy="1014413"/>
            </a:xfrm>
            <a:prstGeom prst="roundRect">
              <a:avLst>
                <a:gd name="adj" fmla="val 16667"/>
              </a:avLst>
            </a:prstGeom>
            <a:noFill/>
            <a:ln w="19050" cap="flat">
              <a:solidFill>
                <a:srgbClr val="601A2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defRPr b="1" sz="1500">
                  <a:solidFill>
                    <a:srgbClr val="601A24"/>
                  </a:solidFill>
                </a:defRPr>
              </a:pPr>
            </a:p>
          </p:txBody>
        </p:sp>
        <p:sp>
          <p:nvSpPr>
            <p:cNvPr id="299" name="Изучение продолжительности иммунитета"/>
            <p:cNvSpPr txBox="1"/>
            <p:nvPr/>
          </p:nvSpPr>
          <p:spPr>
            <a:xfrm>
              <a:off x="104744" y="140752"/>
              <a:ext cx="2006662" cy="732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85800">
                <a:defRPr b="1" sz="1500">
                  <a:solidFill>
                    <a:srgbClr val="601A24"/>
                  </a:solidFill>
                </a:defRPr>
              </a:lvl1pPr>
            </a:lstStyle>
            <a:p>
              <a:pPr/>
              <a:r>
                <a:t>Изучение продолжительности иммунитета</a:t>
              </a:r>
            </a:p>
          </p:txBody>
        </p:sp>
      </p:grpSp>
      <p:grpSp>
        <p:nvGrpSpPr>
          <p:cNvPr id="303" name="Сгруппировать"/>
          <p:cNvGrpSpPr/>
          <p:nvPr/>
        </p:nvGrpSpPr>
        <p:grpSpPr>
          <a:xfrm>
            <a:off x="2862262" y="3448050"/>
            <a:ext cx="2903538" cy="1223733"/>
            <a:chOff x="0" y="0"/>
            <a:chExt cx="2903537" cy="1223732"/>
          </a:xfrm>
        </p:grpSpPr>
        <p:sp>
          <p:nvSpPr>
            <p:cNvPr id="301" name="Сквиркл"/>
            <p:cNvSpPr/>
            <p:nvPr/>
          </p:nvSpPr>
          <p:spPr>
            <a:xfrm>
              <a:off x="0" y="0"/>
              <a:ext cx="2903538" cy="1014413"/>
            </a:xfrm>
            <a:prstGeom prst="roundRect">
              <a:avLst>
                <a:gd name="adj" fmla="val 16667"/>
              </a:avLst>
            </a:prstGeom>
            <a:noFill/>
            <a:ln w="19050" cap="flat">
              <a:solidFill>
                <a:srgbClr val="601A2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685800">
                <a:defRPr b="1" sz="1500">
                  <a:solidFill>
                    <a:srgbClr val="601A24"/>
                  </a:solidFill>
                </a:defRPr>
              </a:pPr>
            </a:p>
          </p:txBody>
        </p:sp>
        <p:sp>
          <p:nvSpPr>
            <p:cNvPr id="302" name="Доказательство отсутствия потенциальных рисков для человека и окружающей среды"/>
            <p:cNvSpPr txBox="1"/>
            <p:nvPr/>
          </p:nvSpPr>
          <p:spPr>
            <a:xfrm>
              <a:off x="104744" y="59024"/>
              <a:ext cx="2694049" cy="1164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685800">
                <a:defRPr b="1" sz="1500">
                  <a:solidFill>
                    <a:srgbClr val="601A24"/>
                  </a:solidFill>
                </a:defRPr>
              </a:lvl1pPr>
            </a:lstStyle>
            <a:p>
              <a:pPr/>
              <a:r>
                <a:t>Доказательство отсутствия потенциальных рисков для человека и окружающей среды</a:t>
              </a:r>
            </a:p>
          </p:txBody>
        </p:sp>
      </p:grpSp>
      <p:sp>
        <p:nvSpPr>
          <p:cNvPr id="304" name="Сквиркл"/>
          <p:cNvSpPr/>
          <p:nvPr/>
        </p:nvSpPr>
        <p:spPr>
          <a:xfrm>
            <a:off x="138112" y="1841500"/>
            <a:ext cx="2376488" cy="1098550"/>
          </a:xfrm>
          <a:prstGeom prst="roundRect">
            <a:avLst>
              <a:gd name="adj" fmla="val 16667"/>
            </a:avLst>
          </a:prstGeom>
          <a:ln w="19050">
            <a:solidFill>
              <a:srgbClr val="601A24"/>
            </a:solidFill>
          </a:ln>
        </p:spPr>
        <p:txBody>
          <a:bodyPr lIns="45719" rIns="45719"/>
          <a:lstStyle/>
          <a:p>
            <a:pPr defTabSz="685800">
              <a:defRPr sz="1300"/>
            </a:pPr>
          </a:p>
        </p:txBody>
      </p:sp>
      <p:sp>
        <p:nvSpPr>
          <p:cNvPr id="305" name="Изучение фармакодинамики препарата"/>
          <p:cNvSpPr txBox="1"/>
          <p:nvPr/>
        </p:nvSpPr>
        <p:spPr>
          <a:xfrm>
            <a:off x="258444" y="1979612"/>
            <a:ext cx="2177099" cy="73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85800">
              <a:defRPr b="1" sz="1500">
                <a:solidFill>
                  <a:srgbClr val="601A24"/>
                </a:solidFill>
              </a:defRPr>
            </a:lvl1pPr>
          </a:lstStyle>
          <a:p>
            <a:pPr/>
            <a:r>
              <a:t>Изучение фармакодинамики препарата</a:t>
            </a:r>
          </a:p>
        </p:txBody>
      </p:sp>
      <p:grpSp>
        <p:nvGrpSpPr>
          <p:cNvPr id="308" name="Сгруппировать"/>
          <p:cNvGrpSpPr/>
          <p:nvPr/>
        </p:nvGrpSpPr>
        <p:grpSpPr>
          <a:xfrm>
            <a:off x="2163762" y="4540250"/>
            <a:ext cx="4564063" cy="629243"/>
            <a:chOff x="0" y="0"/>
            <a:chExt cx="4564062" cy="629242"/>
          </a:xfrm>
        </p:grpSpPr>
        <p:sp>
          <p:nvSpPr>
            <p:cNvPr id="306" name="Сквиркл"/>
            <p:cNvSpPr/>
            <p:nvPr/>
          </p:nvSpPr>
          <p:spPr>
            <a:xfrm>
              <a:off x="0" y="0"/>
              <a:ext cx="4564063" cy="614363"/>
            </a:xfrm>
            <a:prstGeom prst="roundRect">
              <a:avLst>
                <a:gd name="adj" fmla="val 16667"/>
              </a:avLst>
            </a:prstGeom>
            <a:solidFill>
              <a:srgbClr val="601A24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68580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7" name="Регистрационное досье…"/>
            <p:cNvSpPr txBox="1"/>
            <p:nvPr/>
          </p:nvSpPr>
          <p:spPr>
            <a:xfrm>
              <a:off x="69031" y="34741"/>
              <a:ext cx="4426001" cy="5945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 defTabSz="685800">
                <a:defRPr b="1">
                  <a:solidFill>
                    <a:srgbClr val="FFFFFF"/>
                  </a:solidFill>
                </a:defRPr>
              </a:pPr>
              <a:r>
                <a:t>Регистрационное досье</a:t>
              </a:r>
            </a:p>
            <a:p>
              <a:pPr algn="ctr" defTabSz="685800">
                <a:defRPr b="1">
                  <a:solidFill>
                    <a:srgbClr val="FFFFFF"/>
                  </a:solidFill>
                </a:defRPr>
              </a:pPr>
              <a:r>
                <a:t>Регистрация препарата</a:t>
              </a:r>
            </a:p>
          </p:txBody>
        </p:sp>
      </p:grpSp>
      <p:pic>
        <p:nvPicPr>
          <p:cNvPr id="30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75" y="3157537"/>
            <a:ext cx="2238375" cy="116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262" y="4651375"/>
            <a:ext cx="1981201" cy="1236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0225" y="2906712"/>
            <a:ext cx="1720850" cy="1241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77050" y="4254500"/>
            <a:ext cx="2163763" cy="1182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35612" y="5194300"/>
            <a:ext cx="1273176" cy="846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Номер слайда"/>
          <p:cNvSpPr txBox="1"/>
          <p:nvPr>
            <p:ph type="sldNum" sz="quarter" idx="2"/>
          </p:nvPr>
        </p:nvSpPr>
        <p:spPr>
          <a:xfrm>
            <a:off x="8480028" y="6245225"/>
            <a:ext cx="205185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16" name="Титр антител к вирусу CCoV в сыворотке крови щенков, log2 (по данным РМН)"/>
          <p:cNvGraphicFramePr/>
          <p:nvPr/>
        </p:nvGraphicFramePr>
        <p:xfrm>
          <a:off x="184976" y="2799496"/>
          <a:ext cx="3850430" cy="214770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317" name="Титр антител к вирусу CPV-2 в сыворотке крови щенков, log2 (по данным РТГА)"/>
          <p:cNvGraphicFramePr/>
          <p:nvPr/>
        </p:nvGraphicFramePr>
        <p:xfrm>
          <a:off x="4416036" y="216637"/>
          <a:ext cx="4631140" cy="237433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318" name="Титр антител к вирусу CAV-1 в сыворотке крови щенков, log2 (по данным РМН)"/>
          <p:cNvGraphicFramePr/>
          <p:nvPr/>
        </p:nvGraphicFramePr>
        <p:xfrm>
          <a:off x="4544291" y="2549175"/>
          <a:ext cx="4498695" cy="224870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graphicFrame>
        <p:nvGraphicFramePr>
          <p:cNvPr id="319" name="Титр антител к вирусу CDV в сыворотке крови щенков, log2 (по данным РМН)"/>
          <p:cNvGraphicFramePr/>
          <p:nvPr/>
        </p:nvGraphicFramePr>
        <p:xfrm>
          <a:off x="113233" y="110946"/>
          <a:ext cx="4126920" cy="241332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5"/>
          </a:graphicData>
        </a:graphic>
      </p:graphicFrame>
      <p:pic>
        <p:nvPicPr>
          <p:cNvPr id="320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95662" y="3724275"/>
            <a:ext cx="2012951" cy="2433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Номер слайда"/>
          <p:cNvSpPr txBox="1"/>
          <p:nvPr>
            <p:ph type="sldNum" sz="quarter" idx="2"/>
          </p:nvPr>
        </p:nvSpPr>
        <p:spPr>
          <a:xfrm>
            <a:off x="8480028" y="6245225"/>
            <a:ext cx="205185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8925" y="3297237"/>
            <a:ext cx="2401888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Вакцина для профилактики чумы плотоядных, парвовирусного и коронавирусного энтеритов, аденовирусной инфекции у собак «Карникан-4»"/>
          <p:cNvSpPr txBox="1"/>
          <p:nvPr/>
        </p:nvSpPr>
        <p:spPr>
          <a:xfrm>
            <a:off x="369569" y="188912"/>
            <a:ext cx="8269924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i="1">
                <a:solidFill>
                  <a:srgbClr val="FF0000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Вакцина для профилактики чумы плотоядных, парвовирусного и коронавирусного энтеритов, аденовирусной инфекции у собак «Карникан-4» </a:t>
            </a:r>
          </a:p>
        </p:txBody>
      </p:sp>
      <p:sp>
        <p:nvSpPr>
          <p:cNvPr id="325" name="Высокая напряженность иммунитета в течение 1 года после двукратного введения…"/>
          <p:cNvSpPr txBox="1"/>
          <p:nvPr/>
        </p:nvSpPr>
        <p:spPr>
          <a:xfrm>
            <a:off x="2326957" y="692150"/>
            <a:ext cx="5269549" cy="522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914400">
              <a:defRPr sz="1400"/>
            </a:pPr>
          </a:p>
          <a:p>
            <a:pPr algn="just" defTabSz="914400">
              <a:lnSpc>
                <a:spcPct val="150000"/>
              </a:lnSpc>
              <a:buSzPct val="100000"/>
              <a:buChar char="➢"/>
              <a:defRPr sz="1400"/>
            </a:pPr>
            <a:r>
              <a:t>Высокая напряженность иммунитета в течение 1 года после двукратного введения</a:t>
            </a:r>
          </a:p>
          <a:p>
            <a:pPr algn="just" defTabSz="914400">
              <a:lnSpc>
                <a:spcPct val="150000"/>
              </a:lnSpc>
              <a:buSzPct val="100000"/>
              <a:buChar char="➢"/>
              <a:defRPr sz="1400"/>
            </a:pPr>
            <a:r>
              <a:t>Вакцина вызывает формирование иммунного ответа у вакцинированных собак к возбудителям чумы плотоядных, инфекционного гепатита, коронавирусного энтерита, парвовирусного энтерита собак (типов 2, 2а, 2b и 2с).</a:t>
            </a:r>
          </a:p>
          <a:p>
            <a:pPr algn="just" defTabSz="914400">
              <a:lnSpc>
                <a:spcPct val="150000"/>
              </a:lnSpc>
              <a:buSzPct val="100000"/>
              <a:buChar char="➢"/>
              <a:defRPr sz="1400"/>
            </a:pPr>
            <a:r>
              <a:t>Высокая иммуногенность вакцины и отсутствие побочных явлений. </a:t>
            </a:r>
          </a:p>
          <a:p>
            <a:pPr algn="just" defTabSz="914400">
              <a:lnSpc>
                <a:spcPct val="150000"/>
              </a:lnSpc>
              <a:buSzPct val="100000"/>
              <a:buChar char="➢"/>
              <a:defRPr sz="1400"/>
            </a:pPr>
            <a:r>
              <a:t>Высокая генетическая стабильность вирусного штамма «Рокборн» чумы плотоядных – снижение риска восстановления вирулентности в организме животного.</a:t>
            </a:r>
          </a:p>
          <a:p>
            <a:pPr algn="just" defTabSz="914400">
              <a:lnSpc>
                <a:spcPct val="150000"/>
              </a:lnSpc>
              <a:buSzPct val="100000"/>
              <a:buChar char="➢"/>
              <a:defRPr sz="1400"/>
            </a:pPr>
            <a:r>
              <a:t>Штамм «Грей» парвовирусного энтерита собак и штамм «Рич» коронавирусного энтерита собак обеспечивают защиту против заражения полевыми штаммами.</a:t>
            </a:r>
          </a:p>
          <a:p>
            <a:pPr algn="just" defTabSz="914400">
              <a:lnSpc>
                <a:spcPct val="150000"/>
              </a:lnSpc>
              <a:defRPr sz="1400"/>
            </a:pPr>
            <a:r>
              <a:t> </a:t>
            </a:r>
          </a:p>
          <a:p>
            <a:pPr algn="just" defTabSz="914400">
              <a:defRPr b="1" i="1" sz="1400"/>
            </a:pPr>
          </a:p>
        </p:txBody>
      </p:sp>
      <p:pic>
        <p:nvPicPr>
          <p:cNvPr id="32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5825" y="512762"/>
            <a:ext cx="1798638" cy="2327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887" y="4144962"/>
            <a:ext cx="2378076" cy="1884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24371" t="12542" r="42758" b="5073"/>
          <a:stretch>
            <a:fillRect/>
          </a:stretch>
        </p:blipFill>
        <p:spPr>
          <a:xfrm>
            <a:off x="328612" y="981074"/>
            <a:ext cx="1952626" cy="2752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Номер слайда"/>
          <p:cNvSpPr txBox="1"/>
          <p:nvPr>
            <p:ph type="sldNum" sz="quarter" idx="2"/>
          </p:nvPr>
        </p:nvSpPr>
        <p:spPr>
          <a:xfrm>
            <a:off x="8480028" y="6245225"/>
            <a:ext cx="205185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1" name="ФИГ 4 филогенетика FCV 5 штаммов от 2023-05-23 ИТОГ" descr="ФИГ 4 филогенетика FCV 5 штаммов от 2023-05-23 ИТОГ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7" y="3273425"/>
            <a:ext cx="1728788" cy="2803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D:\Мои Документы\Documents\ЖЕСТКИЙ ДИСК 17-12-21\Доронин2021\НАУЧНАЯ ДЕЯТЕЛЬНОСТЬ Доронина 2\2023\Патенты 2023\НАПИСАН патент ШЕБА Галкина\Шеба - филогенетика.png" descr="D:\Мои Документы\Documents\ЖЕСТКИЙ ДИСК 17-12-21\Доронин2021\НАУЧНАЯ ДЕЯТЕЛЬНОСТЬ Доронина 2\2023\Патенты 2023\НАПИСАН патент ШЕБА Галкина\Шеба - филогенетика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76412"/>
            <a:ext cx="2563813" cy="143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D:\Мои Документы\Documents\ЖЕСТКИЙ ДИСК 17-12-21\Доронин2021\для Галкиной Т.С\FHV  - инф ринотрахеит собак и кошек\FHV - филогенетика Лавр.png" descr="D:\Мои Документы\Documents\ЖЕСТКИЙ ДИСК 17-12-21\Доронин2021\для Галкиной Т.С\FHV  - инф ринотрахеит собак и кошек\FHV - филогенетика Лавр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7625" y="377825"/>
            <a:ext cx="2563813" cy="1398588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Вакцина для профилактики панлейкопении, калицивироза и вирусного ринотрахеита кошек «Карнифел PCH»"/>
          <p:cNvSpPr txBox="1"/>
          <p:nvPr/>
        </p:nvSpPr>
        <p:spPr>
          <a:xfrm>
            <a:off x="1930082" y="177800"/>
            <a:ext cx="6423661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i="1">
                <a:solidFill>
                  <a:srgbClr val="FF0000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t>Вакцина для профилактики панлейкопении, калицивироза и вирусного ринотрахеита кошек «Карнифел </a:t>
            </a:r>
            <a:r>
              <a:t>PCH</a:t>
            </a:r>
            <a:r>
              <a:t>» </a:t>
            </a:r>
          </a:p>
        </p:txBody>
      </p:sp>
      <p:sp>
        <p:nvSpPr>
          <p:cNvPr id="335" name="Вакцина вызывает формирование иммунного ответа у вакцинированных кошек к возбудителям панлейкопении, калицивирусной инфекции и вирусного ринотрахеита кошек через 14 суток после двукратного введения продолжительностью не менее 12 месяцев.…"/>
          <p:cNvSpPr txBox="1"/>
          <p:nvPr/>
        </p:nvSpPr>
        <p:spPr>
          <a:xfrm>
            <a:off x="2169794" y="825500"/>
            <a:ext cx="6928487" cy="4388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defTabSz="914400">
              <a:lnSpc>
                <a:spcPct val="150000"/>
              </a:lnSpc>
              <a:buSzPct val="100000"/>
              <a:buChar char="➢"/>
              <a:defRPr sz="1600"/>
            </a:pPr>
            <a:r>
              <a:t>Вакцина вызывает формирование иммунного ответа у вакцинированных кошек к возбудителям панлейкопении, калицивирусной инфекции и вирусного ринотрахеита кошек через 14 суток после двукратного введения продолжительностью не менее 12 месяцев. </a:t>
            </a:r>
          </a:p>
          <a:p>
            <a:pPr marL="285750" indent="-285750" defTabSz="914400">
              <a:lnSpc>
                <a:spcPct val="150000"/>
              </a:lnSpc>
              <a:buSzPct val="100000"/>
              <a:buChar char="➢"/>
              <a:defRPr sz="1600"/>
            </a:pPr>
            <a:r>
              <a:t>Вакцинации подлежат котята с 8-12 недельного возраста подкожно двукратно с интервалом в 21 сутки. </a:t>
            </a:r>
          </a:p>
          <a:p>
            <a:pPr marL="285750" indent="-285750" defTabSz="914400">
              <a:lnSpc>
                <a:spcPct val="150000"/>
              </a:lnSpc>
              <a:buSzPct val="100000"/>
              <a:buChar char="➢"/>
              <a:defRPr sz="1600"/>
            </a:pPr>
            <a:r>
              <a:t>Вирусы, выращенные на культуре клеток кошек – высокая иммуногенность вакцины, отсутствие побочных явлений. </a:t>
            </a:r>
          </a:p>
          <a:p>
            <a:pPr marL="285750" indent="-285750" defTabSz="914400">
              <a:lnSpc>
                <a:spcPct val="150000"/>
              </a:lnSpc>
              <a:buSzPct val="100000"/>
              <a:buChar char="➢"/>
              <a:defRPr sz="1600"/>
            </a:pPr>
            <a:r>
              <a:t>Штамм «Перс» и штамм «Фауна» калицивируса кошек, штамм «Шеба» панлейкопении кошек, штамм «Лавр» ринотрахеита кошек обеспечивают защиту против заражения полевыми штаммами. </a:t>
            </a:r>
          </a:p>
          <a:p>
            <a:pPr marL="285750" indent="-285750" defTabSz="914400">
              <a:lnSpc>
                <a:spcPct val="150000"/>
              </a:lnSpc>
              <a:buSzPct val="100000"/>
              <a:buChar char="➢"/>
              <a:defRPr sz="1600"/>
            </a:pPr>
            <a:r>
              <a:t> Побочных явлений и осложнений не отмечается.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Номер слайда"/>
          <p:cNvSpPr txBox="1"/>
          <p:nvPr>
            <p:ph type="sldNum" sz="quarter" idx="2"/>
          </p:nvPr>
        </p:nvSpPr>
        <p:spPr>
          <a:xfrm>
            <a:off x="8480028" y="6245225"/>
            <a:ext cx="205185" cy="290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40" name="Сгруппировать"/>
          <p:cNvGrpSpPr/>
          <p:nvPr/>
        </p:nvGrpSpPr>
        <p:grpSpPr>
          <a:xfrm>
            <a:off x="2311400" y="406400"/>
            <a:ext cx="3740150" cy="488950"/>
            <a:chOff x="0" y="0"/>
            <a:chExt cx="3740150" cy="488950"/>
          </a:xfrm>
        </p:grpSpPr>
        <p:sp>
          <p:nvSpPr>
            <p:cNvPr id="338" name="Сквиркл"/>
            <p:cNvSpPr/>
            <p:nvPr/>
          </p:nvSpPr>
          <p:spPr>
            <a:xfrm>
              <a:off x="0" y="0"/>
              <a:ext cx="3740150" cy="488950"/>
            </a:xfrm>
            <a:prstGeom prst="roundRect">
              <a:avLst>
                <a:gd name="adj" fmla="val 16667"/>
              </a:avLst>
            </a:prstGeom>
            <a:solidFill>
              <a:srgbClr val="601A24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b="1"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9" name="Доклинические исследования"/>
            <p:cNvSpPr txBox="1"/>
            <p:nvPr/>
          </p:nvSpPr>
          <p:spPr>
            <a:xfrm>
              <a:off x="74341" y="87778"/>
              <a:ext cx="3591468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Доклинические исследования</a:t>
              </a:r>
            </a:p>
          </p:txBody>
        </p:sp>
      </p:grpSp>
      <p:grpSp>
        <p:nvGrpSpPr>
          <p:cNvPr id="343" name="Сгруппировать"/>
          <p:cNvGrpSpPr/>
          <p:nvPr/>
        </p:nvGrpSpPr>
        <p:grpSpPr>
          <a:xfrm>
            <a:off x="2016125" y="2409825"/>
            <a:ext cx="4105275" cy="484188"/>
            <a:chOff x="0" y="0"/>
            <a:chExt cx="4105275" cy="484187"/>
          </a:xfrm>
        </p:grpSpPr>
        <p:sp>
          <p:nvSpPr>
            <p:cNvPr id="341" name="Сквиркл"/>
            <p:cNvSpPr/>
            <p:nvPr/>
          </p:nvSpPr>
          <p:spPr>
            <a:xfrm>
              <a:off x="0" y="0"/>
              <a:ext cx="4105275" cy="484188"/>
            </a:xfrm>
            <a:prstGeom prst="roundRect">
              <a:avLst>
                <a:gd name="adj" fmla="val 16667"/>
              </a:avLst>
            </a:prstGeom>
            <a:solidFill>
              <a:srgbClr val="601A24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b="1"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2" name="Клинические исследования"/>
            <p:cNvSpPr txBox="1"/>
            <p:nvPr/>
          </p:nvSpPr>
          <p:spPr>
            <a:xfrm>
              <a:off x="74108" y="85397"/>
              <a:ext cx="3957059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Клинические исследования</a:t>
              </a:r>
            </a:p>
          </p:txBody>
        </p:sp>
      </p:grpSp>
      <p:grpSp>
        <p:nvGrpSpPr>
          <p:cNvPr id="346" name="Сгруппировать"/>
          <p:cNvGrpSpPr/>
          <p:nvPr/>
        </p:nvGrpSpPr>
        <p:grpSpPr>
          <a:xfrm>
            <a:off x="1568450" y="3190875"/>
            <a:ext cx="4959350" cy="1446213"/>
            <a:chOff x="0" y="0"/>
            <a:chExt cx="4959350" cy="1446212"/>
          </a:xfrm>
        </p:grpSpPr>
        <p:sp>
          <p:nvSpPr>
            <p:cNvPr id="344" name="Сквиркл"/>
            <p:cNvSpPr/>
            <p:nvPr/>
          </p:nvSpPr>
          <p:spPr>
            <a:xfrm>
              <a:off x="0" y="0"/>
              <a:ext cx="4959350" cy="1446213"/>
            </a:xfrm>
            <a:prstGeom prst="roundRect">
              <a:avLst>
                <a:gd name="adj" fmla="val 16667"/>
              </a:avLst>
            </a:prstGeom>
            <a:solidFill>
              <a:srgbClr val="601A24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 b="1"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5" name="Регистрационное досье…"/>
            <p:cNvSpPr txBox="1"/>
            <p:nvPr/>
          </p:nvSpPr>
          <p:spPr>
            <a:xfrm>
              <a:off x="121052" y="75332"/>
              <a:ext cx="4717246" cy="1227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914400">
                <a:defRPr b="1" sz="1600">
                  <a:solidFill>
                    <a:srgbClr val="FFFFFF"/>
                  </a:solidFill>
                </a:defRPr>
              </a:pPr>
              <a:r>
                <a:t>Регистрационное досье </a:t>
              </a:r>
            </a:p>
            <a:p>
              <a:pPr algn="ctr" defTabSz="914400">
                <a:defRPr b="1" sz="1600">
                  <a:solidFill>
                    <a:srgbClr val="FFFFFF"/>
                  </a:solidFill>
                </a:defRPr>
              </a:pPr>
              <a:r>
                <a:t>«КАРНИКАН-5</a:t>
              </a:r>
              <a:r>
                <a:t>R</a:t>
              </a:r>
              <a:r>
                <a:t>» вакцина против чумы плотоядных, парвовирусного и коронавирусного энтеритов, аденовирусной инфекции</a:t>
              </a:r>
              <a:r>
                <a:t> </a:t>
              </a:r>
              <a:r>
                <a:t>и бешенства собак </a:t>
              </a:r>
            </a:p>
          </p:txBody>
        </p:sp>
      </p:grpSp>
      <p:pic>
        <p:nvPicPr>
          <p:cNvPr id="34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8287"/>
            <a:ext cx="2084388" cy="153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9550" y="96837"/>
            <a:ext cx="2108200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4675" y="3797300"/>
            <a:ext cx="1933575" cy="1878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51162" y="1011237"/>
            <a:ext cx="2632076" cy="1639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23813" y="2024062"/>
            <a:ext cx="2376488" cy="1504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rcRect l="9138" t="14538" r="64886" b="16761"/>
          <a:stretch>
            <a:fillRect/>
          </a:stretch>
        </p:blipFill>
        <p:spPr>
          <a:xfrm>
            <a:off x="6513512" y="1435100"/>
            <a:ext cx="1347788" cy="188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rcRect l="10902" t="17387" r="64884" b="17047"/>
          <a:stretch>
            <a:fillRect/>
          </a:stretch>
        </p:blipFill>
        <p:spPr>
          <a:xfrm>
            <a:off x="7453312" y="1697037"/>
            <a:ext cx="1390651" cy="19034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" name="Сгруппировать"/>
          <p:cNvGrpSpPr/>
          <p:nvPr/>
        </p:nvGrpSpPr>
        <p:grpSpPr>
          <a:xfrm>
            <a:off x="1819275" y="4735512"/>
            <a:ext cx="5257800" cy="1184276"/>
            <a:chOff x="0" y="0"/>
            <a:chExt cx="5257800" cy="1184275"/>
          </a:xfrm>
        </p:grpSpPr>
        <p:sp>
          <p:nvSpPr>
            <p:cNvPr id="354" name="Сквиркл"/>
            <p:cNvSpPr/>
            <p:nvPr/>
          </p:nvSpPr>
          <p:spPr>
            <a:xfrm>
              <a:off x="0" y="0"/>
              <a:ext cx="5257800" cy="1184275"/>
            </a:xfrm>
            <a:prstGeom prst="roundRect">
              <a:avLst>
                <a:gd name="adj" fmla="val 16667"/>
              </a:avLst>
            </a:prstGeom>
            <a:solidFill>
              <a:srgbClr val="601A24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 b="1"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5" name="Регистрационное досье…"/>
            <p:cNvSpPr txBox="1"/>
            <p:nvPr/>
          </p:nvSpPr>
          <p:spPr>
            <a:xfrm>
              <a:off x="108270" y="62550"/>
              <a:ext cx="5041260" cy="999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914400">
                <a:defRPr b="1" sz="1600">
                  <a:solidFill>
                    <a:srgbClr val="FFFFFF"/>
                  </a:solidFill>
                </a:defRPr>
              </a:pPr>
              <a:r>
                <a:t>Регистрационное досье </a:t>
              </a:r>
            </a:p>
            <a:p>
              <a:pPr algn="ctr" defTabSz="914400">
                <a:defRPr b="1" sz="1600">
                  <a:solidFill>
                    <a:srgbClr val="FFFFFF"/>
                  </a:solidFill>
                </a:defRPr>
              </a:pPr>
              <a:r>
                <a:t>«КАРНИФЕЛ </a:t>
              </a:r>
              <a:r>
                <a:t>PCH</a:t>
              </a:r>
              <a:r>
                <a:t>» вакцина против</a:t>
              </a:r>
              <a:r>
                <a:t> </a:t>
              </a:r>
              <a:r>
                <a:t>панлейкопении, калицивироза и вирусного ринотрахеита кошек</a:t>
              </a:r>
            </a:p>
          </p:txBody>
        </p:sp>
      </p:grpSp>
      <p:pic>
        <p:nvPicPr>
          <p:cNvPr id="357" name="image.png" descr="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4541837"/>
            <a:ext cx="1816100" cy="1341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A2BF"/>
      </a:accent1>
      <a:accent2>
        <a:srgbClr val="DA1F2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Оформление по умолчанию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Оформление по умолчани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A2BF"/>
      </a:accent1>
      <a:accent2>
        <a:srgbClr val="DA1F2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Оформление по умолчанию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Оформление по умолчани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