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2"/>
  </p:notesMasterIdLst>
  <p:sldIdLst>
    <p:sldId id="256" r:id="rId2"/>
    <p:sldId id="271" r:id="rId3"/>
    <p:sldId id="272" r:id="rId4"/>
    <p:sldId id="275" r:id="rId5"/>
    <p:sldId id="273" r:id="rId6"/>
    <p:sldId id="274" r:id="rId7"/>
    <p:sldId id="268" r:id="rId8"/>
    <p:sldId id="269" r:id="rId9"/>
    <p:sldId id="270" r:id="rId10"/>
    <p:sldId id="263" r:id="rId11"/>
    <p:sldId id="282" r:id="rId12"/>
    <p:sldId id="283" r:id="rId13"/>
    <p:sldId id="276" r:id="rId14"/>
    <p:sldId id="302" r:id="rId15"/>
    <p:sldId id="277" r:id="rId16"/>
    <p:sldId id="287" r:id="rId17"/>
    <p:sldId id="288" r:id="rId18"/>
    <p:sldId id="289" r:id="rId19"/>
    <p:sldId id="278" r:id="rId20"/>
    <p:sldId id="292" r:id="rId21"/>
    <p:sldId id="291" r:id="rId22"/>
    <p:sldId id="284" r:id="rId23"/>
    <p:sldId id="285" r:id="rId24"/>
    <p:sldId id="286" r:id="rId25"/>
    <p:sldId id="294" r:id="rId26"/>
    <p:sldId id="303" r:id="rId27"/>
    <p:sldId id="299" r:id="rId28"/>
    <p:sldId id="300" r:id="rId29"/>
    <p:sldId id="305" r:id="rId30"/>
    <p:sldId id="30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10453-DEB6-45B8-9A5A-E90F11C8610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06DFC-B76D-4123-B56A-86FA076B5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3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0F135-C6D0-4124-9C48-7796ACD65D5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3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6DFC-B76D-4123-B56A-86FA076B5FF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6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6039-A3F1-4029-88CA-77B6F31B6A7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1BFE-DBC7-4FEF-BB49-B7A563E820E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72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6039-A3F1-4029-88CA-77B6F31B6A7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1BFE-DBC7-4FEF-BB49-B7A563E82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8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6039-A3F1-4029-88CA-77B6F31B6A7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1BFE-DBC7-4FEF-BB49-B7A563E82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61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6039-A3F1-4029-88CA-77B6F31B6A7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1BFE-DBC7-4FEF-BB49-B7A563E82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32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6039-A3F1-4029-88CA-77B6F31B6A7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1BFE-DBC7-4FEF-BB49-B7A563E820E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81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6039-A3F1-4029-88CA-77B6F31B6A7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1BFE-DBC7-4FEF-BB49-B7A563E82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9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6039-A3F1-4029-88CA-77B6F31B6A7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1BFE-DBC7-4FEF-BB49-B7A563E82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4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6039-A3F1-4029-88CA-77B6F31B6A7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1BFE-DBC7-4FEF-BB49-B7A563E82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9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6039-A3F1-4029-88CA-77B6F31B6A7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1BFE-DBC7-4FEF-BB49-B7A563E82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6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EE06039-A3F1-4029-88CA-77B6F31B6A7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211BFE-DBC7-4FEF-BB49-B7A563E82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2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6039-A3F1-4029-88CA-77B6F31B6A7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1BFE-DBC7-4FEF-BB49-B7A563E82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40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EE06039-A3F1-4029-88CA-77B6F31B6A7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0211BFE-DBC7-4FEF-BB49-B7A563E820E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19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usatiki.ru/pitanie-sobak/dieticheskoe-i-lechebnoe-kormlenie-soba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ОПЫТ ПРИМЕНЕНИЯ ДИЕТИЧЕСКИХ РАЦИОНОВ ПРИ ГАСТРОЭНТНРОПАТИЯХ У МЕЛКИХ ДОМАШНИХ ЖИВОТНЫХ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b="1" dirty="0" smtClean="0">
              <a:solidFill>
                <a:srgbClr val="FF0000"/>
              </a:solidFill>
            </a:endParaRP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Карпенко </a:t>
            </a:r>
            <a:r>
              <a:rPr lang="ru-RU" b="1" dirty="0" err="1" smtClean="0">
                <a:solidFill>
                  <a:srgbClr val="FF0000"/>
                </a:solidFill>
              </a:rPr>
              <a:t>лариса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юрьевна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685" y="194732"/>
            <a:ext cx="2585315" cy="17192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4325112"/>
            <a:ext cx="2953512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Цель исследования: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Провести  оценку </a:t>
            </a:r>
            <a:r>
              <a:rPr lang="ru-RU" sz="3600" dirty="0"/>
              <a:t>эффективности применения ветеринарной диеты АО «Гатчинский ККЗ» </a:t>
            </a:r>
            <a:r>
              <a:rPr lang="ru-RU" sz="3600" dirty="0" smtClean="0"/>
              <a:t>«ГАСТРОИНТЕСТИНАЛ</a:t>
            </a:r>
            <a:r>
              <a:rPr lang="ru-RU" sz="3600" dirty="0"/>
              <a:t>» у собак с </a:t>
            </a:r>
            <a:r>
              <a:rPr lang="ru-RU" sz="3600" dirty="0" smtClean="0"/>
              <a:t>болезнями желудочно-кишечного тракта</a:t>
            </a:r>
            <a:endParaRPr lang="ru-RU" sz="3600" dirty="0"/>
          </a:p>
          <a:p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6255" t="22993" r="34474" b="30145"/>
          <a:stretch/>
        </p:blipFill>
        <p:spPr bwMode="auto">
          <a:xfrm>
            <a:off x="8739610" y="4412828"/>
            <a:ext cx="2925445" cy="1564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42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73723" y="365125"/>
            <a:ext cx="10580077" cy="7251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Задачи исследования: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547" y="1301262"/>
            <a:ext cx="1608991" cy="48757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Блок 1.</a:t>
            </a: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ГОСТ Р 54453-2022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Корма для </a:t>
            </a:r>
            <a:r>
              <a:rPr lang="ru-RU" sz="1600" b="1" dirty="0" err="1" smtClean="0">
                <a:solidFill>
                  <a:schemeClr val="tx1"/>
                </a:solidFill>
              </a:rPr>
              <a:t>непродуктив-ных</a:t>
            </a:r>
            <a:r>
              <a:rPr lang="ru-RU" sz="1600" b="1" dirty="0" smtClean="0">
                <a:solidFill>
                  <a:schemeClr val="tx1"/>
                </a:solidFill>
              </a:rPr>
              <a:t> животных</a:t>
            </a:r>
          </a:p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04311" y="1305902"/>
            <a:ext cx="1645630" cy="15180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Оценка </a:t>
            </a:r>
            <a:r>
              <a:rPr lang="ru-RU" sz="1600" dirty="0" err="1" smtClean="0">
                <a:solidFill>
                  <a:schemeClr val="tx1"/>
                </a:solidFill>
              </a:rPr>
              <a:t>органолептиче-ских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свойств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1819" y="2925150"/>
            <a:ext cx="1688122" cy="15650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Оценка </a:t>
            </a:r>
            <a:r>
              <a:rPr lang="ru-RU" dirty="0">
                <a:solidFill>
                  <a:schemeClr val="tx1"/>
                </a:solidFill>
              </a:rPr>
              <a:t>кормовой </a:t>
            </a:r>
            <a:r>
              <a:rPr lang="ru-RU" dirty="0" smtClean="0">
                <a:solidFill>
                  <a:schemeClr val="tx1"/>
                </a:solidFill>
              </a:rPr>
              <a:t>ценности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93329" y="4572180"/>
            <a:ext cx="1688124" cy="15227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Оценка биологической ценности кормов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35669" y="1243318"/>
            <a:ext cx="1837591" cy="48757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Блок 2.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,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730612" y="1919775"/>
            <a:ext cx="509957" cy="35743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721822" y="3541895"/>
            <a:ext cx="509957" cy="33410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721822" y="5029200"/>
            <a:ext cx="509958" cy="3429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83968" y="1250096"/>
            <a:ext cx="1276356" cy="15562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Контроль </a:t>
            </a:r>
            <a:r>
              <a:rPr lang="ru-RU" dirty="0" smtClean="0">
                <a:solidFill>
                  <a:schemeClr val="tx1"/>
                </a:solidFill>
              </a:rPr>
              <a:t>веса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967044" y="1836998"/>
            <a:ext cx="523139" cy="3372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62720" y="3026933"/>
            <a:ext cx="1370869" cy="14923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Оценка поедаемо-</a:t>
            </a:r>
            <a:r>
              <a:rPr lang="ru-RU" dirty="0" err="1" smtClean="0">
                <a:solidFill>
                  <a:schemeClr val="tx1"/>
                </a:solidFill>
              </a:rPr>
              <a:t>сти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83968" y="4654179"/>
            <a:ext cx="1406948" cy="1495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Оценка видимой перевари-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мости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5968506" y="3623619"/>
            <a:ext cx="521677" cy="29893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968506" y="5200650"/>
            <a:ext cx="521677" cy="29014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099270" y="1245701"/>
            <a:ext cx="1704153" cy="49312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Блок 3.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9929531" y="1766703"/>
            <a:ext cx="449142" cy="27848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9929531" y="3033984"/>
            <a:ext cx="480653" cy="29362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10005639" y="4144549"/>
            <a:ext cx="434482" cy="27137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10042369" y="5490796"/>
            <a:ext cx="400780" cy="2901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504782" y="1250097"/>
            <a:ext cx="1625672" cy="12117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Биохимические исследования крови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536293" y="2574863"/>
            <a:ext cx="1594160" cy="11328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Морфологи-</a:t>
            </a:r>
            <a:r>
              <a:rPr lang="ru-RU" sz="1400" dirty="0" err="1" smtClean="0">
                <a:solidFill>
                  <a:schemeClr val="tx1"/>
                </a:solidFill>
              </a:rPr>
              <a:t>ческие</a:t>
            </a:r>
            <a:r>
              <a:rPr lang="ru-RU" sz="1400" dirty="0" smtClean="0">
                <a:solidFill>
                  <a:schemeClr val="tx1"/>
                </a:solidFill>
              </a:rPr>
              <a:t> исследования крови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536294" y="3811738"/>
            <a:ext cx="1594160" cy="11471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Анализ кала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536294" y="5099538"/>
            <a:ext cx="1594159" cy="11052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</a:rPr>
              <a:t>Ислекдование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микробиома</a:t>
            </a:r>
            <a:r>
              <a:rPr lang="ru-RU" sz="1200" dirty="0" smtClean="0">
                <a:solidFill>
                  <a:schemeClr val="tx1"/>
                </a:solidFill>
              </a:rPr>
              <a:t> толстого кишечника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008" y="0"/>
            <a:ext cx="10676792" cy="369277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2956" y="685800"/>
            <a:ext cx="11687175" cy="1292469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N=</a:t>
            </a:r>
            <a:r>
              <a:rPr lang="ru-RU" sz="2400" b="1" dirty="0" smtClean="0">
                <a:solidFill>
                  <a:schemeClr val="tx1"/>
                </a:solidFill>
              </a:rPr>
              <a:t>30 собак (возраст 3-5 лет, масса 19-23 кг, беспородные )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 </a:t>
            </a:r>
            <a:r>
              <a:rPr lang="ru-RU" sz="2400" dirty="0">
                <a:solidFill>
                  <a:schemeClr val="tx1"/>
                </a:solidFill>
              </a:rPr>
              <a:t>заболеваниями </a:t>
            </a:r>
            <a:r>
              <a:rPr lang="ru-RU" sz="2400" dirty="0" smtClean="0">
                <a:solidFill>
                  <a:schemeClr val="tx1"/>
                </a:solidFill>
              </a:rPr>
              <a:t>желудочно-кишечного тракта </a:t>
            </a:r>
            <a:r>
              <a:rPr lang="ru-RU" sz="2400" dirty="0">
                <a:solidFill>
                  <a:schemeClr val="tx1"/>
                </a:solidFill>
              </a:rPr>
              <a:t>различной </a:t>
            </a:r>
            <a:r>
              <a:rPr lang="ru-RU" sz="2400" dirty="0" smtClean="0">
                <a:solidFill>
                  <a:schemeClr val="tx1"/>
                </a:solidFill>
              </a:rPr>
              <a:t>этиологии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Содержание: </a:t>
            </a:r>
            <a:r>
              <a:rPr lang="ru-RU" sz="2400" dirty="0" smtClean="0">
                <a:solidFill>
                  <a:schemeClr val="tx1"/>
                </a:solidFill>
              </a:rPr>
              <a:t>питомник г. Санкт-Петербург 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2956" y="2127738"/>
            <a:ext cx="3577736" cy="28487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n=10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опытная  группа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применялась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влажная форма и сухая форма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ветеринарной диеты «ГАСТРОИНТЕСТИНАЛ»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</a:rPr>
              <a:t>В течении 3 месяцев</a:t>
            </a:r>
            <a:endParaRPr lang="ru-RU" sz="2800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04896" y="2167303"/>
            <a:ext cx="3859823" cy="2857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n=10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опытная  группа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применялась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сухая форма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ветеринарной диеты «ГАСТРОИНТЕСТИНАЛ»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течении 3 месяцев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88923" y="2146544"/>
            <a:ext cx="3801208" cy="28487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N=10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к</a:t>
            </a:r>
            <a:r>
              <a:rPr lang="ru-RU" sz="2800" b="1" dirty="0" smtClean="0">
                <a:solidFill>
                  <a:schemeClr val="tx1"/>
                </a:solidFill>
              </a:rPr>
              <a:t>онтрольная группа </a:t>
            </a: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рацион питомника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42138" y="5163526"/>
            <a:ext cx="5802924" cy="1450731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Отбор </a:t>
            </a:r>
            <a:r>
              <a:rPr lang="ru-RU" dirty="0" err="1" smtClean="0">
                <a:solidFill>
                  <a:schemeClr val="tx1"/>
                </a:solidFill>
              </a:rPr>
              <a:t>биообразцов</a:t>
            </a:r>
            <a:r>
              <a:rPr lang="ru-RU" dirty="0" smtClean="0">
                <a:solidFill>
                  <a:schemeClr val="tx1"/>
                </a:solidFill>
              </a:rPr>
              <a:t> 3-х кратный: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 отбор: </a:t>
            </a:r>
            <a:r>
              <a:rPr lang="ru-RU" dirty="0" smtClean="0">
                <a:solidFill>
                  <a:schemeClr val="tx1"/>
                </a:solidFill>
              </a:rPr>
              <a:t>до применения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 отбор: </a:t>
            </a:r>
            <a:r>
              <a:rPr lang="ru-RU" dirty="0" smtClean="0">
                <a:solidFill>
                  <a:schemeClr val="tx1"/>
                </a:solidFill>
              </a:rPr>
              <a:t>через 1 месяц применения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3 отбор: </a:t>
            </a:r>
            <a:r>
              <a:rPr lang="ru-RU" dirty="0" smtClean="0">
                <a:solidFill>
                  <a:schemeClr val="tx1"/>
                </a:solidFill>
              </a:rPr>
              <a:t>через 3 месяца </a:t>
            </a:r>
            <a:r>
              <a:rPr lang="ru-RU" dirty="0" err="1" smtClean="0">
                <a:solidFill>
                  <a:schemeClr val="tx1"/>
                </a:solidFill>
              </a:rPr>
              <a:t>применения</a:t>
            </a:r>
            <a:r>
              <a:rPr lang="ru-RU" dirty="0" err="1" smtClean="0"/>
              <a:t>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46385" y="63989"/>
            <a:ext cx="7816362" cy="5611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Схема исследования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30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070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Изучение кормовой привлекательности,  </a:t>
            </a:r>
            <a:r>
              <a:rPr lang="ru-RU" sz="2800" dirty="0" err="1" smtClean="0"/>
              <a:t>поедаемости</a:t>
            </a:r>
            <a:r>
              <a:rPr lang="ru-RU" sz="2800" dirty="0" smtClean="0"/>
              <a:t> и видимой переваримости 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97280" y="948907"/>
            <a:ext cx="4937760" cy="508957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r>
              <a:rPr lang="ru-RU" sz="5600" dirty="0" smtClean="0"/>
              <a:t>Динамика </a:t>
            </a:r>
            <a:r>
              <a:rPr lang="ru-RU" sz="5600" dirty="0"/>
              <a:t>прироста живой массы собак при применении ветеринарной диеты «ГАСТРОИНТЕСТИНАЛ» АО «ГАТЧИНСКИЙ ККЗ»</a:t>
            </a:r>
          </a:p>
          <a:p>
            <a:endParaRPr lang="ru-RU" sz="56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8489793"/>
              </p:ext>
            </p:extLst>
          </p:nvPr>
        </p:nvGraphicFramePr>
        <p:xfrm>
          <a:off x="327714" y="2130994"/>
          <a:ext cx="6961608" cy="3457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402"/>
                <a:gridCol w="1740402"/>
                <a:gridCol w="1740402"/>
                <a:gridCol w="1740402"/>
              </a:tblGrid>
              <a:tr h="9010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Группа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 начала эксперимента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1 месяц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применения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3 месяца применения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3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Контрольная группа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19,25±1,94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19,31±1,91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19,28±1,98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11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Опытная группа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(сухой)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21,58±2,39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21,78±1,93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22,21±0,94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12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Опытная группа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сухой+влажный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22,44±4,51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22,95±4,66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23,46±1,61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12476">
                <a:tc gridSpan="4"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*- р≤0,05 относительно группы контроля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7556740" y="948907"/>
            <a:ext cx="4106172" cy="759123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40" y="2111851"/>
            <a:ext cx="4106863" cy="3420081"/>
          </a:xfrm>
        </p:spPr>
      </p:pic>
    </p:spTree>
    <p:extLst>
      <p:ext uri="{BB962C8B-B14F-4D97-AF65-F5344CB8AC3E}">
        <p14:creationId xmlns:p14="http://schemas.microsoft.com/office/powerpoint/2010/main" val="5209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7859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Влияние  </a:t>
            </a:r>
            <a:r>
              <a:rPr lang="ru-RU" sz="2400" b="1" dirty="0"/>
              <a:t>применении диеты «ГАСТРОИНТЕСТИНАЛ» АО «ГАТЧИНСКИЙ </a:t>
            </a:r>
            <a:r>
              <a:rPr lang="ru-RU" sz="2400" b="1" dirty="0" smtClean="0"/>
              <a:t>ККЗ» на </a:t>
            </a:r>
            <a:r>
              <a:rPr lang="ru-RU" sz="2400" b="1" dirty="0" smtClean="0">
                <a:solidFill>
                  <a:srgbClr val="FF0000"/>
                </a:solidFill>
              </a:rPr>
              <a:t>переваримость корма   </a:t>
            </a:r>
            <a:r>
              <a:rPr lang="ru-RU" sz="2400" b="1" dirty="0"/>
              <a:t>(% животных из выборки)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30302"/>
              </p:ext>
            </p:extLst>
          </p:nvPr>
        </p:nvGraphicFramePr>
        <p:xfrm>
          <a:off x="406399" y="1727199"/>
          <a:ext cx="11379200" cy="4296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734"/>
                <a:gridCol w="938106"/>
                <a:gridCol w="1137920"/>
                <a:gridCol w="1137920"/>
                <a:gridCol w="1137920"/>
                <a:gridCol w="1137920"/>
                <a:gridCol w="1137920"/>
                <a:gridCol w="1137920"/>
                <a:gridCol w="1137920"/>
                <a:gridCol w="1137920"/>
              </a:tblGrid>
              <a:tr h="59297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Показатель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Контроль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Опыт (сухой 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Опыт.(</a:t>
                      </a:r>
                      <a:r>
                        <a:rPr lang="ru-RU" sz="1800" dirty="0" err="1">
                          <a:effectLst/>
                        </a:rPr>
                        <a:t>сух+вл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8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ч/з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ч/з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ч/з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ч/з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ч/з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ч/з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Крахмал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1003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Нейтральный жир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9386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Жирные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кислоты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4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15660"/>
            <a:ext cx="10058400" cy="7936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Влияние ветеринарной </a:t>
            </a:r>
            <a:r>
              <a:rPr lang="ru-RU" sz="2000" b="1" dirty="0"/>
              <a:t>диеты «ГАСТРОИНТЕСТИНАЛ» АО «ГАТЧИНСКИЙ ККЗ</a:t>
            </a:r>
            <a:r>
              <a:rPr lang="ru-RU" sz="2000" b="1" dirty="0" smtClean="0"/>
              <a:t>» на </a:t>
            </a:r>
            <a:r>
              <a:rPr lang="ru-RU" sz="2000" b="1" dirty="0"/>
              <a:t>Концентрация электролитов в крови собак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35397"/>
              </p:ext>
            </p:extLst>
          </p:nvPr>
        </p:nvGraphicFramePr>
        <p:xfrm>
          <a:off x="279398" y="1391113"/>
          <a:ext cx="11717875" cy="4306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2"/>
                <a:gridCol w="1193148"/>
                <a:gridCol w="901375"/>
                <a:gridCol w="901375"/>
                <a:gridCol w="901375"/>
                <a:gridCol w="901375"/>
                <a:gridCol w="901375"/>
                <a:gridCol w="901375"/>
                <a:gridCol w="901375"/>
                <a:gridCol w="901375"/>
                <a:gridCol w="901375"/>
                <a:gridCol w="901375"/>
                <a:gridCol w="901375"/>
              </a:tblGrid>
              <a:tr h="105922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Показатель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Ед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из.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Реф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Контрольная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группа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Опытная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группа (сухой)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Опытная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группа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сухой+влажный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месяц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месяца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месяц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месяца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месяц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месяца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52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Калий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ммоль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4,3-6,2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4,5±1,1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4,55±2,2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4,8±1,3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4,3±1,1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4,9±1,33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4,5±1,3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4,4±1,21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5,5±1,1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5,8±1,43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4437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Фосфор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ммоль/л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1,13-3,0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1,5±0,5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1,6±0,3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2,2±0,4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2,1±0,4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2,2±0,3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2,4±0,2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2,12±0,5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2,5±0,3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2,6±0,3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437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Натрий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ммоль/л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138-164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131,1±8,4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136,1±5,5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140,3±10,4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130,1±10,5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145,2±8,9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150,6±9,5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132,5±8,9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142,50±5,5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159,6±10,6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75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Магний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ммоль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0,8-1,4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0,9±0,05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1,1±0,05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0,9±0,05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0,8±0,03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0,9±0,02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/>
                        <a:t>1,2±0,02</a:t>
                      </a:r>
                      <a:r>
                        <a:rPr lang="ar-SA" sz="1400" dirty="0"/>
                        <a:t>٭</a:t>
                      </a:r>
                      <a:endParaRPr lang="ru-RU" sz="1400" dirty="0"/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0,8±0,02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1,1±0,03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1,2±0,02</a:t>
                      </a:r>
                      <a:r>
                        <a:rPr lang="ar-S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٭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543030">
                <a:tc gridSpan="1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*- р≤0,05 относительно группы контроля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9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8706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Причины повышения активности </a:t>
            </a:r>
            <a:r>
              <a:rPr lang="ru-RU" sz="3600" dirty="0" err="1" smtClean="0"/>
              <a:t>аминотрасфераз</a:t>
            </a:r>
            <a:endParaRPr lang="ru-RU" sz="36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rPr>
              <a:t>Аланинаминотрансфераза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rPr>
              <a:t> (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rPr>
              <a:t>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rPr>
              <a:t>лат)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700"/>
              </a:spcBef>
              <a:buClr>
                <a:srgbClr val="E3E3FF"/>
              </a:buClr>
              <a:buFont typeface="Wingdings" panose="05000000000000000000" pitchFamily="2" charset="2"/>
              <a:buChar char="q"/>
            </a:pPr>
            <a:r>
              <a:rPr lang="en-US" b="1" dirty="0" err="1"/>
              <a:t>некроз</a:t>
            </a:r>
            <a:r>
              <a:rPr lang="en-US" b="1" dirty="0"/>
              <a:t> </a:t>
            </a:r>
            <a:r>
              <a:rPr lang="en-US" b="1" dirty="0" err="1"/>
              <a:t>клеток</a:t>
            </a:r>
            <a:r>
              <a:rPr lang="en-US" b="1" dirty="0"/>
              <a:t> </a:t>
            </a:r>
            <a:r>
              <a:rPr lang="en-US" b="1" dirty="0" err="1"/>
              <a:t>печени</a:t>
            </a:r>
            <a:r>
              <a:rPr lang="en-US" b="1" dirty="0"/>
              <a:t> </a:t>
            </a:r>
            <a:r>
              <a:rPr lang="en-US" b="1" dirty="0" err="1"/>
              <a:t>любой</a:t>
            </a:r>
            <a:r>
              <a:rPr lang="en-US" b="1" dirty="0"/>
              <a:t> </a:t>
            </a:r>
            <a:r>
              <a:rPr lang="en-US" b="1" dirty="0" err="1"/>
              <a:t>этиологии</a:t>
            </a:r>
            <a:endParaRPr lang="en-US" b="1" dirty="0"/>
          </a:p>
          <a:p>
            <a:pPr>
              <a:spcBef>
                <a:spcPts val="700"/>
              </a:spcBef>
              <a:buClr>
                <a:srgbClr val="E3E3FF"/>
              </a:buClr>
              <a:buFont typeface="Wingdings" panose="05000000000000000000" pitchFamily="2" charset="2"/>
              <a:buChar char="q"/>
            </a:pPr>
            <a:r>
              <a:rPr lang="en-US" b="1" dirty="0" err="1"/>
              <a:t>острый</a:t>
            </a:r>
            <a:r>
              <a:rPr lang="en-US" b="1" dirty="0"/>
              <a:t>  и </a:t>
            </a:r>
            <a:r>
              <a:rPr lang="en-US" b="1" dirty="0" err="1"/>
              <a:t>хронический</a:t>
            </a:r>
            <a:r>
              <a:rPr lang="en-US" b="1" dirty="0"/>
              <a:t> </a:t>
            </a:r>
            <a:r>
              <a:rPr lang="en-US" b="1" dirty="0" err="1"/>
              <a:t>гепатит</a:t>
            </a:r>
            <a:endParaRPr lang="en-US" b="1" dirty="0"/>
          </a:p>
          <a:p>
            <a:pPr>
              <a:buClr>
                <a:srgbClr val="E3E3FF"/>
              </a:buClr>
              <a:buFont typeface="Wingdings" panose="05000000000000000000" pitchFamily="2" charset="2"/>
              <a:buChar char="q"/>
            </a:pPr>
            <a:r>
              <a:rPr lang="en-US" b="1" dirty="0" err="1"/>
              <a:t>жировая</a:t>
            </a:r>
            <a:r>
              <a:rPr lang="en-US" b="1" dirty="0"/>
              <a:t> </a:t>
            </a:r>
            <a:r>
              <a:rPr lang="en-US" b="1" dirty="0" err="1"/>
              <a:t>дистрофия</a:t>
            </a:r>
            <a:r>
              <a:rPr lang="en-US" b="1" dirty="0"/>
              <a:t> </a:t>
            </a:r>
            <a:r>
              <a:rPr lang="en-US" b="1" dirty="0" err="1"/>
              <a:t>печени</a:t>
            </a:r>
            <a:endParaRPr lang="en-US" b="1" dirty="0"/>
          </a:p>
          <a:p>
            <a:pPr>
              <a:buClr>
                <a:srgbClr val="E3E3FF"/>
              </a:buClr>
              <a:buFont typeface="Wingdings" panose="05000000000000000000" pitchFamily="2" charset="2"/>
              <a:buChar char="q"/>
            </a:pPr>
            <a:r>
              <a:rPr lang="en-US" b="1" dirty="0" err="1"/>
              <a:t>холангит</a:t>
            </a:r>
            <a:endParaRPr lang="en-US" b="1" dirty="0"/>
          </a:p>
          <a:p>
            <a:pPr>
              <a:buClr>
                <a:srgbClr val="E3E3FF"/>
              </a:buClr>
              <a:buFont typeface="Wingdings" panose="05000000000000000000" pitchFamily="2" charset="2"/>
              <a:buChar char="q"/>
            </a:pPr>
            <a:r>
              <a:rPr lang="en-US" b="1" dirty="0" err="1"/>
              <a:t>токсическое</a:t>
            </a:r>
            <a:r>
              <a:rPr lang="en-US" b="1" dirty="0"/>
              <a:t> </a:t>
            </a:r>
            <a:r>
              <a:rPr lang="en-US" b="1" dirty="0" err="1"/>
              <a:t>поврежденние</a:t>
            </a:r>
            <a:r>
              <a:rPr lang="en-US" b="1" dirty="0"/>
              <a:t> </a:t>
            </a:r>
            <a:r>
              <a:rPr lang="en-US" b="1" dirty="0" err="1"/>
              <a:t>печени</a:t>
            </a:r>
            <a:endParaRPr lang="en-US" b="1" dirty="0"/>
          </a:p>
          <a:p>
            <a:pPr>
              <a:buClr>
                <a:srgbClr val="E3E3FF"/>
              </a:buClr>
              <a:buFont typeface="Wingdings" panose="05000000000000000000" pitchFamily="2" charset="2"/>
              <a:buChar char="q"/>
            </a:pPr>
            <a:r>
              <a:rPr lang="en-US" b="1" dirty="0" err="1"/>
              <a:t>опухоли</a:t>
            </a:r>
            <a:r>
              <a:rPr lang="en-US" b="1" dirty="0"/>
              <a:t> </a:t>
            </a:r>
            <a:r>
              <a:rPr lang="en-US" b="1" dirty="0" err="1"/>
              <a:t>печени</a:t>
            </a:r>
            <a:endParaRPr lang="en-US" b="1" dirty="0"/>
          </a:p>
          <a:p>
            <a:pPr>
              <a:buClr>
                <a:srgbClr val="E3E3FF"/>
              </a:buClr>
              <a:buFont typeface="Wingdings" panose="05000000000000000000" pitchFamily="2" charset="2"/>
              <a:buChar char="q"/>
            </a:pPr>
            <a:r>
              <a:rPr lang="en-US" b="1" dirty="0" err="1"/>
              <a:t>цирроз</a:t>
            </a:r>
            <a:endParaRPr lang="en-US" b="1" dirty="0"/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rPr>
              <a:t>Аспартатаминотрансфераза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rPr>
              <a:t>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rPr>
              <a:t>(</a:t>
            </a:r>
            <a:r>
              <a:rPr lang="ru-RU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rPr>
              <a:t>АСаТ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rPr>
              <a:t>)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ru-RU" b="1" dirty="0"/>
              <a:t>Те же причины, связанные с повреждением печени, также</a:t>
            </a:r>
          </a:p>
          <a:p>
            <a:pPr>
              <a:buClr>
                <a:srgbClr val="E3E3FF"/>
              </a:buClr>
              <a:buFont typeface="Wingdings" panose="05000000000000000000" pitchFamily="2" charset="2"/>
              <a:buChar char="q"/>
            </a:pPr>
            <a:r>
              <a:rPr lang="ru-RU" b="1" dirty="0" smtClean="0"/>
              <a:t>некроз и травма скелетной и сердечной мышц</a:t>
            </a:r>
          </a:p>
          <a:p>
            <a:pPr>
              <a:buClr>
                <a:srgbClr val="E3E3FF"/>
              </a:buClr>
              <a:buFont typeface="Wingdings" panose="05000000000000000000" pitchFamily="2" charset="2"/>
              <a:buChar char="q"/>
            </a:pPr>
            <a:r>
              <a:rPr lang="ru-RU" b="1" dirty="0" smtClean="0"/>
              <a:t>инфаркт </a:t>
            </a:r>
            <a:r>
              <a:rPr lang="ru-RU" b="1" dirty="0"/>
              <a:t>миокарда </a:t>
            </a:r>
          </a:p>
          <a:p>
            <a:pPr>
              <a:buClr>
                <a:srgbClr val="E3E3FF"/>
              </a:buClr>
              <a:buFont typeface="Wingdings" panose="05000000000000000000" pitchFamily="2" charset="2"/>
              <a:buChar char="q"/>
            </a:pPr>
            <a:r>
              <a:rPr lang="ru-RU" b="1" dirty="0" smtClean="0"/>
              <a:t>прогрессирующая мышечная дистрофия</a:t>
            </a:r>
          </a:p>
          <a:p>
            <a:pPr>
              <a:buClr>
                <a:srgbClr val="E3E3FF"/>
              </a:buClr>
              <a:buFont typeface="Wingdings" panose="05000000000000000000" pitchFamily="2" charset="2"/>
              <a:buChar char="q"/>
            </a:pPr>
            <a:r>
              <a:rPr lang="ru-RU" b="1" dirty="0" smtClean="0"/>
              <a:t>при </a:t>
            </a:r>
            <a:r>
              <a:rPr lang="ru-RU" b="1" dirty="0"/>
              <a:t>приеме аскорбиновой кислоты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66" y="973668"/>
            <a:ext cx="943541" cy="7076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93" y="1002294"/>
            <a:ext cx="943541" cy="7076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20" y="1007005"/>
            <a:ext cx="943541" cy="7076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66" y="973668"/>
            <a:ext cx="943541" cy="7076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149" y="1002294"/>
            <a:ext cx="943541" cy="7076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532" y="973668"/>
            <a:ext cx="943541" cy="7076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84" y="973668"/>
            <a:ext cx="943541" cy="7076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00" y="1002294"/>
            <a:ext cx="943541" cy="7076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25" y="973668"/>
            <a:ext cx="943541" cy="70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7859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Причины повышения активности щелочной фосфатазы</a:t>
            </a:r>
            <a:endParaRPr lang="ru-RU" sz="32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650"/>
              </a:spcBef>
              <a:buClr>
                <a:srgbClr val="E3E3FF"/>
              </a:buClr>
              <a:buFont typeface="Wingdings" panose="05000000000000000000" pitchFamily="2" charset="2"/>
              <a:buChar char="v"/>
            </a:pPr>
            <a:r>
              <a:rPr lang="en-US" b="1" dirty="0" err="1"/>
              <a:t>рахит</a:t>
            </a:r>
            <a:r>
              <a:rPr lang="en-US" b="1" dirty="0"/>
              <a:t>, </a:t>
            </a:r>
            <a:r>
              <a:rPr lang="en-US" b="1" dirty="0" err="1"/>
              <a:t>остеомалация</a:t>
            </a:r>
            <a:r>
              <a:rPr lang="en-US" b="1" dirty="0"/>
              <a:t>, </a:t>
            </a:r>
            <a:r>
              <a:rPr lang="en-US" b="1" dirty="0" err="1"/>
              <a:t>остеодистрофия</a:t>
            </a:r>
            <a:endParaRPr lang="en-US" b="1" dirty="0"/>
          </a:p>
          <a:p>
            <a:pPr>
              <a:spcBef>
                <a:spcPts val="650"/>
              </a:spcBef>
              <a:buClr>
                <a:srgbClr val="E3E3FF"/>
              </a:buClr>
              <a:buFont typeface="Wingdings" panose="05000000000000000000" pitchFamily="2" charset="2"/>
              <a:buChar char="v"/>
            </a:pPr>
            <a:r>
              <a:rPr lang="en-US" b="1" dirty="0" err="1"/>
              <a:t>остеосаркома</a:t>
            </a:r>
            <a:endParaRPr lang="en-US" b="1" dirty="0"/>
          </a:p>
          <a:p>
            <a:pPr>
              <a:spcBef>
                <a:spcPts val="650"/>
              </a:spcBef>
              <a:buClr>
                <a:srgbClr val="E3E3FF"/>
              </a:buClr>
              <a:buFont typeface="Wingdings" panose="05000000000000000000" pitchFamily="2" charset="2"/>
              <a:buChar char="v"/>
            </a:pPr>
            <a:r>
              <a:rPr lang="en-US" b="1" dirty="0" err="1"/>
              <a:t>заживление</a:t>
            </a:r>
            <a:r>
              <a:rPr lang="en-US" b="1" dirty="0"/>
              <a:t> </a:t>
            </a:r>
            <a:r>
              <a:rPr lang="en-US" b="1" dirty="0" err="1"/>
              <a:t>костных</a:t>
            </a:r>
            <a:r>
              <a:rPr lang="en-US" b="1" dirty="0"/>
              <a:t> </a:t>
            </a:r>
            <a:r>
              <a:rPr lang="en-US" b="1" dirty="0" err="1"/>
              <a:t>переломов</a:t>
            </a:r>
            <a:endParaRPr lang="en-US" b="1" dirty="0"/>
          </a:p>
          <a:p>
            <a:pPr>
              <a:spcBef>
                <a:spcPts val="650"/>
              </a:spcBef>
              <a:buClr>
                <a:srgbClr val="E3E3FF"/>
              </a:buClr>
              <a:buFont typeface="Wingdings" panose="05000000000000000000" pitchFamily="2" charset="2"/>
              <a:buChar char="v"/>
            </a:pPr>
            <a:r>
              <a:rPr lang="en-US" b="1" dirty="0" err="1"/>
              <a:t>синдром</a:t>
            </a:r>
            <a:r>
              <a:rPr lang="en-US" b="1" dirty="0"/>
              <a:t> </a:t>
            </a:r>
            <a:r>
              <a:rPr lang="en-US" b="1" dirty="0" err="1"/>
              <a:t>Кушинга</a:t>
            </a:r>
            <a:endParaRPr lang="en-US" b="1" dirty="0"/>
          </a:p>
          <a:p>
            <a:pPr>
              <a:spcBef>
                <a:spcPts val="650"/>
              </a:spcBef>
              <a:buClr>
                <a:srgbClr val="E3E3FF"/>
              </a:buClr>
              <a:buFont typeface="Wingdings" panose="05000000000000000000" pitchFamily="2" charset="2"/>
              <a:buChar char="v"/>
            </a:pPr>
            <a:r>
              <a:rPr lang="en-US" b="1" dirty="0" err="1"/>
              <a:t>холангит</a:t>
            </a:r>
            <a:endParaRPr lang="en-US" b="1" dirty="0"/>
          </a:p>
          <a:p>
            <a:pPr>
              <a:spcBef>
                <a:spcPts val="650"/>
              </a:spcBef>
              <a:buClr>
                <a:srgbClr val="E3E3FF"/>
              </a:buClr>
              <a:buFont typeface="Wingdings" panose="05000000000000000000" pitchFamily="2" charset="2"/>
              <a:buChar char="v"/>
            </a:pPr>
            <a:r>
              <a:rPr lang="en-US" b="1" dirty="0" err="1"/>
              <a:t>обтурация</a:t>
            </a:r>
            <a:r>
              <a:rPr lang="en-US" b="1" dirty="0"/>
              <a:t> </a:t>
            </a:r>
            <a:r>
              <a:rPr lang="en-US" b="1" dirty="0" err="1"/>
              <a:t>желчного</a:t>
            </a:r>
            <a:r>
              <a:rPr lang="en-US" b="1" dirty="0"/>
              <a:t> </a:t>
            </a:r>
            <a:r>
              <a:rPr lang="en-US" b="1" dirty="0" err="1"/>
              <a:t>пузыря</a:t>
            </a:r>
            <a:endParaRPr lang="en-US" b="1" dirty="0"/>
          </a:p>
          <a:p>
            <a:pPr>
              <a:spcBef>
                <a:spcPts val="650"/>
              </a:spcBef>
              <a:buClr>
                <a:srgbClr val="E3E3FF"/>
              </a:buClr>
              <a:buFont typeface="Wingdings" panose="05000000000000000000" pitchFamily="2" charset="2"/>
              <a:buChar char="v"/>
            </a:pPr>
            <a:r>
              <a:rPr lang="en-US" b="1" dirty="0" err="1"/>
              <a:t>опухоль</a:t>
            </a:r>
            <a:r>
              <a:rPr lang="en-US" b="1" dirty="0"/>
              <a:t> </a:t>
            </a:r>
            <a:r>
              <a:rPr lang="en-US" b="1" dirty="0" err="1"/>
              <a:t>печени</a:t>
            </a:r>
            <a:endParaRPr lang="en-US" b="1" dirty="0"/>
          </a:p>
          <a:p>
            <a:pPr>
              <a:spcBef>
                <a:spcPts val="650"/>
              </a:spcBef>
              <a:buClr>
                <a:srgbClr val="E3E3FF"/>
              </a:buClr>
              <a:buFont typeface="Wingdings" panose="05000000000000000000" pitchFamily="2" charset="2"/>
              <a:buChar char="v"/>
            </a:pPr>
            <a:r>
              <a:rPr lang="en-US" b="1" dirty="0" err="1"/>
              <a:t>билиарный</a:t>
            </a:r>
            <a:r>
              <a:rPr lang="en-US" b="1" dirty="0"/>
              <a:t> </a:t>
            </a:r>
            <a:r>
              <a:rPr lang="en-US" b="1" dirty="0" err="1"/>
              <a:t>цирроз</a:t>
            </a:r>
            <a:endParaRPr lang="en-US" b="1" dirty="0"/>
          </a:p>
          <a:p>
            <a:pPr>
              <a:spcBef>
                <a:spcPts val="650"/>
              </a:spcBef>
              <a:buClr>
                <a:srgbClr val="E3E3FF"/>
              </a:buClr>
              <a:buFont typeface="Wingdings" panose="05000000000000000000" pitchFamily="2" charset="2"/>
              <a:buChar char="v"/>
            </a:pPr>
            <a:r>
              <a:rPr lang="en-US" b="1" dirty="0" err="1"/>
              <a:t>жировая</a:t>
            </a:r>
            <a:r>
              <a:rPr lang="en-US" b="1" dirty="0"/>
              <a:t> </a:t>
            </a:r>
            <a:r>
              <a:rPr lang="en-US" b="1" dirty="0" err="1"/>
              <a:t>дистрофия</a:t>
            </a:r>
            <a:r>
              <a:rPr lang="en-US" b="1" dirty="0"/>
              <a:t> </a:t>
            </a:r>
            <a:r>
              <a:rPr lang="en-US" b="1" dirty="0" err="1"/>
              <a:t>печени</a:t>
            </a:r>
            <a:endParaRPr lang="en-US" b="1" dirty="0"/>
          </a:p>
          <a:p>
            <a:pPr>
              <a:spcBef>
                <a:spcPts val="650"/>
              </a:spcBef>
              <a:buClr>
                <a:srgbClr val="E3E3FF"/>
              </a:buClr>
              <a:buFont typeface="Wingdings" panose="05000000000000000000" pitchFamily="2" charset="2"/>
              <a:buChar char="v"/>
            </a:pPr>
            <a:r>
              <a:rPr lang="en-US" b="1" dirty="0" err="1"/>
              <a:t>хронический</a:t>
            </a:r>
            <a:r>
              <a:rPr lang="en-US" b="1" dirty="0"/>
              <a:t> </a:t>
            </a:r>
            <a:r>
              <a:rPr lang="en-US" b="1" dirty="0" err="1"/>
              <a:t>гепатит</a:t>
            </a:r>
            <a:endParaRPr lang="en-US" b="1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1000"/>
              </a:spcBef>
              <a:buClr>
                <a:srgbClr val="E3E3FF"/>
              </a:buClr>
              <a:buFont typeface="Wingdings" panose="05000000000000000000" pitchFamily="2" charset="2"/>
              <a:buChar char="v"/>
            </a:pPr>
            <a:r>
              <a:rPr lang="en-US" b="1" dirty="0" err="1"/>
              <a:t>кишечные</a:t>
            </a:r>
            <a:r>
              <a:rPr lang="en-US" b="1" dirty="0"/>
              <a:t> </a:t>
            </a:r>
            <a:r>
              <a:rPr lang="en-US" b="1" dirty="0" err="1"/>
              <a:t>бактериальные</a:t>
            </a:r>
            <a:r>
              <a:rPr lang="en-US" b="1" dirty="0"/>
              <a:t> </a:t>
            </a:r>
            <a:r>
              <a:rPr lang="en-US" b="1" dirty="0" err="1"/>
              <a:t>инфекции</a:t>
            </a:r>
            <a:endParaRPr lang="en-US" b="1" dirty="0"/>
          </a:p>
          <a:p>
            <a:pPr>
              <a:spcBef>
                <a:spcPts val="1000"/>
              </a:spcBef>
              <a:buClr>
                <a:srgbClr val="E3E3FF"/>
              </a:buClr>
              <a:buFont typeface="Wingdings" panose="05000000000000000000" pitchFamily="2" charset="2"/>
              <a:buChar char="v"/>
            </a:pPr>
            <a:r>
              <a:rPr lang="en-US" b="1" dirty="0" err="1"/>
              <a:t>язвенный</a:t>
            </a:r>
            <a:r>
              <a:rPr lang="en-US" b="1" dirty="0"/>
              <a:t> </a:t>
            </a:r>
            <a:r>
              <a:rPr lang="en-US" b="1" dirty="0" err="1"/>
              <a:t>колит</a:t>
            </a:r>
            <a:endParaRPr lang="en-US" b="1" dirty="0"/>
          </a:p>
          <a:p>
            <a:pPr>
              <a:spcBef>
                <a:spcPts val="1000"/>
              </a:spcBef>
              <a:buClr>
                <a:srgbClr val="E3E3FF"/>
              </a:buClr>
              <a:buFont typeface="Wingdings" panose="05000000000000000000" pitchFamily="2" charset="2"/>
              <a:buChar char="v"/>
            </a:pPr>
            <a:r>
              <a:rPr lang="en-US" b="1" dirty="0" err="1"/>
              <a:t>лак</a:t>
            </a:r>
            <a:r>
              <a:rPr lang="ru-RU" b="1" dirty="0"/>
              <a:t>та</a:t>
            </a:r>
            <a:r>
              <a:rPr lang="en-US" b="1" dirty="0" err="1"/>
              <a:t>ция</a:t>
            </a:r>
            <a:endParaRPr lang="en-US" b="1" dirty="0"/>
          </a:p>
          <a:p>
            <a:pPr>
              <a:spcBef>
                <a:spcPts val="1000"/>
              </a:spcBef>
              <a:buClr>
                <a:srgbClr val="E3E3FF"/>
              </a:buClr>
              <a:buFont typeface="Wingdings" panose="05000000000000000000" pitchFamily="2" charset="2"/>
              <a:buChar char="v"/>
            </a:pPr>
            <a:r>
              <a:rPr lang="en-US" b="1" dirty="0" err="1"/>
              <a:t>опухоли</a:t>
            </a:r>
            <a:r>
              <a:rPr lang="en-US" b="1" dirty="0"/>
              <a:t> </a:t>
            </a:r>
            <a:r>
              <a:rPr lang="en-US" b="1" dirty="0" err="1"/>
              <a:t>молочной</a:t>
            </a:r>
            <a:r>
              <a:rPr lang="en-US" b="1" dirty="0"/>
              <a:t> </a:t>
            </a:r>
            <a:r>
              <a:rPr lang="en-US" b="1" dirty="0" err="1"/>
              <a:t>железы</a:t>
            </a:r>
            <a:r>
              <a:rPr lang="en-US" b="1" dirty="0"/>
              <a:t> и </a:t>
            </a:r>
            <a:r>
              <a:rPr lang="en-US" b="1" dirty="0" err="1"/>
              <a:t>мастопатии</a:t>
            </a:r>
            <a:endParaRPr lang="en-US" b="1" dirty="0"/>
          </a:p>
          <a:p>
            <a:pPr>
              <a:spcBef>
                <a:spcPts val="1000"/>
              </a:spcBef>
              <a:buClr>
                <a:srgbClr val="E3E3FF"/>
              </a:buClr>
              <a:buFont typeface="Wingdings" panose="05000000000000000000" pitchFamily="2" charset="2"/>
              <a:buChar char="v"/>
            </a:pPr>
            <a:r>
              <a:rPr lang="en-US" b="1" dirty="0"/>
              <a:t>в </a:t>
            </a:r>
            <a:r>
              <a:rPr lang="en-US" b="1" dirty="0" err="1"/>
              <a:t>период</a:t>
            </a:r>
            <a:r>
              <a:rPr lang="en-US" b="1" dirty="0"/>
              <a:t> </a:t>
            </a:r>
            <a:r>
              <a:rPr lang="en-US" b="1" dirty="0" err="1"/>
              <a:t>течки</a:t>
            </a:r>
            <a:endParaRPr lang="en-US" b="1" dirty="0"/>
          </a:p>
          <a:p>
            <a:pPr>
              <a:spcBef>
                <a:spcPts val="1000"/>
              </a:spcBef>
              <a:buClr>
                <a:srgbClr val="E3E3FF"/>
              </a:buClr>
              <a:buFont typeface="Wingdings" panose="05000000000000000000" pitchFamily="2" charset="2"/>
              <a:buChar char="v"/>
            </a:pPr>
            <a:r>
              <a:rPr lang="en-US" b="1" dirty="0" err="1"/>
              <a:t>простатит</a:t>
            </a:r>
            <a:endParaRPr lang="en-US" b="1" dirty="0"/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937637"/>
            <a:ext cx="999003" cy="7482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317" y="903050"/>
            <a:ext cx="1037364" cy="7770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44" y="857747"/>
            <a:ext cx="1063936" cy="7969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44" y="883147"/>
            <a:ext cx="1063936" cy="7969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41" y="850588"/>
            <a:ext cx="1063936" cy="7969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74" y="911474"/>
            <a:ext cx="1063936" cy="7969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171" y="883147"/>
            <a:ext cx="1063936" cy="7969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775" y="883147"/>
            <a:ext cx="1063936" cy="7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10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Причины повышение активности Г </a:t>
            </a:r>
            <a:r>
              <a:rPr lang="ru-RU" dirty="0" err="1" smtClean="0"/>
              <a:t>Г</a:t>
            </a:r>
            <a:r>
              <a:rPr lang="ru-RU" dirty="0" smtClean="0"/>
              <a:t> Т П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700"/>
              </a:spcBef>
              <a:buClrTx/>
              <a:buNone/>
            </a:pPr>
            <a:r>
              <a:rPr lang="ru-RU" dirty="0"/>
              <a:t>Общие показания к определению такие же, как и ЩФ.</a:t>
            </a:r>
          </a:p>
          <a:p>
            <a:pPr algn="ctr">
              <a:spcBef>
                <a:spcPts val="700"/>
              </a:spcBef>
              <a:buClrTx/>
              <a:buNone/>
            </a:pPr>
            <a:r>
              <a:rPr lang="ru-RU" b="1" dirty="0">
                <a:solidFill>
                  <a:srgbClr val="FF0000"/>
                </a:solidFill>
              </a:rPr>
              <a:t>НО! </a:t>
            </a:r>
          </a:p>
          <a:p>
            <a:pPr>
              <a:spcBef>
                <a:spcPts val="700"/>
              </a:spcBef>
              <a:buClrTx/>
              <a:buNone/>
            </a:pPr>
            <a:r>
              <a:rPr lang="ru-RU" dirty="0"/>
              <a:t>Для </a:t>
            </a:r>
            <a:r>
              <a:rPr lang="ru-RU" dirty="0">
                <a:solidFill>
                  <a:srgbClr val="FF0000"/>
                </a:solidFill>
              </a:rPr>
              <a:t>собак с</a:t>
            </a:r>
            <a:r>
              <a:rPr lang="ru-RU" dirty="0"/>
              <a:t>одержание ЩФ лучше отражает заболевания печени и желчных протоков.</a:t>
            </a:r>
          </a:p>
          <a:p>
            <a:pPr>
              <a:spcBef>
                <a:spcPts val="700"/>
              </a:spcBef>
              <a:buClrTx/>
              <a:buNone/>
            </a:pPr>
            <a:r>
              <a:rPr lang="ru-RU" dirty="0"/>
              <a:t>Для </a:t>
            </a:r>
            <a:r>
              <a:rPr lang="ru-RU" b="1" dirty="0">
                <a:solidFill>
                  <a:srgbClr val="FF0000"/>
                </a:solidFill>
              </a:rPr>
              <a:t>кошек</a:t>
            </a:r>
            <a:r>
              <a:rPr lang="ru-RU" b="1" dirty="0">
                <a:solidFill>
                  <a:srgbClr val="CCFF66"/>
                </a:solidFill>
              </a:rPr>
              <a:t> </a:t>
            </a:r>
            <a:r>
              <a:rPr lang="ru-RU" dirty="0"/>
              <a:t>при таких же болезнях </a:t>
            </a:r>
            <a:r>
              <a:rPr lang="ru-RU" b="1" dirty="0">
                <a:solidFill>
                  <a:srgbClr val="FF0000"/>
                </a:solidFill>
              </a:rPr>
              <a:t>(кроме </a:t>
            </a:r>
            <a:r>
              <a:rPr lang="ru-RU" b="1" dirty="0" err="1">
                <a:solidFill>
                  <a:srgbClr val="FF0000"/>
                </a:solidFill>
              </a:rPr>
              <a:t>липидоза</a:t>
            </a:r>
            <a:r>
              <a:rPr lang="ru-RU" b="1" dirty="0">
                <a:solidFill>
                  <a:srgbClr val="FF0000"/>
                </a:solidFill>
              </a:rPr>
              <a:t>)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более чувствительным является </a:t>
            </a:r>
            <a:r>
              <a:rPr lang="ru-RU" b="1" dirty="0">
                <a:solidFill>
                  <a:srgbClr val="FF0000"/>
                </a:solidFill>
              </a:rPr>
              <a:t>ГГТП, поэтому данный показатель чаще определяют у кошек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E3E3FF"/>
              </a:buClr>
              <a:buFont typeface="Wingdings" panose="05000000000000000000" pitchFamily="2" charset="2"/>
              <a:buChar char="v"/>
            </a:pPr>
            <a:r>
              <a:rPr lang="ru-RU" dirty="0"/>
              <a:t>Закупорка желчных протоков</a:t>
            </a:r>
          </a:p>
          <a:p>
            <a:pPr>
              <a:buClr>
                <a:srgbClr val="E3E3FF"/>
              </a:buClr>
              <a:buFont typeface="Wingdings" panose="05000000000000000000" pitchFamily="2" charset="2"/>
              <a:buChar char="v"/>
            </a:pPr>
            <a:r>
              <a:rPr lang="ru-RU" dirty="0" err="1"/>
              <a:t>Холестатические</a:t>
            </a:r>
            <a:r>
              <a:rPr lang="ru-RU" dirty="0"/>
              <a:t> состояния</a:t>
            </a:r>
          </a:p>
          <a:p>
            <a:pPr>
              <a:buClr>
                <a:srgbClr val="E3E3FF"/>
              </a:buClr>
              <a:buFont typeface="Wingdings" panose="05000000000000000000" pitchFamily="2" charset="2"/>
              <a:buChar char="v"/>
            </a:pPr>
            <a:r>
              <a:rPr lang="ru-RU" dirty="0"/>
              <a:t>При вовлечении печени в злокачественный процесс, когда без признаков желтухи ГГТП повышается в 10-15 раз</a:t>
            </a:r>
          </a:p>
          <a:p>
            <a:pPr>
              <a:buClr>
                <a:srgbClr val="E3E3FF"/>
              </a:buClr>
              <a:buFont typeface="Wingdings" panose="05000000000000000000" pitchFamily="2" charset="2"/>
              <a:buChar char="v"/>
            </a:pPr>
            <a:r>
              <a:rPr lang="ru-RU" dirty="0"/>
              <a:t>Хронический гепатит</a:t>
            </a:r>
          </a:p>
          <a:p>
            <a:pPr>
              <a:buClr>
                <a:srgbClr val="E3E3FF"/>
              </a:buCl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F0000"/>
                </a:solidFill>
              </a:rPr>
              <a:t>Особенно при </a:t>
            </a:r>
            <a:r>
              <a:rPr lang="ru-RU" b="1" dirty="0" err="1">
                <a:solidFill>
                  <a:srgbClr val="FF0000"/>
                </a:solidFill>
              </a:rPr>
              <a:t>гепатотоксическом</a:t>
            </a:r>
            <a:r>
              <a:rPr lang="ru-RU" b="1" dirty="0">
                <a:solidFill>
                  <a:srgbClr val="FF0000"/>
                </a:solidFill>
              </a:rPr>
              <a:t> воздействии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04" y="787401"/>
            <a:ext cx="859895" cy="8598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23" y="787400"/>
            <a:ext cx="859895" cy="8598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66" y="804334"/>
            <a:ext cx="859895" cy="8598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09" y="842434"/>
            <a:ext cx="859895" cy="8598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65" y="804334"/>
            <a:ext cx="859895" cy="8598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194" y="804334"/>
            <a:ext cx="859895" cy="8598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04" y="804334"/>
            <a:ext cx="859895" cy="8598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22" y="842432"/>
            <a:ext cx="859895" cy="8598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305" y="855134"/>
            <a:ext cx="859895" cy="8598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761" y="838200"/>
            <a:ext cx="859895" cy="8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10864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Активность ферментов крови собак </a:t>
            </a:r>
            <a:r>
              <a:rPr lang="ru-RU" sz="2400" dirty="0" smtClean="0"/>
              <a:t>при </a:t>
            </a:r>
            <a:r>
              <a:rPr lang="ru-RU" sz="2400" dirty="0"/>
              <a:t>применении </a:t>
            </a:r>
            <a:r>
              <a:rPr lang="ru-RU" sz="2400" dirty="0" smtClean="0"/>
              <a:t>диеты </a:t>
            </a:r>
            <a:r>
              <a:rPr lang="ru-RU" sz="2400" dirty="0"/>
              <a:t>«ГАСТРОИНТЕСТИНАЛ» АО «ГАТЧИНСКИЙ ККЗ»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387137"/>
              </p:ext>
            </p:extLst>
          </p:nvPr>
        </p:nvGraphicFramePr>
        <p:xfrm>
          <a:off x="440264" y="1498599"/>
          <a:ext cx="11548534" cy="4485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469"/>
                <a:gridCol w="1102327"/>
                <a:gridCol w="788764"/>
                <a:gridCol w="891647"/>
                <a:gridCol w="1123132"/>
                <a:gridCol w="988375"/>
                <a:gridCol w="880618"/>
                <a:gridCol w="880618"/>
                <a:gridCol w="880618"/>
                <a:gridCol w="880618"/>
                <a:gridCol w="880618"/>
                <a:gridCol w="880618"/>
                <a:gridCol w="981112"/>
              </a:tblGrid>
              <a:tr h="143360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Показатель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Ед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из.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Реф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Контрольная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группа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Опытная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группа (сухой)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Опытная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группа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сухой+влажный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месяц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месяца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месяц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месяца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месяц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месяца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88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АлАТ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МЕ/л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1,67-7,6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18,81±2,46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15,43±1,38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14,16±1,39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18,97±2,80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13,21±1,66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10,96±1,22</a:t>
                      </a:r>
                      <a:r>
                        <a:rPr lang="ar-SA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٭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19,11±2,19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14,32±1,20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9,76±0,93</a:t>
                      </a:r>
                      <a:r>
                        <a:rPr lang="ar-SA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٭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488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АсАТ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МЕ/л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1,60-6,70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18,81±1,12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13,03±1,05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12,57±1,33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16,02±2,65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10,71±1,55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9,85±0,84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16,27±2,13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10,87±1,46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8,15±1,27</a:t>
                      </a:r>
                      <a:r>
                        <a:rPr lang="ar-SA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٭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481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Щелочная фосфатаза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МЕ/л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8-28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105,84±12,90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112,01±15,08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86,84±13,73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118,05±13,21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109,12±10,29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94,67±8,46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117,67±7,36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55,96±19,46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55,73±8,02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٭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481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ГГТ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МЕ/л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2-10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20,1±1,42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21,43±1,50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19,45±1,33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22,45±3,45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18,45±2,45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12,45±3,3</a:t>
                      </a:r>
                      <a:r>
                        <a:rPr lang="ar-SA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٭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24,50±2,33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15,45±1,99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10,11±2,2</a:t>
                      </a:r>
                      <a:r>
                        <a:rPr lang="ar-SA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٭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566093">
                <a:tc gridSpan="1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*- р≤0,05 относительно группы контроля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1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4301"/>
            <a:ext cx="10058400" cy="16230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СТАТИСТИКА ЗАБОЛЕВАЕМОСТИ БОЛЕЗНЯМИ ЖКТ У СОБАК И КОШЕК В ГОРОДЕ ТЮМЕНИ </a:t>
            </a:r>
            <a:br>
              <a:rPr lang="ru-RU" sz="2800" b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200" dirty="0" smtClean="0"/>
              <a:t>Столбова Ольга Александровна, Рачинская Юлия Андреевна. 1.Государственный аграрный университет Северного Зауралья; 2.  Всероссийский научно-исследовательский институт ветеринарной энтомологии и арахнологии )</a:t>
            </a:r>
            <a:br>
              <a:rPr lang="ru-RU" sz="1200" dirty="0" smtClean="0"/>
            </a:br>
            <a:r>
              <a:rPr lang="ru-RU" sz="1200" dirty="0" smtClean="0"/>
              <a:t>Столбова</a:t>
            </a:r>
            <a:r>
              <a:rPr lang="ru-RU" sz="1200" dirty="0"/>
              <a:t>, О. А. Анализ заболеваний желудочно-кишечного тракта у собак и кошек в городе Тюмени / О. А. Столбова, Ю. А. Рачинская. — Текст : непосредственный // Молодой ученый. — 2017. — № 3 (137). — С. 278-282. — URL: https://moluch.ru/archive/137/38380/ (дата обращения: 13.09.2023).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Всего </a:t>
            </a:r>
            <a:r>
              <a:rPr lang="ru-RU" dirty="0" smtClean="0"/>
              <a:t>обследовано: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1309 </a:t>
            </a:r>
            <a:r>
              <a:rPr lang="ru-RU" dirty="0">
                <a:solidFill>
                  <a:srgbClr val="FF0000"/>
                </a:solidFill>
              </a:rPr>
              <a:t>собак </a:t>
            </a:r>
            <a:r>
              <a:rPr lang="ru-RU" dirty="0"/>
              <a:t>и </a:t>
            </a:r>
            <a:r>
              <a:rPr lang="ru-RU" dirty="0">
                <a:solidFill>
                  <a:srgbClr val="FF0000"/>
                </a:solidFill>
              </a:rPr>
              <a:t>784 кошек </a:t>
            </a:r>
            <a:r>
              <a:rPr lang="ru-RU" dirty="0"/>
              <a:t>различных пород и </a:t>
            </a:r>
            <a:r>
              <a:rPr lang="ru-RU" dirty="0" smtClean="0"/>
              <a:t>возрастов</a:t>
            </a:r>
          </a:p>
          <a:p>
            <a:r>
              <a:rPr lang="ru-RU" dirty="0"/>
              <a:t>И</a:t>
            </a:r>
            <a:r>
              <a:rPr lang="ru-RU" dirty="0" smtClean="0"/>
              <a:t>з </a:t>
            </a:r>
            <a:r>
              <a:rPr lang="ru-RU" dirty="0"/>
              <a:t>них с заболеваниями желудочно-кишечного </a:t>
            </a:r>
            <a:r>
              <a:rPr lang="ru-RU" dirty="0" smtClean="0"/>
              <a:t>тракта: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926 </a:t>
            </a:r>
            <a:r>
              <a:rPr lang="ru-RU" dirty="0">
                <a:solidFill>
                  <a:srgbClr val="FF0000"/>
                </a:solidFill>
              </a:rPr>
              <a:t>собак </a:t>
            </a:r>
            <a:r>
              <a:rPr lang="ru-RU" dirty="0"/>
              <a:t>и </a:t>
            </a:r>
            <a:r>
              <a:rPr lang="ru-RU" dirty="0">
                <a:solidFill>
                  <a:srgbClr val="FF0000"/>
                </a:solidFill>
              </a:rPr>
              <a:t>419 кошек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Установлено</a:t>
            </a:r>
            <a:r>
              <a:rPr lang="ru-RU" dirty="0"/>
              <a:t>, что заболевания органов пищеварения </a:t>
            </a:r>
            <a:r>
              <a:rPr lang="ru-RU" dirty="0" smtClean="0"/>
              <a:t>регистрируются:</a:t>
            </a:r>
          </a:p>
          <a:p>
            <a:r>
              <a:rPr lang="ru-RU" dirty="0" smtClean="0"/>
              <a:t> </a:t>
            </a:r>
            <a:r>
              <a:rPr lang="ru-RU" dirty="0">
                <a:solidFill>
                  <a:srgbClr val="7030A0"/>
                </a:solidFill>
              </a:rPr>
              <a:t>у собак в 70,8±1,05 %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у кошек 53,4±0,98 % </a:t>
            </a:r>
            <a:r>
              <a:rPr lang="ru-RU" dirty="0" smtClean="0">
                <a:solidFill>
                  <a:srgbClr val="7030A0"/>
                </a:solidFill>
              </a:rPr>
              <a:t>случаев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4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77800"/>
            <a:ext cx="10058400" cy="44873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err="1" smtClean="0"/>
              <a:t>Лейкограмма</a:t>
            </a:r>
            <a:r>
              <a:rPr lang="ru-RU" sz="1800" b="1" dirty="0" smtClean="0"/>
              <a:t> крови собак </a:t>
            </a:r>
            <a:r>
              <a:rPr lang="ru-RU" sz="1800" b="1" dirty="0"/>
              <a:t>при применении диеты «ГАСТРОИНТЕСТИНАЛ» АО «ГАТЧИНСКИЙ ККЗ»</a:t>
            </a:r>
            <a:r>
              <a:rPr lang="ru-RU" sz="1800" b="1" dirty="0" smtClean="0"/>
              <a:t> 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046807"/>
              </p:ext>
            </p:extLst>
          </p:nvPr>
        </p:nvGraphicFramePr>
        <p:xfrm>
          <a:off x="1240896" y="753534"/>
          <a:ext cx="10058400" cy="5659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  <a:gridCol w="1676400"/>
              </a:tblGrid>
              <a:tr h="50498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Группы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№ измерения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Показатель / Единицы измерения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Лейкоциты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(WBC) /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10</a:t>
                      </a:r>
                      <a:r>
                        <a:rPr lang="ru-RU" sz="9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Эозинофилы / 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Сегментоядерные нейтрофилы /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Лимфоциты /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1169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Контроль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 начала опыта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11,10±3,56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4,33±2,65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70,70±7,15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24,50±6,85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11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1 месяц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10,10±2,82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3,33±1,21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69,30±9,65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27,00±8,29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11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3 месяца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9,66±2,33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3,13±1,25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70,70±8,25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25,10±7,13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1169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Опыт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(Сухой корм)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 начала опыта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11,10±3,66↑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6,60±4,33↑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65,30±13,33↑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27,40±10,93 ↓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11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1 месяц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7,84±2,63*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1,83±0,75*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59,60±7,14*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38,30±7,50*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725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3 месяца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7,27±1,73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**↓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1,40±0,55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**↓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59,40±6,22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39,40±6,87**↑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1169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Опыт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(Сух. +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влаж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корм)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 начала опыта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10,21±3,02↑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6,20±3,61↑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61,70±4,52↑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30,70±4,95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11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1 месяц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8,02±2,63*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1,57±0,79*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57,50±5,64*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40,70±5,91*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11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3 месяца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7,56±1,69**↓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1,50±0,55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 ↓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54,90±8,25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**↓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43,40±9,09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 ↑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63787">
                <a:tc gridSpan="2">
                  <a:txBody>
                    <a:bodyPr/>
                    <a:lstStyle/>
                    <a:p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Референтные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значения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8,5-10,5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3-9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49-71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21-40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0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35468"/>
            <a:ext cx="10058400" cy="6096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/>
              <a:t>Результаты морфологических показателей крови </a:t>
            </a:r>
            <a:r>
              <a:rPr lang="ru-RU" sz="1600" b="1" dirty="0" smtClean="0"/>
              <a:t>собак </a:t>
            </a:r>
            <a:r>
              <a:rPr lang="ru-RU" sz="1600" b="1" dirty="0"/>
              <a:t>при применении диеты «ГАСТРОИНТЕСТИНАЛ»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АО </a:t>
            </a:r>
            <a:r>
              <a:rPr lang="ru-RU" sz="1600" b="1" dirty="0"/>
              <a:t>«ГАТЧИНСКИЙ ККЗ»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227950"/>
              </p:ext>
            </p:extLst>
          </p:nvPr>
        </p:nvGraphicFramePr>
        <p:xfrm>
          <a:off x="440267" y="815675"/>
          <a:ext cx="11192933" cy="6027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246"/>
                <a:gridCol w="1861246"/>
                <a:gridCol w="1861246"/>
                <a:gridCol w="1861246"/>
                <a:gridCol w="1861246"/>
                <a:gridCol w="1886703"/>
              </a:tblGrid>
              <a:tr h="34817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Группы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№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измерения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 / Единицы измерения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13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Эритроциты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RBC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10</a:t>
                      </a:r>
                      <a:r>
                        <a:rPr lang="ru-RU" sz="1400" baseline="30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Гемоглобин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(HGB)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г/л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Цветной показатель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Гематокрит 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(HCT) /  %</a:t>
                      </a:r>
                      <a:endParaRPr lang="ru-RU" sz="1400" dirty="0"/>
                    </a:p>
                  </a:txBody>
                  <a:tcPr/>
                </a:tc>
              </a:tr>
              <a:tr h="46931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Контроль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 начала опыта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6,85±0,84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175,50±7,69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1,55±0,14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53,11±2,29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69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1 месяц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7,15±0,71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165,20±18,67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1,39±0,10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50,05±5,56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69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3 месяца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7,29±0,65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164,30±16,67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1,35±0,06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49,77±4,98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6931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Опыт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(Сухой корм)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 начала опыта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6,99±1,06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175,60±5,48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1,53±0,18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53,14±1,63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69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1 месяц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6,04±0,91*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151,10±11,16*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1,52±0,13*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45,83±3,35*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693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3 месяца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6,04±0,69**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151,20±7,48**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1,52±0,14**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45,86±2,24**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6931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Опыт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(Сух. +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влаж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корм)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 начала опыта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6,80±1,70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175,10±10,59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1,61±0,31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52,99±3,15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69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1 месяц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5,64±1,06*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134,50±10,17*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1,46±0,21*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40,90±3,00*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0717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Через 3 месяца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n=10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5,80±1,00**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137,70±8,29**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1,45±0,18**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41,85±2,47**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69635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Референтные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значения                                                                                                          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5,2-6,5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110-170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0,85-1,15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b="1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37,3 - 61,7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0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494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Параметры оценки </a:t>
            </a:r>
            <a:r>
              <a:rPr lang="ru-RU" sz="3600" dirty="0" err="1" smtClean="0"/>
              <a:t>микробиома</a:t>
            </a:r>
            <a:r>
              <a:rPr lang="ru-RU" sz="3600" dirty="0" smtClean="0"/>
              <a:t> кишечника 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84638" y="1825625"/>
            <a:ext cx="577589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1. Bifidobacterium </a:t>
            </a:r>
            <a:r>
              <a:rPr lang="ru-RU" dirty="0" err="1" smtClean="0"/>
              <a:t>spp</a:t>
            </a:r>
            <a:r>
              <a:rPr lang="ru-RU" dirty="0" smtClean="0"/>
              <a:t>. (</a:t>
            </a:r>
            <a:r>
              <a:rPr lang="ru-RU" dirty="0" err="1" smtClean="0"/>
              <a:t>Бифидобактерии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 err="1" smtClean="0"/>
              <a:t>Lactobacillus</a:t>
            </a:r>
            <a:r>
              <a:rPr lang="ru-RU" dirty="0" smtClean="0"/>
              <a:t> </a:t>
            </a:r>
            <a:r>
              <a:rPr lang="ru-RU" dirty="0" err="1" smtClean="0"/>
              <a:t>spp</a:t>
            </a:r>
            <a:r>
              <a:rPr lang="ru-RU" dirty="0" smtClean="0"/>
              <a:t>. (</a:t>
            </a:r>
            <a:r>
              <a:rPr lang="ru-RU" dirty="0" err="1" smtClean="0"/>
              <a:t>Лактобактерии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3.  </a:t>
            </a:r>
            <a:r>
              <a:rPr lang="ru-RU" dirty="0" err="1" smtClean="0"/>
              <a:t>E.coli</a:t>
            </a:r>
            <a:r>
              <a:rPr lang="ru-RU" dirty="0" smtClean="0"/>
              <a:t> с нормальной ферментативной активностью</a:t>
            </a:r>
          </a:p>
          <a:p>
            <a:pPr marL="0" indent="0">
              <a:buNone/>
            </a:pPr>
            <a:r>
              <a:rPr lang="ru-RU" dirty="0" smtClean="0"/>
              <a:t>4. </a:t>
            </a:r>
            <a:r>
              <a:rPr lang="ru-RU" dirty="0" err="1" smtClean="0"/>
              <a:t>E.coli</a:t>
            </a:r>
            <a:r>
              <a:rPr lang="ru-RU" dirty="0" smtClean="0"/>
              <a:t> со слабо выраженными ферментативными свойствами</a:t>
            </a:r>
          </a:p>
          <a:p>
            <a:pPr marL="0" indent="0">
              <a:buNone/>
            </a:pPr>
            <a:r>
              <a:rPr lang="ru-RU" dirty="0" smtClean="0"/>
              <a:t> 5. </a:t>
            </a:r>
            <a:r>
              <a:rPr lang="ru-RU" dirty="0" err="1" smtClean="0"/>
              <a:t>E.coli</a:t>
            </a:r>
            <a:r>
              <a:rPr lang="ru-RU" dirty="0" smtClean="0"/>
              <a:t> </a:t>
            </a:r>
            <a:r>
              <a:rPr lang="ru-RU" dirty="0" err="1" smtClean="0"/>
              <a:t>лактозонегативные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6. </a:t>
            </a:r>
            <a:r>
              <a:rPr lang="ru-RU" dirty="0" err="1" smtClean="0"/>
              <a:t>E.coli</a:t>
            </a:r>
            <a:r>
              <a:rPr lang="ru-RU" dirty="0" smtClean="0"/>
              <a:t> гемолитические </a:t>
            </a:r>
          </a:p>
          <a:p>
            <a:pPr marL="0" indent="0">
              <a:buNone/>
            </a:pPr>
            <a:r>
              <a:rPr lang="ru-RU" dirty="0" smtClean="0"/>
              <a:t>7</a:t>
            </a:r>
            <a:r>
              <a:rPr lang="ru-RU" dirty="0"/>
              <a:t>. </a:t>
            </a:r>
            <a:r>
              <a:rPr lang="ru-RU" dirty="0" err="1"/>
              <a:t>Enterococcus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 (Энтерококки) </a:t>
            </a:r>
          </a:p>
          <a:p>
            <a:pPr marL="0" indent="0">
              <a:buNone/>
            </a:pPr>
            <a:r>
              <a:rPr lang="ru-RU" dirty="0"/>
              <a:t>8. </a:t>
            </a:r>
            <a:r>
              <a:rPr lang="ru-RU" dirty="0" err="1"/>
              <a:t>Proteus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 (Микробы рода Протея)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10654" y="1825624"/>
            <a:ext cx="5943600" cy="4970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9. </a:t>
            </a:r>
            <a:r>
              <a:rPr lang="ru-RU" dirty="0" err="1" smtClean="0"/>
              <a:t>Klebsiella</a:t>
            </a:r>
            <a:r>
              <a:rPr lang="ru-RU" dirty="0" smtClean="0"/>
              <a:t> </a:t>
            </a:r>
            <a:r>
              <a:rPr lang="ru-RU" dirty="0" err="1" smtClean="0"/>
              <a:t>spp</a:t>
            </a:r>
            <a:r>
              <a:rPr lang="ru-RU" dirty="0" smtClean="0"/>
              <a:t>. (Клебсиелла)</a:t>
            </a:r>
          </a:p>
          <a:p>
            <a:pPr marL="0" indent="0">
              <a:buNone/>
            </a:pPr>
            <a:r>
              <a:rPr lang="ru-RU" dirty="0" smtClean="0"/>
              <a:t>10. </a:t>
            </a:r>
            <a:r>
              <a:rPr lang="ru-RU" dirty="0" err="1" smtClean="0"/>
              <a:t>Enterobacter</a:t>
            </a:r>
            <a:r>
              <a:rPr lang="ru-RU" dirty="0" smtClean="0"/>
              <a:t> </a:t>
            </a:r>
            <a:r>
              <a:rPr lang="ru-RU" dirty="0" err="1" smtClean="0"/>
              <a:t>spp</a:t>
            </a:r>
            <a:r>
              <a:rPr lang="ru-RU" dirty="0" smtClean="0"/>
              <a:t>. (</a:t>
            </a:r>
            <a:r>
              <a:rPr lang="ru-RU" dirty="0" err="1" smtClean="0"/>
              <a:t>Энтеробактер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 11. </a:t>
            </a:r>
            <a:r>
              <a:rPr lang="ru-RU" dirty="0" err="1" smtClean="0"/>
              <a:t>Staphylococcus</a:t>
            </a:r>
            <a:r>
              <a:rPr lang="ru-RU" dirty="0" smtClean="0"/>
              <a:t> </a:t>
            </a:r>
            <a:r>
              <a:rPr lang="ru-RU" dirty="0" err="1" smtClean="0"/>
              <a:t>aureus</a:t>
            </a:r>
            <a:r>
              <a:rPr lang="ru-RU" dirty="0" smtClean="0"/>
              <a:t> (Стафилококк золотистый)</a:t>
            </a:r>
          </a:p>
          <a:p>
            <a:pPr marL="0" indent="0">
              <a:buNone/>
            </a:pPr>
            <a:r>
              <a:rPr lang="ru-RU" dirty="0" smtClean="0"/>
              <a:t>12. </a:t>
            </a:r>
            <a:r>
              <a:rPr lang="ru-RU" dirty="0" err="1" smtClean="0"/>
              <a:t>S.epidermidis</a:t>
            </a:r>
            <a:r>
              <a:rPr lang="ru-RU" dirty="0" smtClean="0"/>
              <a:t> (Стафилококк </a:t>
            </a:r>
            <a:r>
              <a:rPr lang="ru-RU" dirty="0" err="1" smtClean="0"/>
              <a:t>эпидермальный</a:t>
            </a:r>
            <a:r>
              <a:rPr lang="ru-RU" dirty="0" smtClean="0"/>
              <a:t>) </a:t>
            </a:r>
          </a:p>
          <a:p>
            <a:pPr marL="0" indent="0">
              <a:buNone/>
            </a:pPr>
            <a:r>
              <a:rPr lang="ru-RU" dirty="0" smtClean="0"/>
              <a:t>13. </a:t>
            </a:r>
            <a:r>
              <a:rPr lang="ru-RU" dirty="0" err="1" smtClean="0"/>
              <a:t>S.saprophyticus</a:t>
            </a:r>
            <a:r>
              <a:rPr lang="ru-RU" dirty="0" smtClean="0"/>
              <a:t> (Стафилококк сапрофитный) </a:t>
            </a:r>
          </a:p>
          <a:p>
            <a:pPr marL="0" indent="0">
              <a:buNone/>
            </a:pPr>
            <a:r>
              <a:rPr lang="ru-RU" dirty="0" smtClean="0"/>
              <a:t>14. Грибы рода </a:t>
            </a:r>
            <a:r>
              <a:rPr lang="ru-RU" dirty="0" err="1" smtClean="0"/>
              <a:t>Candida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15. </a:t>
            </a:r>
            <a:r>
              <a:rPr lang="ru-RU" dirty="0" err="1" smtClean="0"/>
              <a:t>Неферментирующие</a:t>
            </a:r>
            <a:r>
              <a:rPr lang="ru-RU" dirty="0" smtClean="0"/>
              <a:t> грамотрицательные бактерии</a:t>
            </a:r>
          </a:p>
          <a:p>
            <a:pPr marL="0" indent="0">
              <a:buNone/>
            </a:pPr>
            <a:r>
              <a:rPr lang="ru-RU" dirty="0" smtClean="0"/>
              <a:t> 16. </a:t>
            </a:r>
            <a:r>
              <a:rPr lang="ru-RU" dirty="0" err="1" smtClean="0"/>
              <a:t>Clostridium</a:t>
            </a:r>
            <a:r>
              <a:rPr lang="ru-RU" dirty="0" smtClean="0"/>
              <a:t> </a:t>
            </a:r>
            <a:r>
              <a:rPr lang="ru-RU" dirty="0" err="1" smtClean="0"/>
              <a:t>spp</a:t>
            </a:r>
            <a:r>
              <a:rPr lang="ru-RU" dirty="0" smtClean="0"/>
              <a:t>. (</a:t>
            </a:r>
            <a:r>
              <a:rPr lang="ru-RU" dirty="0" err="1" smtClean="0"/>
              <a:t>Клостридии</a:t>
            </a:r>
            <a:r>
              <a:rPr lang="ru-RU" dirty="0" smtClean="0"/>
              <a:t>) </a:t>
            </a:r>
          </a:p>
          <a:p>
            <a:pPr marL="0" indent="0">
              <a:buNone/>
            </a:pPr>
            <a:r>
              <a:rPr lang="ru-RU" dirty="0" smtClean="0"/>
              <a:t>17. </a:t>
            </a:r>
            <a:r>
              <a:rPr lang="ru-RU" dirty="0" err="1" smtClean="0"/>
              <a:t>Clostridium</a:t>
            </a:r>
            <a:r>
              <a:rPr lang="ru-RU" dirty="0" smtClean="0"/>
              <a:t> </a:t>
            </a:r>
            <a:r>
              <a:rPr lang="ru-RU" dirty="0" err="1" smtClean="0"/>
              <a:t>difficile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18. </a:t>
            </a:r>
            <a:r>
              <a:rPr lang="ru-RU" dirty="0" err="1" smtClean="0"/>
              <a:t>Pseudomonas</a:t>
            </a:r>
            <a:r>
              <a:rPr lang="ru-RU" dirty="0" smtClean="0"/>
              <a:t> </a:t>
            </a:r>
            <a:r>
              <a:rPr lang="ru-RU" dirty="0" err="1" smtClean="0"/>
              <a:t>spp</a:t>
            </a:r>
            <a:r>
              <a:rPr lang="ru-RU" dirty="0" smtClean="0"/>
              <a:t>. (Синегнойная палочка)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2" y="872065"/>
            <a:ext cx="1565805" cy="8175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66" y="880533"/>
            <a:ext cx="1565805" cy="817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320" y="866243"/>
            <a:ext cx="1565805" cy="8175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38" y="880533"/>
            <a:ext cx="1565805" cy="8175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21" y="866243"/>
            <a:ext cx="1565805" cy="8175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75" y="872065"/>
            <a:ext cx="1565805" cy="81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95071"/>
            <a:ext cx="10058400" cy="89873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err="1" smtClean="0">
                <a:solidFill>
                  <a:srgbClr val="FF0000"/>
                </a:solidFill>
              </a:rPr>
              <a:t>Микробиом</a:t>
            </a:r>
            <a:r>
              <a:rPr lang="ru-RU" sz="1800" b="1" dirty="0" smtClean="0">
                <a:solidFill>
                  <a:srgbClr val="FF0000"/>
                </a:solidFill>
              </a:rPr>
              <a:t>  (нормальная </a:t>
            </a:r>
            <a:r>
              <a:rPr lang="ru-RU" sz="1800" b="1" dirty="0" err="1" smtClean="0">
                <a:solidFill>
                  <a:srgbClr val="FF0000"/>
                </a:solidFill>
              </a:rPr>
              <a:t>микробиота</a:t>
            </a:r>
            <a:r>
              <a:rPr lang="ru-RU" sz="1800" b="1" dirty="0" smtClean="0">
                <a:solidFill>
                  <a:srgbClr val="FF0000"/>
                </a:solidFill>
              </a:rPr>
              <a:t>)</a:t>
            </a:r>
            <a:r>
              <a:rPr lang="ru-RU" sz="1800" b="1" dirty="0" smtClean="0"/>
              <a:t> </a:t>
            </a:r>
            <a:r>
              <a:rPr lang="ru-RU" sz="1800" b="1" dirty="0"/>
              <a:t>собак при применении диеты «ГАСТРОИНТЕСТИНАЛ» АО «ГАТЧИНСКИЙ ККЗ»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(% из выборки относительно </a:t>
            </a:r>
            <a:r>
              <a:rPr lang="ru-RU" sz="1800" b="1" dirty="0" err="1" smtClean="0"/>
              <a:t>референтных</a:t>
            </a:r>
            <a:r>
              <a:rPr lang="ru-RU" sz="1800" b="1" dirty="0" smtClean="0"/>
              <a:t> значений) ( ниже </a:t>
            </a:r>
            <a:r>
              <a:rPr lang="ru-RU" sz="1800" b="1" dirty="0" err="1" smtClean="0"/>
              <a:t>референтных</a:t>
            </a:r>
            <a:r>
              <a:rPr lang="ru-RU" sz="1800" b="1" dirty="0" smtClean="0"/>
              <a:t> значений)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371046"/>
              </p:ext>
            </p:extLst>
          </p:nvPr>
        </p:nvGraphicFramePr>
        <p:xfrm>
          <a:off x="1037492" y="1690688"/>
          <a:ext cx="10443308" cy="45025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63607">
                  <a:extLst>
                    <a:ext uri="{9D8B030D-6E8A-4147-A177-3AD203B41FA5}">
                      <a16:colId xmlns:a16="http://schemas.microsoft.com/office/drawing/2014/main" xmlns="" val="1579103546"/>
                    </a:ext>
                  </a:extLst>
                </a:gridCol>
                <a:gridCol w="984578">
                  <a:extLst>
                    <a:ext uri="{9D8B030D-6E8A-4147-A177-3AD203B41FA5}">
                      <a16:colId xmlns:a16="http://schemas.microsoft.com/office/drawing/2014/main" xmlns="" val="1570665776"/>
                    </a:ext>
                  </a:extLst>
                </a:gridCol>
                <a:gridCol w="855082">
                  <a:extLst>
                    <a:ext uri="{9D8B030D-6E8A-4147-A177-3AD203B41FA5}">
                      <a16:colId xmlns:a16="http://schemas.microsoft.com/office/drawing/2014/main" xmlns="" val="1308324866"/>
                    </a:ext>
                  </a:extLst>
                </a:gridCol>
                <a:gridCol w="989717">
                  <a:extLst>
                    <a:ext uri="{9D8B030D-6E8A-4147-A177-3AD203B41FA5}">
                      <a16:colId xmlns:a16="http://schemas.microsoft.com/office/drawing/2014/main" xmlns="" val="3366118932"/>
                    </a:ext>
                  </a:extLst>
                </a:gridCol>
                <a:gridCol w="989717">
                  <a:extLst>
                    <a:ext uri="{9D8B030D-6E8A-4147-A177-3AD203B41FA5}">
                      <a16:colId xmlns:a16="http://schemas.microsoft.com/office/drawing/2014/main" xmlns="" val="1790453718"/>
                    </a:ext>
                  </a:extLst>
                </a:gridCol>
                <a:gridCol w="709144">
                  <a:extLst>
                    <a:ext uri="{9D8B030D-6E8A-4147-A177-3AD203B41FA5}">
                      <a16:colId xmlns:a16="http://schemas.microsoft.com/office/drawing/2014/main" xmlns="" val="2745489759"/>
                    </a:ext>
                  </a:extLst>
                </a:gridCol>
                <a:gridCol w="714281">
                  <a:extLst>
                    <a:ext uri="{9D8B030D-6E8A-4147-A177-3AD203B41FA5}">
                      <a16:colId xmlns:a16="http://schemas.microsoft.com/office/drawing/2014/main" xmlns="" val="2824979806"/>
                    </a:ext>
                  </a:extLst>
                </a:gridCol>
                <a:gridCol w="741004">
                  <a:extLst>
                    <a:ext uri="{9D8B030D-6E8A-4147-A177-3AD203B41FA5}">
                      <a16:colId xmlns:a16="http://schemas.microsoft.com/office/drawing/2014/main" xmlns="" val="3533597984"/>
                    </a:ext>
                  </a:extLst>
                </a:gridCol>
                <a:gridCol w="744085">
                  <a:extLst>
                    <a:ext uri="{9D8B030D-6E8A-4147-A177-3AD203B41FA5}">
                      <a16:colId xmlns:a16="http://schemas.microsoft.com/office/drawing/2014/main" xmlns="" val="190316319"/>
                    </a:ext>
                  </a:extLst>
                </a:gridCol>
                <a:gridCol w="953026">
                  <a:extLst>
                    <a:ext uri="{9D8B030D-6E8A-4147-A177-3AD203B41FA5}">
                      <a16:colId xmlns:a16="http://schemas.microsoft.com/office/drawing/2014/main" xmlns="" val="1407288076"/>
                    </a:ext>
                  </a:extLst>
                </a:gridCol>
                <a:gridCol w="999067">
                  <a:extLst>
                    <a:ext uri="{9D8B030D-6E8A-4147-A177-3AD203B41FA5}">
                      <a16:colId xmlns:a16="http://schemas.microsoft.com/office/drawing/2014/main" xmlns="" val="2934000245"/>
                    </a:ext>
                  </a:extLst>
                </a:gridCol>
              </a:tblGrid>
              <a:tr h="29004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Норма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Контроль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Опыт (сухой 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Опыт.(</a:t>
                      </a:r>
                      <a:r>
                        <a:rPr lang="ru-RU" sz="1800" dirty="0" err="1">
                          <a:effectLst/>
                        </a:rPr>
                        <a:t>сух+вл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1456527"/>
                  </a:ext>
                </a:extLst>
              </a:tr>
              <a:tr h="5949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ч/з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ч/з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ч/з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ч/з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ч/з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ч/з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04105320"/>
                  </a:ext>
                </a:extLst>
              </a:tr>
              <a:tr h="1204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Bifidobacterium </a:t>
                      </a:r>
                      <a:r>
                        <a:rPr lang="ru-RU" sz="1800" dirty="0" err="1">
                          <a:effectLst/>
                        </a:rPr>
                        <a:t>spp</a:t>
                      </a:r>
                      <a:r>
                        <a:rPr lang="ru-RU" sz="1800" dirty="0">
                          <a:effectLst/>
                        </a:rPr>
                        <a:t>. (</a:t>
                      </a:r>
                      <a:r>
                        <a:rPr lang="ru-RU" sz="1800" dirty="0" err="1">
                          <a:effectLst/>
                        </a:rPr>
                        <a:t>Бифидобактерии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r>
                        <a:rPr lang="ru-RU" sz="1800" baseline="30000" dirty="0">
                          <a:effectLst/>
                        </a:rPr>
                        <a:t>*9 -</a:t>
                      </a:r>
                      <a:r>
                        <a:rPr lang="ru-RU" sz="1800" dirty="0">
                          <a:effectLst/>
                        </a:rPr>
                        <a:t>10</a:t>
                      </a:r>
                      <a:r>
                        <a:rPr lang="ru-RU" sz="1800" baseline="30000" dirty="0">
                          <a:effectLst/>
                        </a:rPr>
                        <a:t>*10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</a:rPr>
                        <a:t>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</a:rPr>
                        <a:t>у 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10 %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15 %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15 %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10 %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10 %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10 %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10 %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Норма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Норма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 100%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1894128"/>
                  </a:ext>
                </a:extLst>
              </a:tr>
              <a:tr h="1204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Lactobacillus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spp</a:t>
                      </a:r>
                      <a:r>
                        <a:rPr lang="ru-RU" sz="1800" dirty="0">
                          <a:effectLst/>
                        </a:rPr>
                        <a:t>. (</a:t>
                      </a:r>
                      <a:r>
                        <a:rPr lang="ru-RU" sz="1800" dirty="0" err="1">
                          <a:effectLst/>
                        </a:rPr>
                        <a:t>Лактобактерии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r>
                        <a:rPr lang="ru-RU" sz="1800" baseline="30000" dirty="0">
                          <a:effectLst/>
                        </a:rPr>
                        <a:t>*7 -</a:t>
                      </a:r>
                      <a:r>
                        <a:rPr lang="ru-RU" sz="1800" dirty="0">
                          <a:effectLst/>
                        </a:rPr>
                        <a:t>10</a:t>
                      </a:r>
                      <a:r>
                        <a:rPr lang="ru-RU" sz="1800" baseline="30000" dirty="0">
                          <a:effectLst/>
                        </a:rPr>
                        <a:t>*8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20%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20%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20%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Норма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Норма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 100%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265059"/>
                  </a:ext>
                </a:extLst>
              </a:tr>
              <a:tr h="1204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E.coli с нормальной ферментативной активностью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r>
                        <a:rPr lang="ru-RU" sz="1800" baseline="30000" dirty="0">
                          <a:effectLst/>
                        </a:rPr>
                        <a:t>*7 -</a:t>
                      </a:r>
                      <a:r>
                        <a:rPr lang="ru-RU" sz="1800" dirty="0">
                          <a:effectLst/>
                        </a:rPr>
                        <a:t>10</a:t>
                      </a:r>
                      <a:r>
                        <a:rPr lang="ru-RU" sz="1800" baseline="30000" dirty="0">
                          <a:effectLst/>
                        </a:rPr>
                        <a:t>*8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65%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75%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85 %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54%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45%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35%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55 %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Норма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Норма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 100%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5750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8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769" y="373917"/>
            <a:ext cx="11667393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Микробиом 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(условно-патогенная </a:t>
            </a:r>
            <a:r>
              <a:rPr lang="ru-RU" sz="2400" b="1" dirty="0" err="1" smtClean="0">
                <a:solidFill>
                  <a:srgbClr val="FF0000"/>
                </a:solidFill>
              </a:rPr>
              <a:t>микробиота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  <a:r>
              <a:rPr lang="ru-RU" sz="2400" b="1" dirty="0" smtClean="0"/>
              <a:t> </a:t>
            </a:r>
            <a:r>
              <a:rPr lang="ru-RU" sz="2400" b="1" dirty="0"/>
              <a:t>собак при применении диеты «ГАСТРОИНТЕСТИНАЛ» АО «ГАТЧИНСКИЙ ККЗ»</a:t>
            </a:r>
            <a:br>
              <a:rPr lang="ru-RU" sz="2400" b="1" dirty="0"/>
            </a:br>
            <a:r>
              <a:rPr lang="ru-RU" sz="2400" b="1" dirty="0"/>
              <a:t>(% из выборки относительно </a:t>
            </a:r>
            <a:r>
              <a:rPr lang="ru-RU" sz="2400" b="1" dirty="0" err="1"/>
              <a:t>референтных</a:t>
            </a:r>
            <a:r>
              <a:rPr lang="ru-RU" sz="2400" b="1" dirty="0"/>
              <a:t> значений</a:t>
            </a:r>
            <a:r>
              <a:rPr lang="ru-RU" sz="2400" b="1" dirty="0" smtClean="0"/>
              <a:t>) </a:t>
            </a:r>
            <a:r>
              <a:rPr lang="ru-RU" sz="2400" b="1" dirty="0" smtClean="0">
                <a:solidFill>
                  <a:srgbClr val="FF0000"/>
                </a:solidFill>
              </a:rPr>
              <a:t>(была обнаружена !!!)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718421"/>
              </p:ext>
            </p:extLst>
          </p:nvPr>
        </p:nvGraphicFramePr>
        <p:xfrm>
          <a:off x="975943" y="2173930"/>
          <a:ext cx="10225456" cy="41565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18327">
                  <a:extLst>
                    <a:ext uri="{9D8B030D-6E8A-4147-A177-3AD203B41FA5}">
                      <a16:colId xmlns:a16="http://schemas.microsoft.com/office/drawing/2014/main" xmlns="" val="2683211677"/>
                    </a:ext>
                  </a:extLst>
                </a:gridCol>
                <a:gridCol w="1015128">
                  <a:extLst>
                    <a:ext uri="{9D8B030D-6E8A-4147-A177-3AD203B41FA5}">
                      <a16:colId xmlns:a16="http://schemas.microsoft.com/office/drawing/2014/main" xmlns="" val="928163550"/>
                    </a:ext>
                  </a:extLst>
                </a:gridCol>
                <a:gridCol w="881614">
                  <a:extLst>
                    <a:ext uri="{9D8B030D-6E8A-4147-A177-3AD203B41FA5}">
                      <a16:colId xmlns:a16="http://schemas.microsoft.com/office/drawing/2014/main" xmlns="" val="920242493"/>
                    </a:ext>
                  </a:extLst>
                </a:gridCol>
                <a:gridCol w="1020428">
                  <a:extLst>
                    <a:ext uri="{9D8B030D-6E8A-4147-A177-3AD203B41FA5}">
                      <a16:colId xmlns:a16="http://schemas.microsoft.com/office/drawing/2014/main" xmlns="" val="1350367109"/>
                    </a:ext>
                  </a:extLst>
                </a:gridCol>
                <a:gridCol w="1020428">
                  <a:extLst>
                    <a:ext uri="{9D8B030D-6E8A-4147-A177-3AD203B41FA5}">
                      <a16:colId xmlns:a16="http://schemas.microsoft.com/office/drawing/2014/main" xmlns="" val="1082630307"/>
                    </a:ext>
                  </a:extLst>
                </a:gridCol>
                <a:gridCol w="731148">
                  <a:extLst>
                    <a:ext uri="{9D8B030D-6E8A-4147-A177-3AD203B41FA5}">
                      <a16:colId xmlns:a16="http://schemas.microsoft.com/office/drawing/2014/main" xmlns="" val="3389378212"/>
                    </a:ext>
                  </a:extLst>
                </a:gridCol>
                <a:gridCol w="736444">
                  <a:extLst>
                    <a:ext uri="{9D8B030D-6E8A-4147-A177-3AD203B41FA5}">
                      <a16:colId xmlns:a16="http://schemas.microsoft.com/office/drawing/2014/main" xmlns="" val="317247789"/>
                    </a:ext>
                  </a:extLst>
                </a:gridCol>
                <a:gridCol w="763995">
                  <a:extLst>
                    <a:ext uri="{9D8B030D-6E8A-4147-A177-3AD203B41FA5}">
                      <a16:colId xmlns:a16="http://schemas.microsoft.com/office/drawing/2014/main" xmlns="" val="4073871376"/>
                    </a:ext>
                  </a:extLst>
                </a:gridCol>
                <a:gridCol w="767174">
                  <a:extLst>
                    <a:ext uri="{9D8B030D-6E8A-4147-A177-3AD203B41FA5}">
                      <a16:colId xmlns:a16="http://schemas.microsoft.com/office/drawing/2014/main" xmlns="" val="3239547522"/>
                    </a:ext>
                  </a:extLst>
                </a:gridCol>
                <a:gridCol w="767174">
                  <a:extLst>
                    <a:ext uri="{9D8B030D-6E8A-4147-A177-3AD203B41FA5}">
                      <a16:colId xmlns:a16="http://schemas.microsoft.com/office/drawing/2014/main" xmlns="" val="2862970863"/>
                    </a:ext>
                  </a:extLst>
                </a:gridCol>
                <a:gridCol w="703596">
                  <a:extLst>
                    <a:ext uri="{9D8B030D-6E8A-4147-A177-3AD203B41FA5}">
                      <a16:colId xmlns:a16="http://schemas.microsoft.com/office/drawing/2014/main" xmlns="" val="1274750130"/>
                    </a:ext>
                  </a:extLst>
                </a:gridCol>
              </a:tblGrid>
              <a:tr h="34637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Норма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Контроль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Опыт (сухой 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Опыт.(сух+вл)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4778398"/>
                  </a:ext>
                </a:extLst>
              </a:tr>
              <a:tr h="692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ч/з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ч/з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ч/з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ч/з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ч/з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ч/з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extLst>
                  <a:ext uri="{0D108BD9-81ED-4DB2-BD59-A6C34878D82A}">
                    <a16:rowId xmlns:a16="http://schemas.microsoft.com/office/drawing/2014/main" xmlns="" val="2929422611"/>
                  </a:ext>
                </a:extLst>
              </a:tr>
              <a:tr h="1039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E.coli</a:t>
                      </a:r>
                      <a:r>
                        <a:rPr lang="ru-RU" sz="1800" dirty="0">
                          <a:effectLst/>
                        </a:rPr>
                        <a:t> гемолитические,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 обнаружено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 20%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 12 %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 16 %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18%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5210932"/>
                  </a:ext>
                </a:extLst>
              </a:tr>
              <a:tr h="1039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Грибы рода </a:t>
                      </a:r>
                      <a:r>
                        <a:rPr lang="ru-RU" sz="1800" b="1" dirty="0" err="1">
                          <a:effectLst/>
                        </a:rPr>
                        <a:t>Candida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 более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r>
                        <a:rPr lang="ru-RU" sz="1800" baseline="30000">
                          <a:effectLst/>
                        </a:rPr>
                        <a:t>*4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↑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↑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25%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0006269"/>
                  </a:ext>
                </a:extLst>
              </a:tr>
              <a:tr h="1039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Clostridium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difficile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 более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r>
                        <a:rPr lang="ru-RU" sz="1800" baseline="30000">
                          <a:effectLst/>
                        </a:rPr>
                        <a:t>*5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7 %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10 %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10 %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10 %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779" marR="38779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823901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2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214" y="660400"/>
            <a:ext cx="10058400" cy="5842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Оценка </a:t>
            </a:r>
            <a:r>
              <a:rPr lang="ru-RU" sz="2000" b="1" dirty="0" smtClean="0">
                <a:solidFill>
                  <a:srgbClr val="FF0000"/>
                </a:solidFill>
              </a:rPr>
              <a:t>органолептических показателей кала </a:t>
            </a:r>
            <a:r>
              <a:rPr lang="ru-RU" sz="2000" dirty="0"/>
              <a:t>собак при применении диеты «ГАСТРОИНТЕСТИНАЛ» АО «ГАТЧИНСКИЙ ККЗ»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</a:t>
            </a:r>
            <a:r>
              <a:rPr lang="ru-RU" sz="2000" dirty="0" smtClean="0"/>
              <a:t>соотношение в %)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152830"/>
              </p:ext>
            </p:extLst>
          </p:nvPr>
        </p:nvGraphicFramePr>
        <p:xfrm>
          <a:off x="993531" y="1752599"/>
          <a:ext cx="9917722" cy="44554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96815">
                  <a:extLst>
                    <a:ext uri="{9D8B030D-6E8A-4147-A177-3AD203B41FA5}">
                      <a16:colId xmlns="" xmlns:a16="http://schemas.microsoft.com/office/drawing/2014/main" val="1579103546"/>
                    </a:ext>
                  </a:extLst>
                </a:gridCol>
                <a:gridCol w="1327639">
                  <a:extLst>
                    <a:ext uri="{9D8B030D-6E8A-4147-A177-3AD203B41FA5}">
                      <a16:colId xmlns="" xmlns:a16="http://schemas.microsoft.com/office/drawing/2014/main" val="1570665776"/>
                    </a:ext>
                  </a:extLst>
                </a:gridCol>
                <a:gridCol w="1378813">
                  <a:extLst>
                    <a:ext uri="{9D8B030D-6E8A-4147-A177-3AD203B41FA5}">
                      <a16:colId xmlns="" xmlns:a16="http://schemas.microsoft.com/office/drawing/2014/main" val="1308324866"/>
                    </a:ext>
                  </a:extLst>
                </a:gridCol>
                <a:gridCol w="989717">
                  <a:extLst>
                    <a:ext uri="{9D8B030D-6E8A-4147-A177-3AD203B41FA5}">
                      <a16:colId xmlns="" xmlns:a16="http://schemas.microsoft.com/office/drawing/2014/main" val="3366118932"/>
                    </a:ext>
                  </a:extLst>
                </a:gridCol>
                <a:gridCol w="989717">
                  <a:extLst>
                    <a:ext uri="{9D8B030D-6E8A-4147-A177-3AD203B41FA5}">
                      <a16:colId xmlns="" xmlns:a16="http://schemas.microsoft.com/office/drawing/2014/main" val="1790453718"/>
                    </a:ext>
                  </a:extLst>
                </a:gridCol>
                <a:gridCol w="709144">
                  <a:extLst>
                    <a:ext uri="{9D8B030D-6E8A-4147-A177-3AD203B41FA5}">
                      <a16:colId xmlns="" xmlns:a16="http://schemas.microsoft.com/office/drawing/2014/main" val="2745489759"/>
                    </a:ext>
                  </a:extLst>
                </a:gridCol>
                <a:gridCol w="714281">
                  <a:extLst>
                    <a:ext uri="{9D8B030D-6E8A-4147-A177-3AD203B41FA5}">
                      <a16:colId xmlns="" xmlns:a16="http://schemas.microsoft.com/office/drawing/2014/main" val="2824979806"/>
                    </a:ext>
                  </a:extLst>
                </a:gridCol>
                <a:gridCol w="741004">
                  <a:extLst>
                    <a:ext uri="{9D8B030D-6E8A-4147-A177-3AD203B41FA5}">
                      <a16:colId xmlns="" xmlns:a16="http://schemas.microsoft.com/office/drawing/2014/main" val="3533597984"/>
                    </a:ext>
                  </a:extLst>
                </a:gridCol>
                <a:gridCol w="744085">
                  <a:extLst>
                    <a:ext uri="{9D8B030D-6E8A-4147-A177-3AD203B41FA5}">
                      <a16:colId xmlns="" xmlns:a16="http://schemas.microsoft.com/office/drawing/2014/main" val="190316319"/>
                    </a:ext>
                  </a:extLst>
                </a:gridCol>
                <a:gridCol w="744085">
                  <a:extLst>
                    <a:ext uri="{9D8B030D-6E8A-4147-A177-3AD203B41FA5}">
                      <a16:colId xmlns="" xmlns:a16="http://schemas.microsoft.com/office/drawing/2014/main" val="1407288076"/>
                    </a:ext>
                  </a:extLst>
                </a:gridCol>
                <a:gridCol w="682422">
                  <a:extLst>
                    <a:ext uri="{9D8B030D-6E8A-4147-A177-3AD203B41FA5}">
                      <a16:colId xmlns="" xmlns:a16="http://schemas.microsoft.com/office/drawing/2014/main" val="2934000245"/>
                    </a:ext>
                  </a:extLst>
                </a:gridCol>
              </a:tblGrid>
              <a:tr h="28499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Контроль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Опыт (сухой 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Опыт.(</a:t>
                      </a:r>
                      <a:r>
                        <a:rPr lang="ru-RU" sz="1800" dirty="0" err="1">
                          <a:effectLst/>
                        </a:rPr>
                        <a:t>сух+вл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1456527"/>
                  </a:ext>
                </a:extLst>
              </a:tr>
              <a:tr h="583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ч/з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ч/з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ч/з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ч/з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ч/з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ч/з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04105320"/>
                  </a:ext>
                </a:extLst>
              </a:tr>
              <a:tr h="58320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Консис-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тенция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Магкая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75%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65%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91894128"/>
                  </a:ext>
                </a:extLst>
              </a:tr>
              <a:tr h="38126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Кашицеобразная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40 %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18265059"/>
                  </a:ext>
                </a:extLst>
              </a:tr>
              <a:tr h="38893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водянистый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60 %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83120747"/>
                  </a:ext>
                </a:extLst>
              </a:tr>
              <a:tr h="37378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Форма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Оформленная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75%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11533170"/>
                  </a:ext>
                </a:extLst>
              </a:tr>
              <a:tr h="38893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Полуоформленная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70%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0278095"/>
                  </a:ext>
                </a:extLst>
              </a:tr>
              <a:tr h="373785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Неоформленная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24361069"/>
                  </a:ext>
                </a:extLst>
              </a:tr>
              <a:tr h="38893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Запах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Резкий кисло-гнилостн</a:t>
                      </a:r>
                      <a:endParaRPr lang="ru-RU" sz="1200" kern="1200" dirty="0" err="1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70%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44998465"/>
                  </a:ext>
                </a:extLst>
              </a:tr>
              <a:tr h="38893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Кисло-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гнилост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56516958"/>
                  </a:ext>
                </a:extLst>
              </a:tr>
              <a:tr h="28499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спецефический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60%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21828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08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733" y="286603"/>
            <a:ext cx="11345333" cy="47539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709" y="0"/>
            <a:ext cx="1222371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47539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41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БЛАГОДАРНОСТЬ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Никитиной Кире Анатольевне –</a:t>
            </a:r>
            <a:r>
              <a:rPr lang="ru-RU" sz="4400" dirty="0" smtClean="0">
                <a:solidFill>
                  <a:schemeClr val="tx1"/>
                </a:solidFill>
              </a:rPr>
              <a:t>руководителю</a:t>
            </a:r>
            <a:r>
              <a:rPr lang="ru-RU" sz="4400" dirty="0" smtClean="0">
                <a:solidFill>
                  <a:srgbClr val="7030A0"/>
                </a:solidFill>
              </a:rPr>
              <a:t> </a:t>
            </a:r>
            <a:r>
              <a:rPr lang="ru-RU" sz="4400" dirty="0" smtClean="0"/>
              <a:t>Благотворительного фонда </a:t>
            </a:r>
            <a:r>
              <a:rPr lang="ru-RU" sz="4400" dirty="0"/>
              <a:t>«Помощь бездомным собакам» 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04" y="4211637"/>
            <a:ext cx="2143125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38" y="4211636"/>
            <a:ext cx="2143125" cy="2143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956" y="413543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881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/>
              <a:t>А</a:t>
            </a:r>
            <a:r>
              <a:rPr lang="ru-RU" sz="2200" b="1" dirty="0" smtClean="0"/>
              <a:t>нализ </a:t>
            </a:r>
            <a:r>
              <a:rPr lang="ru-RU" sz="2200" b="1" dirty="0"/>
              <a:t>встречаемости заболеваний желудочно-кишечного тракта у собак и кошек</a:t>
            </a:r>
            <a:br>
              <a:rPr lang="ru-RU" sz="2200" b="1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Столбова, О. А. Анализ заболеваний желудочно-кишечного тракта у собак и кошек в городе Тюмени / О. А. Столбова, Ю. А. Рачинская. — Текст : непосредственный // Молодой ученый. — 2017. — № 3 (137). — С. 278-282. — URL: https://moluch.ru/archive/137/38380/ (дата обращения: 13.09.2023).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Рис. 1. Заболевания желудочно-кишечного тракта у собак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Рис. 2. Заболевания желудочно-кишечного тракта у кошек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82" y="2645192"/>
            <a:ext cx="5284494" cy="325354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963" y="2645192"/>
            <a:ext cx="4938712" cy="325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7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72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6733" y="1168786"/>
            <a:ext cx="10879667" cy="94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БЛАГОДАРЮ ЗА ВНИМАНИЕ 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035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ГАТЧИНСКИЙ ККЗ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92" t="20845" r="17422" b="12124"/>
          <a:stretch/>
        </p:blipFill>
        <p:spPr>
          <a:xfrm>
            <a:off x="1336431" y="931985"/>
            <a:ext cx="9442938" cy="53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0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96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ГАТЧИНСКИЙ ККЗ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41" t="17365" r="17335" b="16158"/>
          <a:stretch/>
        </p:blipFill>
        <p:spPr>
          <a:xfrm>
            <a:off x="1366034" y="983412"/>
            <a:ext cx="9502352" cy="536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623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ГАТЧИНСКИЙ ККЗ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26" t="22953" r="18627" b="10548"/>
          <a:stretch/>
        </p:blipFill>
        <p:spPr>
          <a:xfrm>
            <a:off x="1431985" y="1031672"/>
            <a:ext cx="9066361" cy="521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881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ДИЕТИЧЕСКИЕ КОРМА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42536"/>
            <a:ext cx="10058400" cy="4135185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Диетические корма  для </a:t>
            </a:r>
            <a:r>
              <a:rPr lang="ru-RU" b="1" dirty="0">
                <a:solidFill>
                  <a:srgbClr val="7030A0"/>
                </a:solidFill>
              </a:rPr>
              <a:t>собак </a:t>
            </a:r>
            <a:r>
              <a:rPr lang="ru-RU" dirty="0"/>
              <a:t>– это не прихоть владельцев и не попытка производителей расширить ассортимент. Это действительно нужные и полезные виды рационов для собак, которые обеспечивают животное с особыми потребностями полноценной пищей, способной утолить голод, и помочь в борьбе с каким-либо недугом. </a:t>
            </a:r>
            <a:endParaRPr lang="ru-RU" dirty="0" smtClean="0"/>
          </a:p>
          <a:p>
            <a:r>
              <a:rPr lang="ru-RU" dirty="0"/>
              <a:t>Диетические корма – </a:t>
            </a:r>
            <a:r>
              <a:rPr lang="ru-RU" b="1" dirty="0">
                <a:solidFill>
                  <a:srgbClr val="7030A0"/>
                </a:solidFill>
              </a:rPr>
              <a:t>это специальная группа рационов</a:t>
            </a:r>
            <a:r>
              <a:rPr lang="ru-RU" dirty="0"/>
              <a:t>, разработанная специально для животных с особыми пищевыми потребностями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Какие </a:t>
            </a:r>
            <a:r>
              <a:rPr lang="ru-RU" dirty="0"/>
              <a:t>же бывают ветеринарные диеты для собак? Условно все корма этого типа можно разделить на: </a:t>
            </a:r>
            <a:endParaRPr lang="ru-RU" dirty="0" smtClean="0"/>
          </a:p>
          <a:p>
            <a:pPr algn="just"/>
            <a:r>
              <a:rPr lang="ru-RU" dirty="0" smtClean="0"/>
              <a:t>Лечебные </a:t>
            </a:r>
            <a:r>
              <a:rPr lang="ru-RU" dirty="0"/>
              <a:t>корма</a:t>
            </a:r>
            <a:r>
              <a:rPr lang="ru-RU" dirty="0" smtClean="0"/>
              <a:t>;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Диетические </a:t>
            </a:r>
            <a:r>
              <a:rPr lang="ru-RU" b="1" dirty="0">
                <a:solidFill>
                  <a:srgbClr val="7030A0"/>
                </a:solidFill>
              </a:rPr>
              <a:t>корма</a:t>
            </a:r>
            <a:r>
              <a:rPr lang="ru-RU" b="1" dirty="0" smtClean="0">
                <a:solidFill>
                  <a:srgbClr val="7030A0"/>
                </a:solidFill>
              </a:rPr>
              <a:t>;</a:t>
            </a:r>
          </a:p>
          <a:p>
            <a:pPr algn="just"/>
            <a:r>
              <a:rPr lang="ru-RU" dirty="0" smtClean="0"/>
              <a:t>Источник</a:t>
            </a:r>
            <a:r>
              <a:rPr lang="ru-RU" dirty="0"/>
              <a:t>: </a:t>
            </a:r>
            <a:r>
              <a:rPr lang="ru-RU" dirty="0">
                <a:hlinkClick r:id="rId2"/>
              </a:rPr>
              <a:t>https://usatiki.ru/pitanie-sobak/dieticheskoe-i-lechebnoe-kormlenie-sobak/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83147" y="6064370"/>
            <a:ext cx="8893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803" y="5214918"/>
            <a:ext cx="1568154" cy="104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186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Особенности </a:t>
            </a:r>
            <a:r>
              <a:rPr lang="ru-RU" dirty="0">
                <a:solidFill>
                  <a:srgbClr val="7030A0"/>
                </a:solidFill>
              </a:rPr>
              <a:t>диеты </a:t>
            </a:r>
            <a:r>
              <a:rPr lang="ru-RU" dirty="0" err="1">
                <a:solidFill>
                  <a:srgbClr val="7030A0"/>
                </a:solidFill>
              </a:rPr>
              <a:t>Gastrointestinal</a:t>
            </a:r>
            <a:r>
              <a:rPr lang="ru-RU" dirty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328468"/>
            <a:ext cx="10058400" cy="410930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Ветеринарные диеты </a:t>
            </a:r>
            <a:r>
              <a:rPr lang="ru-RU" b="1" dirty="0" err="1">
                <a:solidFill>
                  <a:srgbClr val="7030A0"/>
                </a:solidFill>
              </a:rPr>
              <a:t>Gastrointestinal</a:t>
            </a:r>
            <a:r>
              <a:rPr lang="ru-RU" b="1" dirty="0">
                <a:solidFill>
                  <a:srgbClr val="7030A0"/>
                </a:solidFill>
              </a:rPr>
              <a:t> о</a:t>
            </a:r>
            <a:r>
              <a:rPr lang="ru-RU" dirty="0"/>
              <a:t>беспечивают защиту пищеварительной системы и способствуют нормализации работы желудочно-кишечного тракта благодаря определенному сочетанию </a:t>
            </a:r>
            <a:r>
              <a:rPr lang="ru-RU" dirty="0" err="1"/>
              <a:t>высокоусвояемых</a:t>
            </a:r>
            <a:r>
              <a:rPr lang="ru-RU" dirty="0"/>
              <a:t> белков, клетчатки и </a:t>
            </a:r>
            <a:r>
              <a:rPr lang="ru-RU" dirty="0" err="1"/>
              <a:t>пребиотиков</a:t>
            </a:r>
            <a:r>
              <a:rPr lang="ru-RU" dirty="0"/>
              <a:t>. Высокая вкусовая привлекательность стимулирует потребление корма и способствует выздоровлению.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отличие от обычного рациона, диетический корм </a:t>
            </a:r>
            <a:r>
              <a:rPr lang="ru-RU" dirty="0" smtClean="0"/>
              <a:t>должен содержать </a:t>
            </a:r>
            <a:r>
              <a:rPr lang="ru-RU" dirty="0"/>
              <a:t>специальные компоненты, направленные на устранение возникшей проблемы. Как и обычные корма, рационы для питомцев с </a:t>
            </a:r>
            <a:r>
              <a:rPr lang="ru-RU" dirty="0" smtClean="0"/>
              <a:t>нарушенным пищеварением </a:t>
            </a:r>
            <a:r>
              <a:rPr lang="ru-RU" dirty="0"/>
              <a:t>бывают сухими и влажными, но у них есть свои особенности:</a:t>
            </a:r>
          </a:p>
          <a:p>
            <a:r>
              <a:rPr lang="ru-RU" b="1" dirty="0">
                <a:solidFill>
                  <a:srgbClr val="7030A0"/>
                </a:solidFill>
              </a:rPr>
              <a:t>Сухие.</a:t>
            </a:r>
            <a:r>
              <a:rPr lang="ru-RU" dirty="0"/>
              <a:t> При проблемах в работе ЖКТ переваривание плотных текстур происходит сложнее, но животное продолжает нуждаться в стачивании зубов и поддержке пищевого баланса. По этой причине диетические сухие корма </a:t>
            </a:r>
            <a:r>
              <a:rPr lang="ru-RU" dirty="0" smtClean="0"/>
              <a:t>производят </a:t>
            </a:r>
            <a:r>
              <a:rPr lang="ru-RU" dirty="0"/>
              <a:t>таким образом, чтобы в желудке они быстрее размягчались (гранулы делают намного меньше, состав подбирают легкоусвояемый). Такой рацион насыщают большим количеством белков, клетчатки, </a:t>
            </a:r>
            <a:r>
              <a:rPr lang="ru-RU" dirty="0" smtClean="0"/>
              <a:t>витаминов для </a:t>
            </a:r>
            <a:r>
              <a:rPr lang="ru-RU" dirty="0"/>
              <a:t>улучшения пищеварительного процесса.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Влажные.</a:t>
            </a:r>
            <a:r>
              <a:rPr lang="ru-RU" dirty="0" smtClean="0"/>
              <a:t> </a:t>
            </a:r>
            <a:r>
              <a:rPr lang="ru-RU" dirty="0"/>
              <a:t>Такие корма содержат большое количество воды, которая необходима животному с проблемами пищеварения. Помимо восполнения водного баланса, такой вид пищи призван насыщать организм полезными микроэлементами. Влажные корма </a:t>
            </a:r>
            <a:r>
              <a:rPr lang="ru-RU" dirty="0" smtClean="0"/>
              <a:t>могут </a:t>
            </a:r>
            <a:r>
              <a:rPr lang="ru-RU" dirty="0"/>
              <a:t>состоять из диетических сортов мяса, мягких </a:t>
            </a:r>
            <a:r>
              <a:rPr lang="ru-RU" dirty="0" smtClean="0"/>
              <a:t>субпродуктов, включать </a:t>
            </a:r>
            <a:r>
              <a:rPr lang="ru-RU" dirty="0" err="1" smtClean="0"/>
              <a:t>БАДы</a:t>
            </a:r>
            <a:r>
              <a:rPr lang="ru-RU" dirty="0" smtClean="0"/>
              <a:t>. </a:t>
            </a:r>
            <a:r>
              <a:rPr lang="ru-RU" dirty="0"/>
              <a:t>Выпускаются в виде паштетов и </a:t>
            </a:r>
            <a:r>
              <a:rPr lang="ru-RU" dirty="0" err="1"/>
              <a:t>паучей</a:t>
            </a:r>
            <a:r>
              <a:rPr lang="ru-RU" dirty="0"/>
              <a:t> (в пакетиках).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884" y="5206869"/>
            <a:ext cx="1970792" cy="11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760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ГАТЧИНСКИЙ ККЗ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06" t="24427" r="17706" b="10582"/>
          <a:stretch/>
        </p:blipFill>
        <p:spPr>
          <a:xfrm>
            <a:off x="1320776" y="1061048"/>
            <a:ext cx="9539882" cy="527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1261</TotalTime>
  <Words>2146</Words>
  <Application>Microsoft Office PowerPoint</Application>
  <PresentationFormat>Широкоэкранный</PresentationFormat>
  <Paragraphs>871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Microsoft YaHei</vt:lpstr>
      <vt:lpstr>Arial</vt:lpstr>
      <vt:lpstr>Calibri</vt:lpstr>
      <vt:lpstr>Calibri Light</vt:lpstr>
      <vt:lpstr>Times New Roman</vt:lpstr>
      <vt:lpstr>Wingdings</vt:lpstr>
      <vt:lpstr>Ретро</vt:lpstr>
      <vt:lpstr>ОПЫТ ПРИМЕНЕНИЯ ДИЕТИЧЕСКИХ РАЦИОНОВ ПРИ ГАСТРОЭНТНРОПАТИЯХ У МЕЛКИХ ДОМАШНИХ ЖИВОТНЫХ</vt:lpstr>
      <vt:lpstr>СТАТИСТИКА ЗАБОЛЕВАЕМОСТИ БОЛЕЗНЯМИ ЖКТ У СОБАК И КОШЕК В ГОРОДЕ ТЮМЕНИ   (Столбова Ольга Александровна, Рачинская Юлия Андреевна. 1.Государственный аграрный университет Северного Зауралья; 2.  Всероссийский научно-исследовательский институт ветеринарной энтомологии и арахнологии ) Столбова, О. А. Анализ заболеваний желудочно-кишечного тракта у собак и кошек в городе Тюмени / О. А. Столбова, Ю. А. Рачинская. — Текст : непосредственный // Молодой ученый. — 2017. — № 3 (137). — С. 278-282. — URL: https://moluch.ru/archive/137/38380/ (дата обращения: 13.09.2023).</vt:lpstr>
      <vt:lpstr>Анализ встречаемости заболеваний желудочно-кишечного тракта у собак и кошек   Столбова, О. А. Анализ заболеваний желудочно-кишечного тракта у собак и кошек в городе Тюмени / О. А. Столбова, Ю. А. Рачинская. — Текст : непосредственный // Молодой ученый. — 2017. — № 3 (137). — С. 278-282. — URL: https://moluch.ru/archive/137/38380/ (дата обращения: 13.09.2023).</vt:lpstr>
      <vt:lpstr>ГАТЧИНСКИЙ ККЗ</vt:lpstr>
      <vt:lpstr>ГАТЧИНСКИЙ ККЗ</vt:lpstr>
      <vt:lpstr>ГАТЧИНСКИЙ ККЗ</vt:lpstr>
      <vt:lpstr> ДИЕТИЧЕСКИЕ КОРМА</vt:lpstr>
      <vt:lpstr>Особенности диеты Gastrointestinal </vt:lpstr>
      <vt:lpstr>ГАТЧИНСКИЙ ККЗ</vt:lpstr>
      <vt:lpstr>Цель исследования:</vt:lpstr>
      <vt:lpstr>Презентация PowerPoint</vt:lpstr>
      <vt:lpstr>Презентация PowerPoint</vt:lpstr>
      <vt:lpstr>Изучение кормовой привлекательности,  поедаемости и видимой переваримости </vt:lpstr>
      <vt:lpstr>Влияние  применении диеты «ГАСТРОИНТЕСТИНАЛ» АО «ГАТЧИНСКИЙ ККЗ» на переваримость корма   (% животных из выборки)</vt:lpstr>
      <vt:lpstr>Влияние ветеринарной диеты «ГАСТРОИНТЕСТИНАЛ» АО «ГАТЧИНСКИЙ ККЗ» на Концентрация электролитов в крови собак  </vt:lpstr>
      <vt:lpstr>Причины повышения активности аминотрасфераз</vt:lpstr>
      <vt:lpstr>Причины повышения активности щелочной фосфатазы</vt:lpstr>
      <vt:lpstr>Причины повышение активности Г Г Т П </vt:lpstr>
      <vt:lpstr>Активность ферментов крови собак при применении диеты «ГАСТРОИНТЕСТИНАЛ» АО «ГАТЧИНСКИЙ ККЗ»</vt:lpstr>
      <vt:lpstr>Лейкограмма крови собак при применении диеты «ГАСТРОИНТЕСТИНАЛ» АО «ГАТЧИНСКИЙ ККЗ» </vt:lpstr>
      <vt:lpstr>Результаты морфологических показателей крови собак при применении диеты «ГАСТРОИНТЕСТИНАЛ»  АО «ГАТЧИНСКИЙ ККЗ»</vt:lpstr>
      <vt:lpstr>Параметры оценки микробиома кишечника </vt:lpstr>
      <vt:lpstr>Микробиом  (нормальная микробиота) собак при применении диеты «ГАСТРОИНТЕСТИНАЛ» АО «ГАТЧИНСКИЙ ККЗ» (% из выборки относительно референтных значений) ( ниже референтных значений)</vt:lpstr>
      <vt:lpstr>Микробиом   (условно-патогенная микробиота) собак при применении диеты «ГАСТРОИНТЕСТИНАЛ» АО «ГАТЧИНСКИЙ ККЗ» (% из выборки относительно референтных значений) (была обнаружена !!!)</vt:lpstr>
      <vt:lpstr>Оценка органолептических показателей кала собак при применении диеты «ГАСТРОИНТЕСТИНАЛ» АО «ГАТЧИНСКИЙ ККЗ» (соотношение в %)</vt:lpstr>
      <vt:lpstr>Презентация PowerPoint</vt:lpstr>
      <vt:lpstr>Презентация PowerPoint</vt:lpstr>
      <vt:lpstr>Презентация PowerPoint</vt:lpstr>
      <vt:lpstr>БЛАГОДАРНОСТЬ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Енукашвили Г.И.</dc:creator>
  <cp:lastModifiedBy>Енукашвили Г.И.</cp:lastModifiedBy>
  <cp:revision>85</cp:revision>
  <dcterms:created xsi:type="dcterms:W3CDTF">2023-09-12T11:24:53Z</dcterms:created>
  <dcterms:modified xsi:type="dcterms:W3CDTF">2023-09-20T12:25:58Z</dcterms:modified>
</cp:coreProperties>
</file>