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5"/>
  </p:notesMasterIdLst>
  <p:sldIdLst>
    <p:sldId id="256" r:id="rId2"/>
    <p:sldId id="260" r:id="rId3"/>
    <p:sldId id="296" r:id="rId4"/>
    <p:sldId id="303" r:id="rId5"/>
    <p:sldId id="297" r:id="rId6"/>
    <p:sldId id="301" r:id="rId7"/>
    <p:sldId id="261" r:id="rId8"/>
    <p:sldId id="298" r:id="rId9"/>
    <p:sldId id="299" r:id="rId10"/>
    <p:sldId id="277" r:id="rId11"/>
    <p:sldId id="302" r:id="rId12"/>
    <p:sldId id="305" r:id="rId13"/>
    <p:sldId id="304" r:id="rId14"/>
  </p:sldIdLst>
  <p:sldSz cx="9144000" cy="5143500" type="screen16x9"/>
  <p:notesSz cx="6858000" cy="9144000"/>
  <p:embeddedFontLst>
    <p:embeddedFont>
      <p:font typeface="Asap" panose="020B0604020202020204" charset="0"/>
      <p:regular r:id="rId16"/>
      <p:bold r:id="rId17"/>
      <p:italic r:id="rId18"/>
      <p:boldItalic r:id="rId19"/>
    </p:embeddedFont>
    <p:embeddedFont>
      <p:font typeface="Asap SemiBold" panose="020B0604020202020204" charset="0"/>
      <p:regular r:id="rId20"/>
      <p:bold r:id="rId21"/>
      <p:italic r:id="rId22"/>
      <p:boldItalic r:id="rId23"/>
    </p:embeddedFont>
    <p:embeddedFont>
      <p:font typeface="Baloo 2" panose="020B0604020202020204" charset="0"/>
      <p:regular r:id="rId24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464"/>
    <a:srgbClr val="FEFEFE"/>
    <a:srgbClr val="FD8D8D"/>
    <a:srgbClr val="FFF1F1"/>
    <a:srgbClr val="FFFAFA"/>
    <a:srgbClr val="F5FFFF"/>
    <a:srgbClr val="FECECE"/>
    <a:srgbClr val="FDA9A9"/>
    <a:srgbClr val="FDB5B5"/>
    <a:srgbClr val="FF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F2ECB2-1133-4C7A-B92A-B4109047AF4B}">
  <a:tblStyle styleId="{22F2ECB2-1133-4C7A-B92A-B4109047AF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3A67F42-BFEA-484E-92B7-9D9B07A682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0" autoAdjust="0"/>
    <p:restoredTop sz="94854" autoAdjust="0"/>
  </p:normalViewPr>
  <p:slideViewPr>
    <p:cSldViewPr snapToGrid="0">
      <p:cViewPr>
        <p:scale>
          <a:sx n="125" d="100"/>
          <a:sy n="125" d="100"/>
        </p:scale>
        <p:origin x="1302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6de4c9ce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6de4c9ce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4459266da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4459266da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64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638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1258269c9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1258269c9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105afc42a3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1105afc42a3_1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81575"/>
            <a:ext cx="5044200" cy="169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252425"/>
            <a:ext cx="50442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43864" y="124509"/>
            <a:ext cx="2292842" cy="4911157"/>
            <a:chOff x="143864" y="124509"/>
            <a:chExt cx="2292842" cy="4911157"/>
          </a:xfrm>
        </p:grpSpPr>
        <p:grpSp>
          <p:nvGrpSpPr>
            <p:cNvPr id="12" name="Google Shape;12;p2"/>
            <p:cNvGrpSpPr/>
            <p:nvPr/>
          </p:nvGrpSpPr>
          <p:grpSpPr>
            <a:xfrm rot="10800000" flipH="1">
              <a:off x="143877" y="4674830"/>
              <a:ext cx="2292828" cy="360837"/>
              <a:chOff x="272737" y="374846"/>
              <a:chExt cx="1861969" cy="29305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089106" y="53997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 flipH="1">
              <a:off x="143864" y="124509"/>
              <a:ext cx="235428" cy="360837"/>
              <a:chOff x="272737" y="374846"/>
              <a:chExt cx="191188" cy="293054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LANK_1_1_1_1_1_1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6172199" y="3370751"/>
            <a:ext cx="3186351" cy="33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LANK_1_1_1_1_1_1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3"/>
          <p:cNvGrpSpPr/>
          <p:nvPr/>
        </p:nvGrpSpPr>
        <p:grpSpPr>
          <a:xfrm flipH="1">
            <a:off x="215464" y="416784"/>
            <a:ext cx="235428" cy="360837"/>
            <a:chOff x="272737" y="374846"/>
            <a:chExt cx="191188" cy="293054"/>
          </a:xfrm>
        </p:grpSpPr>
        <p:sp>
          <p:nvSpPr>
            <p:cNvPr id="293" name="Google Shape;293;p23"/>
            <p:cNvSpPr/>
            <p:nvPr/>
          </p:nvSpPr>
          <p:spPr>
            <a:xfrm>
              <a:off x="272737" y="374846"/>
              <a:ext cx="73200" cy="73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23"/>
            <p:cNvSpPr/>
            <p:nvPr/>
          </p:nvSpPr>
          <p:spPr>
            <a:xfrm>
              <a:off x="418325" y="539975"/>
              <a:ext cx="45600" cy="45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298025" y="640600"/>
              <a:ext cx="27300" cy="27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LANK_1_1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949849">
            <a:off x="2237637" y="-2415149"/>
            <a:ext cx="4668728" cy="483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24"/>
          <p:cNvGrpSpPr/>
          <p:nvPr/>
        </p:nvGrpSpPr>
        <p:grpSpPr>
          <a:xfrm>
            <a:off x="213272" y="1724089"/>
            <a:ext cx="4539137" cy="3258028"/>
            <a:chOff x="213272" y="1724089"/>
            <a:chExt cx="4539137" cy="3258028"/>
          </a:xfrm>
        </p:grpSpPr>
        <p:grpSp>
          <p:nvGrpSpPr>
            <p:cNvPr id="299" name="Google Shape;299;p24"/>
            <p:cNvGrpSpPr/>
            <p:nvPr/>
          </p:nvGrpSpPr>
          <p:grpSpPr>
            <a:xfrm rot="5400000" flipH="1">
              <a:off x="4454276" y="4683984"/>
              <a:ext cx="235428" cy="360837"/>
              <a:chOff x="272737" y="374846"/>
              <a:chExt cx="191188" cy="293054"/>
            </a:xfrm>
          </p:grpSpPr>
          <p:sp>
            <p:nvSpPr>
              <p:cNvPr id="300" name="Google Shape;300;p24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1" name="Google Shape;301;p24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2" name="Google Shape;302;p24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03" name="Google Shape;303;p24"/>
            <p:cNvGrpSpPr/>
            <p:nvPr/>
          </p:nvGrpSpPr>
          <p:grpSpPr>
            <a:xfrm rot="5400000" flipH="1">
              <a:off x="189884" y="1747476"/>
              <a:ext cx="204289" cy="157514"/>
              <a:chOff x="298025" y="539975"/>
              <a:chExt cx="165900" cy="127925"/>
            </a:xfrm>
          </p:grpSpPr>
          <p:sp>
            <p:nvSpPr>
              <p:cNvPr id="304" name="Google Shape;304;p24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" name="Google Shape;305;p24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92301" y="2694648"/>
            <a:ext cx="4248300" cy="4410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4973952" y="3073201"/>
            <a:ext cx="28677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1302348" y="3073201"/>
            <a:ext cx="28677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1302348" y="2694650"/>
            <a:ext cx="28677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4973952" y="2694650"/>
            <a:ext cx="28677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269814" y="289784"/>
            <a:ext cx="8545678" cy="4354575"/>
            <a:chOff x="269814" y="289784"/>
            <a:chExt cx="8545678" cy="4354575"/>
          </a:xfrm>
        </p:grpSpPr>
        <p:grpSp>
          <p:nvGrpSpPr>
            <p:cNvPr id="54" name="Google Shape;54;p5"/>
            <p:cNvGrpSpPr/>
            <p:nvPr/>
          </p:nvGrpSpPr>
          <p:grpSpPr>
            <a:xfrm flipH="1">
              <a:off x="8546664" y="289784"/>
              <a:ext cx="235428" cy="360837"/>
              <a:chOff x="272737" y="374846"/>
              <a:chExt cx="191188" cy="293054"/>
            </a:xfrm>
          </p:grpSpPr>
          <p:sp>
            <p:nvSpPr>
              <p:cNvPr id="55" name="Google Shape;55;p5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58" name="Google Shape;58;p5"/>
            <p:cNvGrpSpPr/>
            <p:nvPr/>
          </p:nvGrpSpPr>
          <p:grpSpPr>
            <a:xfrm flipH="1">
              <a:off x="269814" y="289784"/>
              <a:ext cx="235428" cy="2621670"/>
              <a:chOff x="272737" y="374846"/>
              <a:chExt cx="191188" cy="2129189"/>
            </a:xfrm>
          </p:grpSpPr>
          <p:sp>
            <p:nvSpPr>
              <p:cNvPr id="59" name="Google Shape;59;p5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418325" y="245843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62" name="Google Shape;62;p5"/>
            <p:cNvSpPr/>
            <p:nvPr/>
          </p:nvSpPr>
          <p:spPr>
            <a:xfrm flipH="1">
              <a:off x="8725492" y="4554359"/>
              <a:ext cx="90000" cy="90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720000" y="915213"/>
            <a:ext cx="39939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720000" y="2105488"/>
            <a:ext cx="3993900" cy="2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7"/>
          <p:cNvSpPr>
            <a:spLocks noGrp="1"/>
          </p:cNvSpPr>
          <p:nvPr>
            <p:ph type="pic" idx="2"/>
          </p:nvPr>
        </p:nvSpPr>
        <p:spPr>
          <a:xfrm>
            <a:off x="5182300" y="948450"/>
            <a:ext cx="3246600" cy="32466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79" name="Google Shape;79;p7"/>
          <p:cNvGrpSpPr/>
          <p:nvPr/>
        </p:nvGrpSpPr>
        <p:grpSpPr>
          <a:xfrm>
            <a:off x="143864" y="124509"/>
            <a:ext cx="1253880" cy="4924898"/>
            <a:chOff x="143864" y="124509"/>
            <a:chExt cx="1253880" cy="4924898"/>
          </a:xfrm>
        </p:grpSpPr>
        <p:grpSp>
          <p:nvGrpSpPr>
            <p:cNvPr id="80" name="Google Shape;80;p7"/>
            <p:cNvGrpSpPr/>
            <p:nvPr/>
          </p:nvGrpSpPr>
          <p:grpSpPr>
            <a:xfrm flipH="1">
              <a:off x="143864" y="124509"/>
              <a:ext cx="235428" cy="360837"/>
              <a:chOff x="272737" y="374846"/>
              <a:chExt cx="191188" cy="293054"/>
            </a:xfrm>
          </p:grpSpPr>
          <p:sp>
            <p:nvSpPr>
              <p:cNvPr id="81" name="Google Shape;81;p7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" name="Google Shape;82;p7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" name="Google Shape;83;p7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84" name="Google Shape;84;p7"/>
            <p:cNvGrpSpPr/>
            <p:nvPr/>
          </p:nvGrpSpPr>
          <p:grpSpPr>
            <a:xfrm rot="6300003" flipH="1">
              <a:off x="962325" y="4514785"/>
              <a:ext cx="97355" cy="774687"/>
              <a:chOff x="272737" y="374846"/>
              <a:chExt cx="79063" cy="629182"/>
            </a:xfrm>
          </p:grpSpPr>
          <p:sp>
            <p:nvSpPr>
              <p:cNvPr id="85" name="Google Shape;85;p7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" name="Google Shape;86;p7"/>
              <p:cNvSpPr/>
              <p:nvPr/>
            </p:nvSpPr>
            <p:spPr>
              <a:xfrm>
                <a:off x="306200" y="958428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2724150" y="1307100"/>
            <a:ext cx="369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89" name="Google Shape;8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84750" y="2470150"/>
            <a:ext cx="4666088" cy="4838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8"/>
          <p:cNvGrpSpPr/>
          <p:nvPr/>
        </p:nvGrpSpPr>
        <p:grpSpPr>
          <a:xfrm flipH="1">
            <a:off x="8546664" y="289784"/>
            <a:ext cx="235428" cy="360837"/>
            <a:chOff x="272737" y="374846"/>
            <a:chExt cx="191188" cy="293054"/>
          </a:xfrm>
        </p:grpSpPr>
        <p:sp>
          <p:nvSpPr>
            <p:cNvPr id="91" name="Google Shape;91;p8"/>
            <p:cNvSpPr/>
            <p:nvPr/>
          </p:nvSpPr>
          <p:spPr>
            <a:xfrm>
              <a:off x="272737" y="374846"/>
              <a:ext cx="73200" cy="73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418325" y="539975"/>
              <a:ext cx="45600" cy="45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298025" y="640600"/>
              <a:ext cx="27300" cy="27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201850" y="1584874"/>
            <a:ext cx="474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201925" y="2427926"/>
            <a:ext cx="47403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896753">
            <a:off x="6331350" y="2544750"/>
            <a:ext cx="4666089" cy="4838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9"/>
          <p:cNvGrpSpPr/>
          <p:nvPr/>
        </p:nvGrpSpPr>
        <p:grpSpPr>
          <a:xfrm>
            <a:off x="228164" y="234225"/>
            <a:ext cx="7238969" cy="4480396"/>
            <a:chOff x="228164" y="234225"/>
            <a:chExt cx="7238969" cy="4480396"/>
          </a:xfrm>
        </p:grpSpPr>
        <p:grpSp>
          <p:nvGrpSpPr>
            <p:cNvPr id="99" name="Google Shape;99;p9"/>
            <p:cNvGrpSpPr/>
            <p:nvPr/>
          </p:nvGrpSpPr>
          <p:grpSpPr>
            <a:xfrm rot="6068905" flipH="1">
              <a:off x="7149635" y="204185"/>
              <a:ext cx="235436" cy="360849"/>
              <a:chOff x="272737" y="374846"/>
              <a:chExt cx="191188" cy="293054"/>
            </a:xfrm>
          </p:grpSpPr>
          <p:sp>
            <p:nvSpPr>
              <p:cNvPr id="100" name="Google Shape;100;p9"/>
              <p:cNvSpPr/>
              <p:nvPr/>
            </p:nvSpPr>
            <p:spPr>
              <a:xfrm>
                <a:off x="272737" y="374846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1" name="Google Shape;101;p9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2" name="Google Shape;102;p9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03" name="Google Shape;103;p9"/>
            <p:cNvGrpSpPr/>
            <p:nvPr/>
          </p:nvGrpSpPr>
          <p:grpSpPr>
            <a:xfrm flipH="1">
              <a:off x="228164" y="2143984"/>
              <a:ext cx="235428" cy="2570637"/>
              <a:chOff x="272737" y="-1419842"/>
              <a:chExt cx="191188" cy="2087742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272737" y="-1419842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>
            <a:spLocks noGrp="1"/>
          </p:cNvSpPr>
          <p:nvPr>
            <p:ph type="pic" idx="2"/>
          </p:nvPr>
        </p:nvSpPr>
        <p:spPr>
          <a:xfrm>
            <a:off x="-6875" y="0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10"/>
          <p:cNvSpPr txBox="1">
            <a:spLocks noGrp="1"/>
          </p:cNvSpPr>
          <p:nvPr>
            <p:ph type="title"/>
          </p:nvPr>
        </p:nvSpPr>
        <p:spPr>
          <a:xfrm>
            <a:off x="720000" y="403800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_AND_BODY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body" idx="1"/>
          </p:nvPr>
        </p:nvSpPr>
        <p:spPr>
          <a:xfrm>
            <a:off x="1692450" y="1592725"/>
            <a:ext cx="5759100" cy="28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66" name="Google Shape;166;p15"/>
          <p:cNvGrpSpPr/>
          <p:nvPr/>
        </p:nvGrpSpPr>
        <p:grpSpPr>
          <a:xfrm>
            <a:off x="3639870" y="175607"/>
            <a:ext cx="5215188" cy="5530197"/>
            <a:chOff x="-3222530" y="175607"/>
            <a:chExt cx="5215188" cy="5530197"/>
          </a:xfrm>
        </p:grpSpPr>
        <p:grpSp>
          <p:nvGrpSpPr>
            <p:cNvPr id="167" name="Google Shape;167;p15"/>
            <p:cNvGrpSpPr/>
            <p:nvPr/>
          </p:nvGrpSpPr>
          <p:grpSpPr>
            <a:xfrm flipH="1">
              <a:off x="190064" y="175607"/>
              <a:ext cx="1575889" cy="995714"/>
              <a:chOff x="-815829" y="292432"/>
              <a:chExt cx="1279754" cy="808669"/>
            </a:xfrm>
          </p:grpSpPr>
          <p:sp>
            <p:nvSpPr>
              <p:cNvPr id="168" name="Google Shape;168;p15"/>
              <p:cNvSpPr/>
              <p:nvPr/>
            </p:nvSpPr>
            <p:spPr>
              <a:xfrm>
                <a:off x="-469832" y="374846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418325" y="292432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-815829" y="1073801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71" name="Google Shape;171;p15"/>
            <p:cNvGrpSpPr/>
            <p:nvPr/>
          </p:nvGrpSpPr>
          <p:grpSpPr>
            <a:xfrm rot="4895691" flipH="1">
              <a:off x="-1100089" y="2286791"/>
              <a:ext cx="970305" cy="5128449"/>
              <a:chOff x="298025" y="207178"/>
              <a:chExt cx="787952" cy="4164975"/>
            </a:xfrm>
          </p:grpSpPr>
          <p:sp>
            <p:nvSpPr>
              <p:cNvPr id="172" name="Google Shape;172;p15"/>
              <p:cNvSpPr/>
              <p:nvPr/>
            </p:nvSpPr>
            <p:spPr>
              <a:xfrm>
                <a:off x="560719" y="207178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1040377" y="4326553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75" name="Google Shape;1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694240">
            <a:off x="-1428747" y="-1692322"/>
            <a:ext cx="3057346" cy="316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CUSTOM_7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1"/>
          </p:nvPr>
        </p:nvSpPr>
        <p:spPr>
          <a:xfrm>
            <a:off x="815300" y="1693202"/>
            <a:ext cx="23232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2"/>
          </p:nvPr>
        </p:nvSpPr>
        <p:spPr>
          <a:xfrm>
            <a:off x="3411343" y="1693201"/>
            <a:ext cx="23214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3"/>
          </p:nvPr>
        </p:nvSpPr>
        <p:spPr>
          <a:xfrm>
            <a:off x="815300" y="3423497"/>
            <a:ext cx="23232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3410400" y="3423497"/>
            <a:ext cx="23232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5"/>
          </p:nvPr>
        </p:nvSpPr>
        <p:spPr>
          <a:xfrm>
            <a:off x="6005463" y="1693202"/>
            <a:ext cx="23232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6005463" y="3423497"/>
            <a:ext cx="23232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subTitle" idx="7"/>
          </p:nvPr>
        </p:nvSpPr>
        <p:spPr>
          <a:xfrm>
            <a:off x="816243" y="1432050"/>
            <a:ext cx="232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subTitle" idx="8"/>
          </p:nvPr>
        </p:nvSpPr>
        <p:spPr>
          <a:xfrm>
            <a:off x="3411343" y="1432050"/>
            <a:ext cx="23214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subTitle" idx="9"/>
          </p:nvPr>
        </p:nvSpPr>
        <p:spPr>
          <a:xfrm>
            <a:off x="6006406" y="1432050"/>
            <a:ext cx="23214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subTitle" idx="13"/>
          </p:nvPr>
        </p:nvSpPr>
        <p:spPr>
          <a:xfrm>
            <a:off x="816243" y="3159132"/>
            <a:ext cx="232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subTitle" idx="14"/>
          </p:nvPr>
        </p:nvSpPr>
        <p:spPr>
          <a:xfrm>
            <a:off x="3411343" y="3159132"/>
            <a:ext cx="23214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15"/>
          </p:nvPr>
        </p:nvSpPr>
        <p:spPr>
          <a:xfrm>
            <a:off x="6006406" y="3159132"/>
            <a:ext cx="23214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000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ap"/>
              <a:buNone/>
              <a:defRPr sz="24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grpSp>
        <p:nvGrpSpPr>
          <p:cNvPr id="266" name="Google Shape;266;p20"/>
          <p:cNvGrpSpPr/>
          <p:nvPr/>
        </p:nvGrpSpPr>
        <p:grpSpPr>
          <a:xfrm>
            <a:off x="205589" y="301709"/>
            <a:ext cx="8638153" cy="4701587"/>
            <a:chOff x="205589" y="301709"/>
            <a:chExt cx="8638153" cy="4701587"/>
          </a:xfrm>
        </p:grpSpPr>
        <p:grpSp>
          <p:nvGrpSpPr>
            <p:cNvPr id="267" name="Google Shape;267;p20"/>
            <p:cNvGrpSpPr/>
            <p:nvPr/>
          </p:nvGrpSpPr>
          <p:grpSpPr>
            <a:xfrm flipH="1">
              <a:off x="276064" y="301709"/>
              <a:ext cx="8567678" cy="413712"/>
              <a:chOff x="-6493748" y="331904"/>
              <a:chExt cx="6957673" cy="335996"/>
            </a:xfrm>
          </p:grpSpPr>
          <p:sp>
            <p:nvSpPr>
              <p:cNvPr id="268" name="Google Shape;268;p20"/>
              <p:cNvSpPr/>
              <p:nvPr/>
            </p:nvSpPr>
            <p:spPr>
              <a:xfrm>
                <a:off x="-6493748" y="331904"/>
                <a:ext cx="73200" cy="73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" name="Google Shape;269;p20"/>
              <p:cNvSpPr/>
              <p:nvPr/>
            </p:nvSpPr>
            <p:spPr>
              <a:xfrm>
                <a:off x="418325" y="539975"/>
                <a:ext cx="45600" cy="45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0" name="Google Shape;270;p20"/>
              <p:cNvSpPr/>
              <p:nvPr/>
            </p:nvSpPr>
            <p:spPr>
              <a:xfrm>
                <a:off x="298025" y="640600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71" name="Google Shape;271;p20"/>
            <p:cNvGrpSpPr/>
            <p:nvPr/>
          </p:nvGrpSpPr>
          <p:grpSpPr>
            <a:xfrm flipH="1">
              <a:off x="205589" y="3062757"/>
              <a:ext cx="589664" cy="1940539"/>
              <a:chOff x="112383" y="-846223"/>
              <a:chExt cx="478857" cy="1576008"/>
            </a:xfrm>
          </p:grpSpPr>
          <p:sp>
            <p:nvSpPr>
              <p:cNvPr id="272" name="Google Shape;272;p20"/>
              <p:cNvSpPr/>
              <p:nvPr/>
            </p:nvSpPr>
            <p:spPr>
              <a:xfrm>
                <a:off x="359224" y="485360"/>
                <a:ext cx="73200" cy="73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" name="Google Shape;273;p20"/>
              <p:cNvSpPr/>
              <p:nvPr/>
            </p:nvSpPr>
            <p:spPr>
              <a:xfrm>
                <a:off x="545639" y="-846223"/>
                <a:ext cx="45600" cy="45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" name="Google Shape;274;p20"/>
              <p:cNvSpPr/>
              <p:nvPr/>
            </p:nvSpPr>
            <p:spPr>
              <a:xfrm>
                <a:off x="112383" y="702486"/>
                <a:ext cx="27300" cy="27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75" name="Google Shape;27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6742238" y="3256300"/>
            <a:ext cx="3373324" cy="349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100000">
              <a:srgbClr val="FC6464">
                <a:alpha val="0"/>
              </a:srgbClr>
            </a:gs>
            <a:gs pos="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sap SemiBold"/>
              <a:buNone/>
              <a:defRPr sz="30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1" r:id="rId8"/>
    <p:sldLayoutId id="2147483666" r:id="rId9"/>
    <p:sldLayoutId id="2147483668" r:id="rId10"/>
    <p:sldLayoutId id="2147483669" r:id="rId11"/>
    <p:sldLayoutId id="21474836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8"/>
          <p:cNvSpPr txBox="1">
            <a:spLocks noGrp="1"/>
          </p:cNvSpPr>
          <p:nvPr>
            <p:ph type="ctrTitle"/>
          </p:nvPr>
        </p:nvSpPr>
        <p:spPr>
          <a:xfrm>
            <a:off x="116161" y="1481575"/>
            <a:ext cx="6004355" cy="169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dirty="0"/>
              <a:t>Недержание у кобелей после кастрации</a:t>
            </a:r>
            <a:endParaRPr sz="3400" dirty="0"/>
          </a:p>
        </p:txBody>
      </p:sp>
      <p:sp>
        <p:nvSpPr>
          <p:cNvPr id="318" name="Google Shape;318;p28"/>
          <p:cNvSpPr txBox="1">
            <a:spLocks noGrp="1"/>
          </p:cNvSpPr>
          <p:nvPr>
            <p:ph type="subTitle" idx="1"/>
          </p:nvPr>
        </p:nvSpPr>
        <p:spPr>
          <a:xfrm>
            <a:off x="116160" y="3252425"/>
            <a:ext cx="7128155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Заведующая отделением терапии</a:t>
            </a:r>
            <a:r>
              <a:rPr lang="en-GB" dirty="0"/>
              <a:t>, </a:t>
            </a:r>
            <a:r>
              <a:rPr lang="ru-RU" dirty="0"/>
              <a:t>репродуктолог МВЦ «Доктора Котова»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Грошевая Анастасия Андреевна</a:t>
            </a:r>
            <a:endParaRPr lang="en-US" dirty="0"/>
          </a:p>
        </p:txBody>
      </p:sp>
      <p:sp>
        <p:nvSpPr>
          <p:cNvPr id="11" name="Google Shape;10129;p65">
            <a:extLst>
              <a:ext uri="{FF2B5EF4-FFF2-40B4-BE49-F238E27FC236}">
                <a16:creationId xmlns:a16="http://schemas.microsoft.com/office/drawing/2014/main" id="{1F44E147-3643-4AE5-8904-FC9C4FF9A420}"/>
              </a:ext>
            </a:extLst>
          </p:cNvPr>
          <p:cNvSpPr/>
          <p:nvPr/>
        </p:nvSpPr>
        <p:spPr>
          <a:xfrm>
            <a:off x="6694746" y="-13737"/>
            <a:ext cx="5211175" cy="5184672"/>
          </a:xfrm>
          <a:custGeom>
            <a:avLst/>
            <a:gdLst/>
            <a:ahLst/>
            <a:cxnLst/>
            <a:rect l="l" t="t" r="r" b="b"/>
            <a:pathLst>
              <a:path w="12193" h="12131" extrusionOk="0">
                <a:moveTo>
                  <a:pt x="1103" y="694"/>
                </a:moveTo>
                <a:cubicBezTo>
                  <a:pt x="2363" y="694"/>
                  <a:pt x="3497" y="1450"/>
                  <a:pt x="4033" y="2584"/>
                </a:cubicBezTo>
                <a:cubicBezTo>
                  <a:pt x="3434" y="2836"/>
                  <a:pt x="2867" y="3214"/>
                  <a:pt x="2363" y="3687"/>
                </a:cubicBezTo>
                <a:lnTo>
                  <a:pt x="2237" y="3813"/>
                </a:lnTo>
                <a:cubicBezTo>
                  <a:pt x="1323" y="3214"/>
                  <a:pt x="756" y="2175"/>
                  <a:pt x="756" y="1072"/>
                </a:cubicBezTo>
                <a:lnTo>
                  <a:pt x="756" y="694"/>
                </a:lnTo>
                <a:close/>
                <a:moveTo>
                  <a:pt x="11500" y="694"/>
                </a:moveTo>
                <a:lnTo>
                  <a:pt x="11500" y="1072"/>
                </a:lnTo>
                <a:cubicBezTo>
                  <a:pt x="11500" y="2175"/>
                  <a:pt x="10901" y="3214"/>
                  <a:pt x="9924" y="3813"/>
                </a:cubicBezTo>
                <a:cubicBezTo>
                  <a:pt x="9420" y="3277"/>
                  <a:pt x="8822" y="2868"/>
                  <a:pt x="8192" y="2584"/>
                </a:cubicBezTo>
                <a:cubicBezTo>
                  <a:pt x="8696" y="1450"/>
                  <a:pt x="9893" y="694"/>
                  <a:pt x="11153" y="694"/>
                </a:cubicBezTo>
                <a:close/>
                <a:moveTo>
                  <a:pt x="2806" y="7389"/>
                </a:moveTo>
                <a:cubicBezTo>
                  <a:pt x="2924" y="7389"/>
                  <a:pt x="3043" y="7413"/>
                  <a:pt x="3151" y="7467"/>
                </a:cubicBezTo>
                <a:cubicBezTo>
                  <a:pt x="3434" y="7625"/>
                  <a:pt x="3623" y="7908"/>
                  <a:pt x="3623" y="8223"/>
                </a:cubicBezTo>
                <a:lnTo>
                  <a:pt x="3623" y="9011"/>
                </a:lnTo>
                <a:cubicBezTo>
                  <a:pt x="3182" y="8507"/>
                  <a:pt x="2552" y="8160"/>
                  <a:pt x="1891" y="7940"/>
                </a:cubicBezTo>
                <a:lnTo>
                  <a:pt x="2206" y="7625"/>
                </a:lnTo>
                <a:cubicBezTo>
                  <a:pt x="2351" y="7480"/>
                  <a:pt x="2578" y="7389"/>
                  <a:pt x="2806" y="7389"/>
                </a:cubicBezTo>
                <a:close/>
                <a:moveTo>
                  <a:pt x="9468" y="7444"/>
                </a:moveTo>
                <a:cubicBezTo>
                  <a:pt x="9681" y="7444"/>
                  <a:pt x="9891" y="7528"/>
                  <a:pt x="10050" y="7688"/>
                </a:cubicBezTo>
                <a:lnTo>
                  <a:pt x="10365" y="8003"/>
                </a:lnTo>
                <a:cubicBezTo>
                  <a:pt x="9672" y="8160"/>
                  <a:pt x="9042" y="8507"/>
                  <a:pt x="8633" y="9043"/>
                </a:cubicBezTo>
                <a:lnTo>
                  <a:pt x="8633" y="8255"/>
                </a:lnTo>
                <a:cubicBezTo>
                  <a:pt x="8633" y="7940"/>
                  <a:pt x="8790" y="7688"/>
                  <a:pt x="9105" y="7530"/>
                </a:cubicBezTo>
                <a:cubicBezTo>
                  <a:pt x="9221" y="7473"/>
                  <a:pt x="9345" y="7444"/>
                  <a:pt x="9468" y="7444"/>
                </a:cubicBezTo>
                <a:close/>
                <a:moveTo>
                  <a:pt x="6112" y="9484"/>
                </a:moveTo>
                <a:cubicBezTo>
                  <a:pt x="6270" y="9484"/>
                  <a:pt x="6427" y="9610"/>
                  <a:pt x="6459" y="9736"/>
                </a:cubicBezTo>
                <a:lnTo>
                  <a:pt x="6112" y="10145"/>
                </a:lnTo>
                <a:lnTo>
                  <a:pt x="5734" y="9736"/>
                </a:lnTo>
                <a:cubicBezTo>
                  <a:pt x="5797" y="9578"/>
                  <a:pt x="5955" y="9484"/>
                  <a:pt x="6112" y="9484"/>
                </a:cubicBezTo>
                <a:close/>
                <a:moveTo>
                  <a:pt x="6270" y="2836"/>
                </a:moveTo>
                <a:cubicBezTo>
                  <a:pt x="8633" y="2899"/>
                  <a:pt x="10554" y="4884"/>
                  <a:pt x="10743" y="7310"/>
                </a:cubicBezTo>
                <a:lnTo>
                  <a:pt x="10554" y="7121"/>
                </a:lnTo>
                <a:cubicBezTo>
                  <a:pt x="10258" y="6824"/>
                  <a:pt x="9861" y="6664"/>
                  <a:pt x="9467" y="6664"/>
                </a:cubicBezTo>
                <a:cubicBezTo>
                  <a:pt x="9234" y="6664"/>
                  <a:pt x="9001" y="6720"/>
                  <a:pt x="8790" y="6837"/>
                </a:cubicBezTo>
                <a:cubicBezTo>
                  <a:pt x="8255" y="7121"/>
                  <a:pt x="7908" y="7625"/>
                  <a:pt x="7908" y="8223"/>
                </a:cubicBezTo>
                <a:lnTo>
                  <a:pt x="7908" y="9043"/>
                </a:lnTo>
                <a:cubicBezTo>
                  <a:pt x="7908" y="9641"/>
                  <a:pt x="7719" y="10240"/>
                  <a:pt x="7372" y="10744"/>
                </a:cubicBezTo>
                <a:cubicBezTo>
                  <a:pt x="7278" y="10870"/>
                  <a:pt x="7215" y="10933"/>
                  <a:pt x="7120" y="11027"/>
                </a:cubicBezTo>
                <a:cubicBezTo>
                  <a:pt x="6931" y="11216"/>
                  <a:pt x="6679" y="11342"/>
                  <a:pt x="6490" y="11374"/>
                </a:cubicBezTo>
                <a:lnTo>
                  <a:pt x="6490" y="10838"/>
                </a:lnTo>
                <a:lnTo>
                  <a:pt x="7120" y="10051"/>
                </a:lnTo>
                <a:cubicBezTo>
                  <a:pt x="7152" y="9956"/>
                  <a:pt x="7215" y="9893"/>
                  <a:pt x="7215" y="9799"/>
                </a:cubicBezTo>
                <a:cubicBezTo>
                  <a:pt x="7215" y="9200"/>
                  <a:pt x="6742" y="8728"/>
                  <a:pt x="6144" y="8728"/>
                </a:cubicBezTo>
                <a:cubicBezTo>
                  <a:pt x="5545" y="8728"/>
                  <a:pt x="5073" y="9200"/>
                  <a:pt x="5073" y="9799"/>
                </a:cubicBezTo>
                <a:cubicBezTo>
                  <a:pt x="5073" y="9893"/>
                  <a:pt x="5104" y="9956"/>
                  <a:pt x="5167" y="10051"/>
                </a:cubicBezTo>
                <a:lnTo>
                  <a:pt x="5797" y="10838"/>
                </a:lnTo>
                <a:lnTo>
                  <a:pt x="5797" y="11374"/>
                </a:lnTo>
                <a:cubicBezTo>
                  <a:pt x="5545" y="11311"/>
                  <a:pt x="5356" y="11185"/>
                  <a:pt x="5199" y="11027"/>
                </a:cubicBezTo>
                <a:cubicBezTo>
                  <a:pt x="5104" y="10933"/>
                  <a:pt x="5041" y="10838"/>
                  <a:pt x="4947" y="10744"/>
                </a:cubicBezTo>
                <a:cubicBezTo>
                  <a:pt x="4600" y="10271"/>
                  <a:pt x="4411" y="9673"/>
                  <a:pt x="4411" y="9043"/>
                </a:cubicBezTo>
                <a:lnTo>
                  <a:pt x="4411" y="8223"/>
                </a:lnTo>
                <a:cubicBezTo>
                  <a:pt x="4411" y="7625"/>
                  <a:pt x="4096" y="7121"/>
                  <a:pt x="3529" y="6837"/>
                </a:cubicBezTo>
                <a:cubicBezTo>
                  <a:pt x="3318" y="6720"/>
                  <a:pt x="3085" y="6664"/>
                  <a:pt x="2852" y="6664"/>
                </a:cubicBezTo>
                <a:cubicBezTo>
                  <a:pt x="2458" y="6664"/>
                  <a:pt x="2061" y="6824"/>
                  <a:pt x="1765" y="7121"/>
                </a:cubicBezTo>
                <a:lnTo>
                  <a:pt x="1576" y="7310"/>
                </a:lnTo>
                <a:cubicBezTo>
                  <a:pt x="1607" y="6270"/>
                  <a:pt x="2017" y="5230"/>
                  <a:pt x="2678" y="4443"/>
                </a:cubicBezTo>
                <a:cubicBezTo>
                  <a:pt x="2741" y="4317"/>
                  <a:pt x="2867" y="4254"/>
                  <a:pt x="2962" y="4128"/>
                </a:cubicBezTo>
                <a:cubicBezTo>
                  <a:pt x="3466" y="3655"/>
                  <a:pt x="4001" y="3309"/>
                  <a:pt x="4632" y="3057"/>
                </a:cubicBezTo>
                <a:cubicBezTo>
                  <a:pt x="5167" y="2899"/>
                  <a:pt x="5703" y="2836"/>
                  <a:pt x="6270" y="2836"/>
                </a:cubicBezTo>
                <a:close/>
                <a:moveTo>
                  <a:pt x="11153" y="1"/>
                </a:moveTo>
                <a:cubicBezTo>
                  <a:pt x="10334" y="1"/>
                  <a:pt x="9483" y="253"/>
                  <a:pt x="8822" y="757"/>
                </a:cubicBezTo>
                <a:cubicBezTo>
                  <a:pt x="8255" y="1135"/>
                  <a:pt x="7782" y="1733"/>
                  <a:pt x="7530" y="2364"/>
                </a:cubicBezTo>
                <a:cubicBezTo>
                  <a:pt x="7120" y="2238"/>
                  <a:pt x="6679" y="2175"/>
                  <a:pt x="6270" y="2175"/>
                </a:cubicBezTo>
                <a:cubicBezTo>
                  <a:pt x="5703" y="2175"/>
                  <a:pt x="5199" y="2206"/>
                  <a:pt x="4695" y="2364"/>
                </a:cubicBezTo>
                <a:cubicBezTo>
                  <a:pt x="4411" y="1733"/>
                  <a:pt x="3938" y="1166"/>
                  <a:pt x="3371" y="788"/>
                </a:cubicBezTo>
                <a:cubicBezTo>
                  <a:pt x="2710" y="253"/>
                  <a:pt x="1891" y="32"/>
                  <a:pt x="1071" y="32"/>
                </a:cubicBezTo>
                <a:lnTo>
                  <a:pt x="347" y="32"/>
                </a:lnTo>
                <a:cubicBezTo>
                  <a:pt x="158" y="32"/>
                  <a:pt x="0" y="190"/>
                  <a:pt x="0" y="379"/>
                </a:cubicBezTo>
                <a:lnTo>
                  <a:pt x="0" y="1103"/>
                </a:lnTo>
                <a:cubicBezTo>
                  <a:pt x="0" y="1859"/>
                  <a:pt x="189" y="2553"/>
                  <a:pt x="599" y="3183"/>
                </a:cubicBezTo>
                <a:cubicBezTo>
                  <a:pt x="914" y="3655"/>
                  <a:pt x="1292" y="4096"/>
                  <a:pt x="1765" y="4411"/>
                </a:cubicBezTo>
                <a:cubicBezTo>
                  <a:pt x="1544" y="4726"/>
                  <a:pt x="1323" y="5073"/>
                  <a:pt x="1166" y="5420"/>
                </a:cubicBezTo>
                <a:cubicBezTo>
                  <a:pt x="914" y="6113"/>
                  <a:pt x="756" y="6806"/>
                  <a:pt x="756" y="7562"/>
                </a:cubicBezTo>
                <a:lnTo>
                  <a:pt x="756" y="8255"/>
                </a:lnTo>
                <a:cubicBezTo>
                  <a:pt x="756" y="8475"/>
                  <a:pt x="914" y="8633"/>
                  <a:pt x="1103" y="8633"/>
                </a:cubicBezTo>
                <a:cubicBezTo>
                  <a:pt x="1891" y="8633"/>
                  <a:pt x="2647" y="8980"/>
                  <a:pt x="3119" y="9610"/>
                </a:cubicBezTo>
                <a:lnTo>
                  <a:pt x="4316" y="11185"/>
                </a:lnTo>
                <a:cubicBezTo>
                  <a:pt x="4411" y="11311"/>
                  <a:pt x="4537" y="11405"/>
                  <a:pt x="4632" y="11531"/>
                </a:cubicBezTo>
                <a:cubicBezTo>
                  <a:pt x="5041" y="11941"/>
                  <a:pt x="5545" y="12130"/>
                  <a:pt x="6112" y="12130"/>
                </a:cubicBezTo>
                <a:cubicBezTo>
                  <a:pt x="6648" y="12130"/>
                  <a:pt x="7152" y="11941"/>
                  <a:pt x="7561" y="11531"/>
                </a:cubicBezTo>
                <a:cubicBezTo>
                  <a:pt x="7687" y="11405"/>
                  <a:pt x="7782" y="11311"/>
                  <a:pt x="7877" y="11185"/>
                </a:cubicBezTo>
                <a:lnTo>
                  <a:pt x="9105" y="9610"/>
                </a:lnTo>
                <a:cubicBezTo>
                  <a:pt x="9578" y="8980"/>
                  <a:pt x="10302" y="8633"/>
                  <a:pt x="11090" y="8633"/>
                </a:cubicBezTo>
                <a:cubicBezTo>
                  <a:pt x="11311" y="8633"/>
                  <a:pt x="11468" y="8475"/>
                  <a:pt x="11468" y="8255"/>
                </a:cubicBezTo>
                <a:lnTo>
                  <a:pt x="11468" y="7751"/>
                </a:lnTo>
                <a:cubicBezTo>
                  <a:pt x="11468" y="6522"/>
                  <a:pt x="11059" y="5388"/>
                  <a:pt x="10397" y="4411"/>
                </a:cubicBezTo>
                <a:cubicBezTo>
                  <a:pt x="10870" y="4096"/>
                  <a:pt x="11311" y="3655"/>
                  <a:pt x="11626" y="3151"/>
                </a:cubicBezTo>
                <a:cubicBezTo>
                  <a:pt x="12004" y="2521"/>
                  <a:pt x="12193" y="1796"/>
                  <a:pt x="12193" y="1072"/>
                </a:cubicBezTo>
                <a:lnTo>
                  <a:pt x="12193" y="347"/>
                </a:lnTo>
                <a:cubicBezTo>
                  <a:pt x="12193" y="158"/>
                  <a:pt x="12035" y="1"/>
                  <a:pt x="11846" y="1"/>
                </a:cubicBezTo>
                <a:close/>
              </a:path>
            </a:pathLst>
          </a:custGeom>
          <a:solidFill>
            <a:srgbClr val="FC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2" name="Google Shape;10130;p65">
            <a:extLst>
              <a:ext uri="{FF2B5EF4-FFF2-40B4-BE49-F238E27FC236}">
                <a16:creationId xmlns:a16="http://schemas.microsoft.com/office/drawing/2014/main" id="{9A26409D-A6C7-4AC2-B897-8CC95FFA871D}"/>
              </a:ext>
            </a:extLst>
          </p:cNvPr>
          <p:cNvSpPr/>
          <p:nvPr/>
        </p:nvSpPr>
        <p:spPr>
          <a:xfrm>
            <a:off x="7789519" y="2176227"/>
            <a:ext cx="615466" cy="612143"/>
          </a:xfrm>
          <a:custGeom>
            <a:avLst/>
            <a:gdLst/>
            <a:ahLst/>
            <a:cxnLst/>
            <a:rect l="l" t="t" r="r" b="b"/>
            <a:pathLst>
              <a:path w="1482" h="1474" extrusionOk="0">
                <a:moveTo>
                  <a:pt x="410" y="0"/>
                </a:moveTo>
                <a:cubicBezTo>
                  <a:pt x="324" y="0"/>
                  <a:pt x="237" y="40"/>
                  <a:pt x="158" y="118"/>
                </a:cubicBezTo>
                <a:cubicBezTo>
                  <a:pt x="1" y="276"/>
                  <a:pt x="1" y="497"/>
                  <a:pt x="158" y="654"/>
                </a:cubicBezTo>
                <a:lnTo>
                  <a:pt x="851" y="1347"/>
                </a:lnTo>
                <a:cubicBezTo>
                  <a:pt x="946" y="1442"/>
                  <a:pt x="1009" y="1473"/>
                  <a:pt x="1103" y="1473"/>
                </a:cubicBezTo>
                <a:cubicBezTo>
                  <a:pt x="1166" y="1473"/>
                  <a:pt x="1292" y="1442"/>
                  <a:pt x="1324" y="1347"/>
                </a:cubicBezTo>
                <a:cubicBezTo>
                  <a:pt x="1481" y="1190"/>
                  <a:pt x="1481" y="1001"/>
                  <a:pt x="1324" y="843"/>
                </a:cubicBezTo>
                <a:lnTo>
                  <a:pt x="662" y="118"/>
                </a:lnTo>
                <a:cubicBezTo>
                  <a:pt x="584" y="40"/>
                  <a:pt x="497" y="0"/>
                  <a:pt x="410" y="0"/>
                </a:cubicBezTo>
                <a:close/>
              </a:path>
            </a:pathLst>
          </a:custGeom>
          <a:solidFill>
            <a:srgbClr val="FC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Google Shape;10131;p65">
            <a:extLst>
              <a:ext uri="{FF2B5EF4-FFF2-40B4-BE49-F238E27FC236}">
                <a16:creationId xmlns:a16="http://schemas.microsoft.com/office/drawing/2014/main" id="{E65A7737-F209-4B04-A75C-D6D768493063}"/>
              </a:ext>
            </a:extLst>
          </p:cNvPr>
          <p:cNvSpPr/>
          <p:nvPr/>
        </p:nvSpPr>
        <p:spPr>
          <a:xfrm>
            <a:off x="9870142" y="2176227"/>
            <a:ext cx="628340" cy="612143"/>
          </a:xfrm>
          <a:custGeom>
            <a:avLst/>
            <a:gdLst/>
            <a:ahLst/>
            <a:cxnLst/>
            <a:rect l="l" t="t" r="r" b="b"/>
            <a:pathLst>
              <a:path w="1513" h="1474" extrusionOk="0">
                <a:moveTo>
                  <a:pt x="1103" y="0"/>
                </a:moveTo>
                <a:cubicBezTo>
                  <a:pt x="1016" y="0"/>
                  <a:pt x="929" y="40"/>
                  <a:pt x="851" y="118"/>
                </a:cubicBezTo>
                <a:lnTo>
                  <a:pt x="158" y="843"/>
                </a:lnTo>
                <a:cubicBezTo>
                  <a:pt x="0" y="1001"/>
                  <a:pt x="0" y="1190"/>
                  <a:pt x="158" y="1347"/>
                </a:cubicBezTo>
                <a:cubicBezTo>
                  <a:pt x="221" y="1442"/>
                  <a:pt x="315" y="1473"/>
                  <a:pt x="410" y="1473"/>
                </a:cubicBezTo>
                <a:cubicBezTo>
                  <a:pt x="504" y="1473"/>
                  <a:pt x="630" y="1442"/>
                  <a:pt x="662" y="1347"/>
                </a:cubicBezTo>
                <a:lnTo>
                  <a:pt x="1355" y="623"/>
                </a:lnTo>
                <a:cubicBezTo>
                  <a:pt x="1512" y="465"/>
                  <a:pt x="1512" y="276"/>
                  <a:pt x="1355" y="118"/>
                </a:cubicBezTo>
                <a:cubicBezTo>
                  <a:pt x="1276" y="40"/>
                  <a:pt x="1189" y="0"/>
                  <a:pt x="1103" y="0"/>
                </a:cubicBezTo>
                <a:close/>
              </a:path>
            </a:pathLst>
          </a:custGeom>
          <a:solidFill>
            <a:srgbClr val="FC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8380B-4B48-418F-B995-269B7369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074" y="0"/>
            <a:ext cx="9141293" cy="51435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25205A3-967C-4343-BFBF-2281BD9FE1A9}"/>
              </a:ext>
            </a:extLst>
          </p:cNvPr>
          <p:cNvSpPr/>
          <p:nvPr/>
        </p:nvSpPr>
        <p:spPr>
          <a:xfrm>
            <a:off x="4879428" y="-896705"/>
            <a:ext cx="6954809" cy="6954809"/>
          </a:xfrm>
          <a:prstGeom prst="ellipse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Google Shape;367;p32">
            <a:extLst>
              <a:ext uri="{FF2B5EF4-FFF2-40B4-BE49-F238E27FC236}">
                <a16:creationId xmlns:a16="http://schemas.microsoft.com/office/drawing/2014/main" id="{3E389338-6E6F-41F3-90D0-272F930C8B0D}"/>
              </a:ext>
            </a:extLst>
          </p:cNvPr>
          <p:cNvSpPr txBox="1">
            <a:spLocks/>
          </p:cNvSpPr>
          <p:nvPr/>
        </p:nvSpPr>
        <p:spPr>
          <a:xfrm>
            <a:off x="781536" y="733099"/>
            <a:ext cx="303659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ru-RU" sz="1400" b="1" dirty="0"/>
              <a:t>Коррекция эктопии мочеточников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56F388D-EF4C-49E2-9CAE-B27085B3E446}"/>
              </a:ext>
            </a:extLst>
          </p:cNvPr>
          <p:cNvSpPr/>
          <p:nvPr/>
        </p:nvSpPr>
        <p:spPr>
          <a:xfrm rot="10800000" flipH="1" flipV="1">
            <a:off x="112771" y="689909"/>
            <a:ext cx="646301" cy="649188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3600" dirty="0">
                <a:solidFill>
                  <a:srgbClr val="FC6464"/>
                </a:solidFill>
                <a:cs typeface="Baloo 2"/>
                <a:sym typeface="Baloo 2"/>
              </a:rPr>
              <a:t>6</a:t>
            </a:r>
            <a:endParaRPr lang="ru-RU" sz="2000" dirty="0">
              <a:solidFill>
                <a:srgbClr val="FC6464"/>
              </a:solidFill>
              <a:cs typeface="Baloo 2" panose="020B0604020202020204" charset="0"/>
              <a:sym typeface="Baloo 2"/>
            </a:endParaRPr>
          </a:p>
        </p:txBody>
      </p:sp>
      <p:sp>
        <p:nvSpPr>
          <p:cNvPr id="7" name="Google Shape;447;p36">
            <a:extLst>
              <a:ext uri="{FF2B5EF4-FFF2-40B4-BE49-F238E27FC236}">
                <a16:creationId xmlns:a16="http://schemas.microsoft.com/office/drawing/2014/main" id="{A034EA72-5191-454F-9C58-D570A84D5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5877164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Оперативное вмешательство?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90E777-FCB3-4D01-BD11-4D9770838A84}"/>
              </a:ext>
            </a:extLst>
          </p:cNvPr>
          <p:cNvSpPr txBox="1"/>
          <p:nvPr/>
        </p:nvSpPr>
        <p:spPr>
          <a:xfrm>
            <a:off x="5741194" y="4293396"/>
            <a:ext cx="45898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/>
                <a:sym typeface="Baloo 2"/>
              </a:rPr>
              <a:t>Лечение: </a:t>
            </a:r>
          </a:p>
          <a:p>
            <a:pPr marL="285750" indent="-285750">
              <a:buClr>
                <a:srgbClr val="FC646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/>
                <a:sym typeface="Baloo 2"/>
              </a:rPr>
              <a:t>Лазерная абляция</a:t>
            </a:r>
            <a:r>
              <a:rPr lang="en-GB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/>
                <a:sym typeface="Baloo 2"/>
              </a:rPr>
              <a:t>;</a:t>
            </a:r>
            <a:endParaRPr lang="ru-RU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loo 2"/>
              <a:sym typeface="Baloo 2"/>
            </a:endParaRPr>
          </a:p>
          <a:p>
            <a:pPr marL="285750" indent="-285750">
              <a:buClr>
                <a:srgbClr val="FC646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/>
                <a:sym typeface="Baloo 2"/>
              </a:rPr>
              <a:t>Реимплантация</a:t>
            </a:r>
            <a:r>
              <a:rPr lang="en-GB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/>
                <a:sym typeface="Baloo 2"/>
              </a:rPr>
              <a:t>.</a:t>
            </a:r>
            <a:endParaRPr lang="ru-RU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loo 2"/>
              <a:sym typeface="Baloo 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FB37AE-0FC5-4820-BD35-635D783BE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3"/>
          <a:stretch/>
        </p:blipFill>
        <p:spPr>
          <a:xfrm>
            <a:off x="5741194" y="835415"/>
            <a:ext cx="2562225" cy="34963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7;p32">
            <a:extLst>
              <a:ext uri="{FF2B5EF4-FFF2-40B4-BE49-F238E27FC236}">
                <a16:creationId xmlns:a16="http://schemas.microsoft.com/office/drawing/2014/main" id="{F5229EE6-6EE8-4D16-8863-90691F5C3DEB}"/>
              </a:ext>
            </a:extLst>
          </p:cNvPr>
          <p:cNvSpPr txBox="1">
            <a:spLocks/>
          </p:cNvSpPr>
          <p:nvPr/>
        </p:nvSpPr>
        <p:spPr>
          <a:xfrm>
            <a:off x="781536" y="733099"/>
            <a:ext cx="303659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ru-RU" sz="1400" b="1" dirty="0"/>
              <a:t>Установка надлонного постоянного катетера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C6E7442-68BA-4101-A1E6-BF63333944A3}"/>
              </a:ext>
            </a:extLst>
          </p:cNvPr>
          <p:cNvSpPr/>
          <p:nvPr/>
        </p:nvSpPr>
        <p:spPr>
          <a:xfrm rot="10800000" flipH="1" flipV="1">
            <a:off x="112771" y="689909"/>
            <a:ext cx="646301" cy="649188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3600" dirty="0">
                <a:solidFill>
                  <a:srgbClr val="FC6464"/>
                </a:solidFill>
                <a:cs typeface="Baloo 2"/>
                <a:sym typeface="Baloo 2"/>
              </a:rPr>
              <a:t>7</a:t>
            </a:r>
            <a:endParaRPr lang="ru-RU" sz="2000" dirty="0">
              <a:solidFill>
                <a:srgbClr val="FC6464"/>
              </a:solidFill>
              <a:cs typeface="Baloo 2" panose="020B0604020202020204" charset="0"/>
              <a:sym typeface="Baloo 2"/>
            </a:endParaRPr>
          </a:p>
        </p:txBody>
      </p:sp>
      <p:sp>
        <p:nvSpPr>
          <p:cNvPr id="6" name="Google Shape;447;p36">
            <a:extLst>
              <a:ext uri="{FF2B5EF4-FFF2-40B4-BE49-F238E27FC236}">
                <a16:creationId xmlns:a16="http://schemas.microsoft.com/office/drawing/2014/main" id="{3615A181-E6DA-44AF-B2B1-DE3B1ACFA61D}"/>
              </a:ext>
            </a:extLst>
          </p:cNvPr>
          <p:cNvSpPr txBox="1">
            <a:spLocks/>
          </p:cNvSpPr>
          <p:nvPr/>
        </p:nvSpPr>
        <p:spPr>
          <a:xfrm>
            <a:off x="108000" y="0"/>
            <a:ext cx="5877164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sap SemiBold"/>
              <a:buNone/>
              <a:defRPr sz="30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9pPr>
          </a:lstStyle>
          <a:p>
            <a:pPr algn="l"/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Оперативное вмешательство?</a:t>
            </a:r>
          </a:p>
        </p:txBody>
      </p:sp>
      <p:sp>
        <p:nvSpPr>
          <p:cNvPr id="7" name="Google Shape;367;p32">
            <a:extLst>
              <a:ext uri="{FF2B5EF4-FFF2-40B4-BE49-F238E27FC236}">
                <a16:creationId xmlns:a16="http://schemas.microsoft.com/office/drawing/2014/main" id="{6DFAC092-4B00-4B48-A945-1CEDC0B6B729}"/>
              </a:ext>
            </a:extLst>
          </p:cNvPr>
          <p:cNvSpPr txBox="1">
            <a:spLocks/>
          </p:cNvSpPr>
          <p:nvPr/>
        </p:nvSpPr>
        <p:spPr>
          <a:xfrm>
            <a:off x="108000" y="1279103"/>
            <a:ext cx="5035500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spcAft>
                <a:spcPts val="1200"/>
              </a:spcAft>
            </a:pPr>
            <a:r>
              <a:rPr lang="ru-RU" sz="1400" dirty="0"/>
              <a:t>Установка надлонного постоянного катетера. Этот метод обычно хорошо воспринимается владельцами. В ходе операции делают очень небольшой разрез, вводят в мочевой пузырь баллонный катетер Фолея и выводят катетер через подкожный канал.</a:t>
            </a: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/>
              <a:t>Замена 1 раз в 3 месяца</a:t>
            </a:r>
            <a:r>
              <a:rPr lang="en-GB" sz="1400" dirty="0"/>
              <a:t>;</a:t>
            </a:r>
            <a:endParaRPr lang="ru-RU" sz="1400" dirty="0"/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/>
              <a:t>Возможны осложнения</a:t>
            </a:r>
            <a:r>
              <a:rPr lang="en-GB" sz="1400" dirty="0"/>
              <a:t>;</a:t>
            </a:r>
            <a:endParaRPr lang="ru-RU" sz="1400" dirty="0"/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/>
              <a:t>Неврологические причины</a:t>
            </a:r>
            <a:r>
              <a:rPr lang="en-GB" sz="1400" dirty="0"/>
              <a:t>;</a:t>
            </a:r>
            <a:endParaRPr lang="ru-RU" sz="1400" dirty="0"/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/>
              <a:t>Обструкционные образования уретры.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651689-8CAD-445F-B0E7-7FCE2E6A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94"/>
          <a:stretch/>
        </p:blipFill>
        <p:spPr>
          <a:xfrm>
            <a:off x="5216167" y="1235914"/>
            <a:ext cx="3746623" cy="267167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00555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7;p32">
            <a:extLst>
              <a:ext uri="{FF2B5EF4-FFF2-40B4-BE49-F238E27FC236}">
                <a16:creationId xmlns:a16="http://schemas.microsoft.com/office/drawing/2014/main" id="{3A4506D5-FE41-45D2-B405-EEEE0B2F7E3F}"/>
              </a:ext>
            </a:extLst>
          </p:cNvPr>
          <p:cNvSpPr txBox="1">
            <a:spLocks/>
          </p:cNvSpPr>
          <p:nvPr/>
        </p:nvSpPr>
        <p:spPr>
          <a:xfrm>
            <a:off x="108000" y="893950"/>
            <a:ext cx="8721675" cy="36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Benjamin L. Hart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Lynette A. Hart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Abigail P. Thigpen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Neil H. Willits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Assisting Decision-Making on Age of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Neutering for 35 Breeds of Dogs: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Associated Joint Disorders, Cancers,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and Urinary Incontinence</a:t>
            </a:r>
            <a:r>
              <a:rPr lang="en-GB" sz="13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Jean-Se ́ bastien Palerme, Allison Mazepa, Rae G. Hutchins, Vincent Ziglioli, Shelly L. Vaden. Clinical Response and Side Effects Associated with Testosterone Cypionate for Urinary Incontinence in Male Dogs</a:t>
            </a:r>
            <a:r>
              <a:rPr lang="en-GB" sz="13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J. L. Hall, L. Owen†, A. Riddell, D. B. Church, D. C. Brodbelt, D. G. O’Neill. Urinary incontinence in male dogs under primary veterinary care in England: prevalence and risk factors;</a:t>
            </a: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M. Joseph Bojrab, Don Ray Waldron, James P. Toombs. </a:t>
            </a:r>
            <a:r>
              <a:rPr lang="en-US" sz="13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Current Techniques In Small Animal Surgery 5</a:t>
            </a:r>
            <a:r>
              <a:rPr lang="en-US" sz="13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 Edition</a:t>
            </a:r>
            <a:r>
              <a:rPr lang="en-GB" sz="13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300" dirty="0">
                <a:latin typeface="Cambria" panose="02040503050406030204" pitchFamily="18" charset="0"/>
                <a:ea typeface="Cambria" panose="02040503050406030204" pitchFamily="18" charset="0"/>
              </a:rPr>
              <a:t>Michael D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GB" sz="1300" dirty="0">
                <a:latin typeface="Cambria" panose="02040503050406030204" pitchFamily="18" charset="0"/>
                <a:ea typeface="Cambria" panose="02040503050406030204" pitchFamily="18" charset="0"/>
              </a:rPr>
              <a:t> Lorenz, Joan R. Cates, Marc Kent. Handbook of veterinary neurology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Luttmann K, Merle R, Nickel R. Retrospective analysis after endoscopic urethral injections of glutaraldehyde-cross-linked-collagen or dextranomer/hyaluronic acid copolymer in bitches with urinary incontinence</a:t>
            </a:r>
            <a:r>
              <a:rPr lang="en-GB" sz="13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300" dirty="0">
                <a:latin typeface="Cambria" panose="02040503050406030204" pitchFamily="18" charset="0"/>
                <a:ea typeface="Cambria" panose="02040503050406030204" pitchFamily="18" charset="0"/>
              </a:rPr>
              <a:t>Reichler IM, Eckrich Specker C, Hubler M, Ectopic ureters in dogs: 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clinical features, surgical techniques and outcome;</a:t>
            </a: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Nickel RF. Ectopic ureters-concurrent urethral sphincter mechanism incompetence: treatment with urethral bulking</a:t>
            </a:r>
            <a:r>
              <a:rPr lang="en-GB" sz="13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FC646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</a:rPr>
              <a:t>Reichler IM, Hubler M, Jochle W. The effect of GnRH analogs on urinary incontinence after ablation of the ovaries in dogs.</a:t>
            </a:r>
            <a:endParaRPr lang="en-GB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447;p36">
            <a:extLst>
              <a:ext uri="{FF2B5EF4-FFF2-40B4-BE49-F238E27FC236}">
                <a16:creationId xmlns:a16="http://schemas.microsoft.com/office/drawing/2014/main" id="{0D75AD58-2C9A-4C62-A79E-91E9B82C5117}"/>
              </a:ext>
            </a:extLst>
          </p:cNvPr>
          <p:cNvSpPr txBox="1">
            <a:spLocks/>
          </p:cNvSpPr>
          <p:nvPr/>
        </p:nvSpPr>
        <p:spPr>
          <a:xfrm>
            <a:off x="0" y="361950"/>
            <a:ext cx="9144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sap SemiBold"/>
              <a:buNone/>
              <a:defRPr sz="30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 SemiBold"/>
              <a:buNone/>
              <a:defRPr sz="3500" b="0" i="0" u="none" strike="noStrike" cap="none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9pPr>
          </a:lstStyle>
          <a:p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Список литературы</a:t>
            </a:r>
            <a:r>
              <a:rPr lang="en-GB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:</a:t>
            </a:r>
            <a:endParaRPr lang="ru-RU"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60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7;p36">
            <a:extLst>
              <a:ext uri="{FF2B5EF4-FFF2-40B4-BE49-F238E27FC236}">
                <a16:creationId xmlns:a16="http://schemas.microsoft.com/office/drawing/2014/main" id="{2AF9D4A0-9BFC-45C9-9933-45C51A563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61950"/>
            <a:ext cx="9144000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Спасибо за внимание!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BD93CE-FF33-474A-980E-92604CFC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6271"/>
            <a:ext cx="7362825" cy="2587229"/>
          </a:xfrm>
          <a:prstGeom prst="rect">
            <a:avLst/>
          </a:prstGeom>
        </p:spPr>
      </p:pic>
      <p:sp>
        <p:nvSpPr>
          <p:cNvPr id="9" name="Google Shape;318;p28">
            <a:extLst>
              <a:ext uri="{FF2B5EF4-FFF2-40B4-BE49-F238E27FC236}">
                <a16:creationId xmlns:a16="http://schemas.microsoft.com/office/drawing/2014/main" id="{3BCDCF52-01FA-4738-A9E4-7F5F7C27FF16}"/>
              </a:ext>
            </a:extLst>
          </p:cNvPr>
          <p:cNvSpPr txBox="1">
            <a:spLocks/>
          </p:cNvSpPr>
          <p:nvPr/>
        </p:nvSpPr>
        <p:spPr>
          <a:xfrm>
            <a:off x="0" y="1872661"/>
            <a:ext cx="9143999" cy="106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Font typeface="Baloo 2"/>
              <a:buNone/>
            </a:pPr>
            <a:r>
              <a:rPr lang="ru-RU" sz="1600" dirty="0"/>
              <a:t>Заведующая отделением терапии, репродуктолог МВЦ «Доктора Котова»</a:t>
            </a:r>
          </a:p>
          <a:p>
            <a:pPr marL="0" indent="0" algn="ctr">
              <a:buFont typeface="Baloo 2"/>
              <a:buNone/>
            </a:pPr>
            <a:r>
              <a:rPr lang="ru-RU" sz="1600" dirty="0"/>
              <a:t>Грошевая Анастасия Андреевна</a:t>
            </a:r>
          </a:p>
          <a:p>
            <a:pPr marL="0" indent="0" algn="ctr">
              <a:buFont typeface="Baloo 2"/>
              <a:buNone/>
            </a:pPr>
            <a:r>
              <a:rPr lang="en-US" sz="1600" b="0" i="0" dirty="0">
                <a:solidFill>
                  <a:srgbClr val="FC64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anastasiagroshevaya@yandex.ru</a:t>
            </a:r>
            <a:endParaRPr lang="ru-RU" sz="1600" dirty="0">
              <a:solidFill>
                <a:srgbClr val="FC646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Font typeface="Baloo 2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905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F49EC780-99E7-404F-8317-6620893AFF5E}"/>
              </a:ext>
            </a:extLst>
          </p:cNvPr>
          <p:cNvSpPr/>
          <p:nvPr/>
        </p:nvSpPr>
        <p:spPr>
          <a:xfrm>
            <a:off x="4879428" y="-905655"/>
            <a:ext cx="6954809" cy="6954809"/>
          </a:xfrm>
          <a:prstGeom prst="ellipse">
            <a:avLst/>
          </a:prstGeom>
          <a:solidFill>
            <a:srgbClr val="FC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B42A45C-65F4-4486-90F5-D89AFEE76850}"/>
              </a:ext>
            </a:extLst>
          </p:cNvPr>
          <p:cNvSpPr/>
          <p:nvPr/>
        </p:nvSpPr>
        <p:spPr>
          <a:xfrm>
            <a:off x="5022693" y="-762390"/>
            <a:ext cx="6668278" cy="6668278"/>
          </a:xfrm>
          <a:prstGeom prst="ellipse">
            <a:avLst/>
          </a:prstGeom>
          <a:solidFill>
            <a:srgbClr val="FD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6" name="Google Shape;366;p32"/>
          <p:cNvSpPr txBox="1">
            <a:spLocks noGrp="1"/>
          </p:cNvSpPr>
          <p:nvPr>
            <p:ph type="title"/>
          </p:nvPr>
        </p:nvSpPr>
        <p:spPr>
          <a:xfrm>
            <a:off x="109109" y="0"/>
            <a:ext cx="1907925" cy="552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Анамнез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  <a:latin typeface="Asap" panose="020B0604020202020204" charset="0"/>
            </a:endParaRP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295948" y="580111"/>
            <a:ext cx="4900864" cy="400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dk1"/>
                </a:solidFill>
              </a:rPr>
              <a:t>Процесс мочеиспускания действительно пассивный?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3593EB7-2D32-4B9B-B5D3-64C3734B1435}"/>
              </a:ext>
            </a:extLst>
          </p:cNvPr>
          <p:cNvSpPr/>
          <p:nvPr/>
        </p:nvSpPr>
        <p:spPr>
          <a:xfrm>
            <a:off x="7018762" y="39435"/>
            <a:ext cx="2010697" cy="2010697"/>
          </a:xfrm>
          <a:prstGeom prst="ellipse">
            <a:avLst/>
          </a:prstGeom>
          <a:blipFill dpi="0" rotWithShape="1">
            <a:blip r:embed="rId3"/>
            <a:srcRect/>
            <a:stretch>
              <a:fillRect l="-19000" r="-13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CBFFB0F-14C9-4827-9881-7C7816688C10}"/>
              </a:ext>
            </a:extLst>
          </p:cNvPr>
          <p:cNvSpPr/>
          <p:nvPr/>
        </p:nvSpPr>
        <p:spPr>
          <a:xfrm>
            <a:off x="5154401" y="1494576"/>
            <a:ext cx="2390044" cy="2390044"/>
          </a:xfrm>
          <a:prstGeom prst="ellipse">
            <a:avLst/>
          </a:prstGeom>
          <a:blipFill dpi="0" rotWithShape="1">
            <a:blip r:embed="rId4"/>
            <a:srcRect/>
            <a:stretch>
              <a:fillRect l="-16000" r="-22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AAB7463-E62D-4F7F-89CB-723C9856025C}"/>
              </a:ext>
            </a:extLst>
          </p:cNvPr>
          <p:cNvSpPr/>
          <p:nvPr/>
        </p:nvSpPr>
        <p:spPr>
          <a:xfrm>
            <a:off x="7226121" y="3115556"/>
            <a:ext cx="1907977" cy="1907977"/>
          </a:xfrm>
          <a:prstGeom prst="ellipse">
            <a:avLst/>
          </a:prstGeom>
          <a:blipFill dpi="0" rotWithShape="1">
            <a:blip r:embed="rId5"/>
            <a:srcRect/>
            <a:stretch>
              <a:fillRect r="-1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Google Shape;367;p32">
            <a:extLst>
              <a:ext uri="{FF2B5EF4-FFF2-40B4-BE49-F238E27FC236}">
                <a16:creationId xmlns:a16="http://schemas.microsoft.com/office/drawing/2014/main" id="{FAEE9A9A-275E-4EA9-A7E0-C330D2FB1B19}"/>
              </a:ext>
            </a:extLst>
          </p:cNvPr>
          <p:cNvSpPr txBox="1">
            <a:spLocks/>
          </p:cNvSpPr>
          <p:nvPr/>
        </p:nvSpPr>
        <p:spPr>
          <a:xfrm>
            <a:off x="751007" y="1816787"/>
            <a:ext cx="3993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>
              <a:buFont typeface="Baloo 2"/>
              <a:buNone/>
            </a:pPr>
            <a:r>
              <a:rPr lang="ru-RU" sz="1400" b="1" dirty="0">
                <a:solidFill>
                  <a:schemeClr val="dk1"/>
                </a:solidFill>
              </a:rPr>
              <a:t>Есть ли симптомы ПУ/УД?</a:t>
            </a:r>
          </a:p>
        </p:txBody>
      </p:sp>
      <p:sp>
        <p:nvSpPr>
          <p:cNvPr id="18" name="Google Shape;367;p32">
            <a:extLst>
              <a:ext uri="{FF2B5EF4-FFF2-40B4-BE49-F238E27FC236}">
                <a16:creationId xmlns:a16="http://schemas.microsoft.com/office/drawing/2014/main" id="{76324228-A0E3-4EF5-BE5E-B8211B5C4AE7}"/>
              </a:ext>
            </a:extLst>
          </p:cNvPr>
          <p:cNvSpPr txBox="1">
            <a:spLocks/>
          </p:cNvSpPr>
          <p:nvPr/>
        </p:nvSpPr>
        <p:spPr>
          <a:xfrm>
            <a:off x="109109" y="2093896"/>
            <a:ext cx="4585626" cy="52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>
              <a:spcBef>
                <a:spcPts val="1000"/>
              </a:spcBef>
              <a:buFont typeface="Baloo 2"/>
              <a:buNone/>
            </a:pPr>
            <a:r>
              <a:rPr lang="ru-RU" sz="1400" b="1" dirty="0">
                <a:solidFill>
                  <a:schemeClr val="dk1"/>
                </a:solidFill>
              </a:rPr>
              <a:t>Были ли симптомы до полового созревания?</a:t>
            </a:r>
          </a:p>
        </p:txBody>
      </p:sp>
      <p:sp>
        <p:nvSpPr>
          <p:cNvPr id="19" name="Google Shape;367;p32">
            <a:extLst>
              <a:ext uri="{FF2B5EF4-FFF2-40B4-BE49-F238E27FC236}">
                <a16:creationId xmlns:a16="http://schemas.microsoft.com/office/drawing/2014/main" id="{96AB0FF5-67B0-44E6-9F3B-F92C60CA70B0}"/>
              </a:ext>
            </a:extLst>
          </p:cNvPr>
          <p:cNvSpPr txBox="1">
            <a:spLocks/>
          </p:cNvSpPr>
          <p:nvPr/>
        </p:nvSpPr>
        <p:spPr>
          <a:xfrm>
            <a:off x="684327" y="2499245"/>
            <a:ext cx="3993900" cy="52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>
              <a:spcBef>
                <a:spcPts val="1000"/>
              </a:spcBef>
              <a:buFont typeface="Baloo 2"/>
              <a:buNone/>
            </a:pPr>
            <a:r>
              <a:rPr lang="ru-RU" sz="1400" b="1" dirty="0">
                <a:solidFill>
                  <a:schemeClr val="dk1"/>
                </a:solidFill>
              </a:rPr>
              <a:t>Каково общее состояние животного?</a:t>
            </a:r>
          </a:p>
        </p:txBody>
      </p:sp>
      <p:sp>
        <p:nvSpPr>
          <p:cNvPr id="20" name="Google Shape;367;p32">
            <a:extLst>
              <a:ext uri="{FF2B5EF4-FFF2-40B4-BE49-F238E27FC236}">
                <a16:creationId xmlns:a16="http://schemas.microsoft.com/office/drawing/2014/main" id="{EB72632C-B182-4304-BD92-3A8DB71241CE}"/>
              </a:ext>
            </a:extLst>
          </p:cNvPr>
          <p:cNvSpPr txBox="1">
            <a:spLocks/>
          </p:cNvSpPr>
          <p:nvPr/>
        </p:nvSpPr>
        <p:spPr>
          <a:xfrm>
            <a:off x="734499" y="2904594"/>
            <a:ext cx="3993900" cy="52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>
              <a:spcBef>
                <a:spcPts val="1000"/>
              </a:spcBef>
              <a:buFont typeface="Baloo 2"/>
              <a:buNone/>
            </a:pPr>
            <a:r>
              <a:rPr lang="ru-RU" sz="1400" b="1" dirty="0">
                <a:solidFill>
                  <a:schemeClr val="dk1"/>
                </a:solidFill>
              </a:rPr>
              <a:t>Когда была произведена кастрация?</a:t>
            </a:r>
          </a:p>
        </p:txBody>
      </p:sp>
      <p:sp>
        <p:nvSpPr>
          <p:cNvPr id="21" name="Google Shape;367;p32">
            <a:extLst>
              <a:ext uri="{FF2B5EF4-FFF2-40B4-BE49-F238E27FC236}">
                <a16:creationId xmlns:a16="http://schemas.microsoft.com/office/drawing/2014/main" id="{133D6417-4E52-472F-B864-EC2CC3F02DB3}"/>
              </a:ext>
            </a:extLst>
          </p:cNvPr>
          <p:cNvSpPr txBox="1">
            <a:spLocks/>
          </p:cNvSpPr>
          <p:nvPr/>
        </p:nvSpPr>
        <p:spPr>
          <a:xfrm>
            <a:off x="198258" y="3309943"/>
            <a:ext cx="4615579" cy="52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>
              <a:spcBef>
                <a:spcPts val="1000"/>
              </a:spcBef>
              <a:buFont typeface="Baloo 2"/>
              <a:buNone/>
            </a:pPr>
            <a:r>
              <a:rPr lang="ru-RU" sz="1400" b="1" dirty="0">
                <a:solidFill>
                  <a:schemeClr val="dk1"/>
                </a:solidFill>
              </a:rPr>
              <a:t>Ране выявленные в анамнезе Инфекции МПС?</a:t>
            </a:r>
          </a:p>
        </p:txBody>
      </p:sp>
      <p:sp>
        <p:nvSpPr>
          <p:cNvPr id="22" name="Google Shape;367;p32">
            <a:extLst>
              <a:ext uri="{FF2B5EF4-FFF2-40B4-BE49-F238E27FC236}">
                <a16:creationId xmlns:a16="http://schemas.microsoft.com/office/drawing/2014/main" id="{86391C50-B4E1-4E57-A092-3EED77C4B824}"/>
              </a:ext>
            </a:extLst>
          </p:cNvPr>
          <p:cNvSpPr txBox="1">
            <a:spLocks/>
          </p:cNvSpPr>
          <p:nvPr/>
        </p:nvSpPr>
        <p:spPr>
          <a:xfrm>
            <a:off x="970966" y="3715292"/>
            <a:ext cx="3993900" cy="52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>
              <a:spcBef>
                <a:spcPts val="1000"/>
              </a:spcBef>
              <a:buFont typeface="Baloo 2"/>
              <a:buNone/>
            </a:pPr>
            <a:r>
              <a:rPr lang="ru-RU" sz="1400" b="1" dirty="0">
                <a:solidFill>
                  <a:schemeClr val="dk1"/>
                </a:solidFill>
              </a:rPr>
              <a:t>Неврологический дефицит? Травмы СМ?</a:t>
            </a:r>
          </a:p>
        </p:txBody>
      </p:sp>
      <p:sp>
        <p:nvSpPr>
          <p:cNvPr id="23" name="Google Shape;367;p32">
            <a:extLst>
              <a:ext uri="{FF2B5EF4-FFF2-40B4-BE49-F238E27FC236}">
                <a16:creationId xmlns:a16="http://schemas.microsoft.com/office/drawing/2014/main" id="{5A7AECDB-465A-4B6B-B958-17CA3A309004}"/>
              </a:ext>
            </a:extLst>
          </p:cNvPr>
          <p:cNvSpPr txBox="1">
            <a:spLocks/>
          </p:cNvSpPr>
          <p:nvPr/>
        </p:nvSpPr>
        <p:spPr>
          <a:xfrm>
            <a:off x="1539243" y="4120641"/>
            <a:ext cx="3630818" cy="52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>
              <a:spcBef>
                <a:spcPts val="1000"/>
              </a:spcBef>
              <a:buFont typeface="Baloo 2"/>
              <a:buNone/>
            </a:pPr>
            <a:r>
              <a:rPr lang="ru-RU" sz="1400" b="1" dirty="0">
                <a:solidFill>
                  <a:schemeClr val="dk1"/>
                </a:solidFill>
              </a:rPr>
              <a:t>Выгул 2-3 раза в день?</a:t>
            </a:r>
          </a:p>
        </p:txBody>
      </p:sp>
      <p:sp>
        <p:nvSpPr>
          <p:cNvPr id="28" name="Google Shape;367;p32">
            <a:extLst>
              <a:ext uri="{FF2B5EF4-FFF2-40B4-BE49-F238E27FC236}">
                <a16:creationId xmlns:a16="http://schemas.microsoft.com/office/drawing/2014/main" id="{E6B9F158-4DF5-42CF-805B-6295CEFB87FD}"/>
              </a:ext>
            </a:extLst>
          </p:cNvPr>
          <p:cNvSpPr txBox="1">
            <a:spLocks/>
          </p:cNvSpPr>
          <p:nvPr/>
        </p:nvSpPr>
        <p:spPr>
          <a:xfrm>
            <a:off x="1484300" y="4525991"/>
            <a:ext cx="3993900" cy="52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>
              <a:spcBef>
                <a:spcPts val="1000"/>
              </a:spcBef>
              <a:buFont typeface="Baloo 2"/>
              <a:buNone/>
            </a:pPr>
            <a:r>
              <a:rPr lang="ru-RU" sz="1400" b="1" dirty="0">
                <a:solidFill>
                  <a:schemeClr val="dk1"/>
                </a:solidFill>
              </a:rPr>
              <a:t>Тип кормления?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48FE901-C4AA-4B2C-9392-26D6430F39B9}"/>
              </a:ext>
            </a:extLst>
          </p:cNvPr>
          <p:cNvSpPr/>
          <p:nvPr/>
        </p:nvSpPr>
        <p:spPr>
          <a:xfrm>
            <a:off x="7594617" y="2095814"/>
            <a:ext cx="964813" cy="969773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1D146F1-C8EA-40F2-8C3B-1204C36C1729}"/>
              </a:ext>
            </a:extLst>
          </p:cNvPr>
          <p:cNvSpPr/>
          <p:nvPr/>
        </p:nvSpPr>
        <p:spPr>
          <a:xfrm>
            <a:off x="5768788" y="239770"/>
            <a:ext cx="1155175" cy="1161114"/>
          </a:xfrm>
          <a:prstGeom prst="ellipse">
            <a:avLst/>
          </a:prstGeom>
          <a:blipFill dpi="0" rotWithShape="1">
            <a:blip r:embed="rId7"/>
            <a:srcRect/>
            <a:stretch>
              <a:fillRect l="-20000" r="-27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7E90305-D69E-40AF-93DC-929614AE849D}"/>
              </a:ext>
            </a:extLst>
          </p:cNvPr>
          <p:cNvSpPr/>
          <p:nvPr/>
        </p:nvSpPr>
        <p:spPr>
          <a:xfrm>
            <a:off x="6027382" y="3910941"/>
            <a:ext cx="1198739" cy="1198739"/>
          </a:xfrm>
          <a:prstGeom prst="ellipse">
            <a:avLst/>
          </a:prstGeom>
          <a:blipFill dpi="0" rotWithShape="1">
            <a:blip r:embed="rId8"/>
            <a:srcRect/>
            <a:stretch>
              <a:fillRect l="-19000" r="-51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Google Shape;367;p32">
            <a:extLst>
              <a:ext uri="{FF2B5EF4-FFF2-40B4-BE49-F238E27FC236}">
                <a16:creationId xmlns:a16="http://schemas.microsoft.com/office/drawing/2014/main" id="{9678BAD4-B835-4B5F-AB2D-423D1406287E}"/>
              </a:ext>
            </a:extLst>
          </p:cNvPr>
          <p:cNvSpPr txBox="1">
            <a:spLocks/>
          </p:cNvSpPr>
          <p:nvPr/>
        </p:nvSpPr>
        <p:spPr>
          <a:xfrm>
            <a:off x="1095730" y="790329"/>
            <a:ext cx="3993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285750" indent="-285750" algn="r">
              <a:buClr>
                <a:srgbClr val="FC6464"/>
              </a:buClr>
            </a:pPr>
            <a:r>
              <a:rPr lang="ru-RU" sz="1400" dirty="0">
                <a:solidFill>
                  <a:schemeClr val="dk1"/>
                </a:solidFill>
              </a:rPr>
              <a:t>Происходит во сне?</a:t>
            </a:r>
          </a:p>
        </p:txBody>
      </p:sp>
      <p:sp>
        <p:nvSpPr>
          <p:cNvPr id="41" name="Google Shape;367;p32">
            <a:extLst>
              <a:ext uri="{FF2B5EF4-FFF2-40B4-BE49-F238E27FC236}">
                <a16:creationId xmlns:a16="http://schemas.microsoft.com/office/drawing/2014/main" id="{1BC1A83B-B44A-4854-8520-29DBE1569EBA}"/>
              </a:ext>
            </a:extLst>
          </p:cNvPr>
          <p:cNvSpPr txBox="1">
            <a:spLocks/>
          </p:cNvSpPr>
          <p:nvPr/>
        </p:nvSpPr>
        <p:spPr>
          <a:xfrm>
            <a:off x="990953" y="1000805"/>
            <a:ext cx="3993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285750" indent="-285750" algn="r">
              <a:buClr>
                <a:srgbClr val="FC6464"/>
              </a:buClr>
            </a:pPr>
            <a:r>
              <a:rPr lang="ru-RU" sz="1400" dirty="0">
                <a:solidFill>
                  <a:schemeClr val="dk1"/>
                </a:solidFill>
              </a:rPr>
              <a:t>В покое?</a:t>
            </a:r>
          </a:p>
        </p:txBody>
      </p:sp>
      <p:sp>
        <p:nvSpPr>
          <p:cNvPr id="42" name="Google Shape;367;p32">
            <a:extLst>
              <a:ext uri="{FF2B5EF4-FFF2-40B4-BE49-F238E27FC236}">
                <a16:creationId xmlns:a16="http://schemas.microsoft.com/office/drawing/2014/main" id="{B42864A0-ADC0-4CC6-8278-A2A32FF71CA0}"/>
              </a:ext>
            </a:extLst>
          </p:cNvPr>
          <p:cNvSpPr txBox="1">
            <a:spLocks/>
          </p:cNvSpPr>
          <p:nvPr/>
        </p:nvSpPr>
        <p:spPr>
          <a:xfrm>
            <a:off x="904340" y="1239438"/>
            <a:ext cx="3993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●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○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Char char="■"/>
              <a:defRPr sz="12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285750" indent="-285750" algn="r">
              <a:buClr>
                <a:srgbClr val="FC6464"/>
              </a:buClr>
            </a:pPr>
            <a:r>
              <a:rPr lang="ru-RU" sz="1400" dirty="0">
                <a:solidFill>
                  <a:schemeClr val="dk1"/>
                </a:solidFill>
              </a:rPr>
              <a:t>Во время прогулки?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32;p55">
            <a:extLst>
              <a:ext uri="{FF2B5EF4-FFF2-40B4-BE49-F238E27FC236}">
                <a16:creationId xmlns:a16="http://schemas.microsoft.com/office/drawing/2014/main" id="{7C7B31AF-19CD-435E-913C-54E3D15F4129}"/>
              </a:ext>
            </a:extLst>
          </p:cNvPr>
          <p:cNvSpPr/>
          <p:nvPr/>
        </p:nvSpPr>
        <p:spPr>
          <a:xfrm rot="9000000" flipV="1">
            <a:off x="6115736" y="910254"/>
            <a:ext cx="1872328" cy="2639701"/>
          </a:xfrm>
          <a:custGeom>
            <a:avLst/>
            <a:gdLst>
              <a:gd name="connsiteX0" fmla="*/ 4858 w 9648"/>
              <a:gd name="connsiteY0" fmla="*/ 658 h 9997"/>
              <a:gd name="connsiteX1" fmla="*/ 7544 w 9648"/>
              <a:gd name="connsiteY1" fmla="*/ 1518 h 9997"/>
              <a:gd name="connsiteX2" fmla="*/ 968 w 9648"/>
              <a:gd name="connsiteY2" fmla="*/ 3681 h 9997"/>
              <a:gd name="connsiteX3" fmla="*/ 4858 w 9648"/>
              <a:gd name="connsiteY3" fmla="*/ 658 h 9997"/>
              <a:gd name="connsiteX4" fmla="*/ 4826 w 9648"/>
              <a:gd name="connsiteY4" fmla="*/ 0 h 9997"/>
              <a:gd name="connsiteX5" fmla="*/ 0 w 9648"/>
              <a:gd name="connsiteY5" fmla="*/ 3714 h 9997"/>
              <a:gd name="connsiteX6" fmla="*/ 4737 w 9648"/>
              <a:gd name="connsiteY6" fmla="*/ 9997 h 9997"/>
              <a:gd name="connsiteX7" fmla="*/ 4868 w 9648"/>
              <a:gd name="connsiteY7" fmla="*/ 9997 h 9997"/>
              <a:gd name="connsiteX8" fmla="*/ 9648 w 9648"/>
              <a:gd name="connsiteY8" fmla="*/ 3714 h 9997"/>
              <a:gd name="connsiteX9" fmla="*/ 4826 w 9648"/>
              <a:gd name="connsiteY9" fmla="*/ 0 h 9997"/>
              <a:gd name="connsiteX0" fmla="*/ 5035 w 10000"/>
              <a:gd name="connsiteY0" fmla="*/ 658 h 10000"/>
              <a:gd name="connsiteX1" fmla="*/ 7819 w 10000"/>
              <a:gd name="connsiteY1" fmla="*/ 1518 h 10000"/>
              <a:gd name="connsiteX2" fmla="*/ 5035 w 10000"/>
              <a:gd name="connsiteY2" fmla="*/ 658 h 10000"/>
              <a:gd name="connsiteX3" fmla="*/ 5002 w 10000"/>
              <a:gd name="connsiteY3" fmla="*/ 0 h 10000"/>
              <a:gd name="connsiteX4" fmla="*/ 0 w 10000"/>
              <a:gd name="connsiteY4" fmla="*/ 3715 h 10000"/>
              <a:gd name="connsiteX5" fmla="*/ 4910 w 10000"/>
              <a:gd name="connsiteY5" fmla="*/ 10000 h 10000"/>
              <a:gd name="connsiteX6" fmla="*/ 5046 w 10000"/>
              <a:gd name="connsiteY6" fmla="*/ 10000 h 10000"/>
              <a:gd name="connsiteX7" fmla="*/ 10000 w 10000"/>
              <a:gd name="connsiteY7" fmla="*/ 3715 h 10000"/>
              <a:gd name="connsiteX8" fmla="*/ 5002 w 10000"/>
              <a:gd name="connsiteY8" fmla="*/ 0 h 10000"/>
              <a:gd name="connsiteX0" fmla="*/ 5002 w 10000"/>
              <a:gd name="connsiteY0" fmla="*/ 0 h 10000"/>
              <a:gd name="connsiteX1" fmla="*/ 0 w 10000"/>
              <a:gd name="connsiteY1" fmla="*/ 3715 h 10000"/>
              <a:gd name="connsiteX2" fmla="*/ 4910 w 10000"/>
              <a:gd name="connsiteY2" fmla="*/ 10000 h 10000"/>
              <a:gd name="connsiteX3" fmla="*/ 5046 w 10000"/>
              <a:gd name="connsiteY3" fmla="*/ 10000 h 10000"/>
              <a:gd name="connsiteX4" fmla="*/ 10000 w 10000"/>
              <a:gd name="connsiteY4" fmla="*/ 3715 h 10000"/>
              <a:gd name="connsiteX5" fmla="*/ 5002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 extrusionOk="0">
                <a:moveTo>
                  <a:pt x="5002" y="0"/>
                </a:moveTo>
                <a:cubicBezTo>
                  <a:pt x="2227" y="0"/>
                  <a:pt x="0" y="1653"/>
                  <a:pt x="0" y="3715"/>
                </a:cubicBezTo>
                <a:cubicBezTo>
                  <a:pt x="0" y="6553"/>
                  <a:pt x="4364" y="9627"/>
                  <a:pt x="4910" y="10000"/>
                </a:cubicBezTo>
                <a:lnTo>
                  <a:pt x="5046" y="10000"/>
                </a:lnTo>
                <a:cubicBezTo>
                  <a:pt x="5636" y="9627"/>
                  <a:pt x="10000" y="6723"/>
                  <a:pt x="10000" y="3715"/>
                </a:cubicBezTo>
                <a:cubicBezTo>
                  <a:pt x="10000" y="1653"/>
                  <a:pt x="7728" y="0"/>
                  <a:pt x="5002" y="0"/>
                </a:cubicBezTo>
                <a:close/>
              </a:path>
            </a:pathLst>
          </a:custGeom>
          <a:gradFill>
            <a:gsLst>
              <a:gs pos="100000">
                <a:srgbClr val="FC6464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 w="6350" cap="flat" cmpd="sng">
            <a:solidFill>
              <a:srgbClr val="FC64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06" name="Google Shape;447;p36">
            <a:extLst>
              <a:ext uri="{FF2B5EF4-FFF2-40B4-BE49-F238E27FC236}">
                <a16:creationId xmlns:a16="http://schemas.microsoft.com/office/drawing/2014/main" id="{8FBFA720-D0F6-454F-9661-26F48D87B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5877164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Дифференциальные</a:t>
            </a:r>
            <a:r>
              <a:rPr lang="ru-RU" dirty="0">
                <a:solidFill>
                  <a:srgbClr val="FC6464"/>
                </a:solidFill>
              </a:rPr>
              <a:t> </a:t>
            </a: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диагнозы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  <p:sp>
        <p:nvSpPr>
          <p:cNvPr id="98" name="Google Shape;2632;p55">
            <a:extLst>
              <a:ext uri="{FF2B5EF4-FFF2-40B4-BE49-F238E27FC236}">
                <a16:creationId xmlns:a16="http://schemas.microsoft.com/office/drawing/2014/main" id="{1A053A18-85D6-4BC9-8AE3-7521D5833935}"/>
              </a:ext>
            </a:extLst>
          </p:cNvPr>
          <p:cNvSpPr/>
          <p:nvPr/>
        </p:nvSpPr>
        <p:spPr>
          <a:xfrm rot="12600000">
            <a:off x="5000092" y="2143925"/>
            <a:ext cx="1872328" cy="2639701"/>
          </a:xfrm>
          <a:custGeom>
            <a:avLst/>
            <a:gdLst>
              <a:gd name="connsiteX0" fmla="*/ 4858 w 9648"/>
              <a:gd name="connsiteY0" fmla="*/ 658 h 9997"/>
              <a:gd name="connsiteX1" fmla="*/ 7544 w 9648"/>
              <a:gd name="connsiteY1" fmla="*/ 1518 h 9997"/>
              <a:gd name="connsiteX2" fmla="*/ 968 w 9648"/>
              <a:gd name="connsiteY2" fmla="*/ 3681 h 9997"/>
              <a:gd name="connsiteX3" fmla="*/ 4858 w 9648"/>
              <a:gd name="connsiteY3" fmla="*/ 658 h 9997"/>
              <a:gd name="connsiteX4" fmla="*/ 4826 w 9648"/>
              <a:gd name="connsiteY4" fmla="*/ 0 h 9997"/>
              <a:gd name="connsiteX5" fmla="*/ 0 w 9648"/>
              <a:gd name="connsiteY5" fmla="*/ 3714 h 9997"/>
              <a:gd name="connsiteX6" fmla="*/ 4737 w 9648"/>
              <a:gd name="connsiteY6" fmla="*/ 9997 h 9997"/>
              <a:gd name="connsiteX7" fmla="*/ 4868 w 9648"/>
              <a:gd name="connsiteY7" fmla="*/ 9997 h 9997"/>
              <a:gd name="connsiteX8" fmla="*/ 9648 w 9648"/>
              <a:gd name="connsiteY8" fmla="*/ 3714 h 9997"/>
              <a:gd name="connsiteX9" fmla="*/ 4826 w 9648"/>
              <a:gd name="connsiteY9" fmla="*/ 0 h 9997"/>
              <a:gd name="connsiteX0" fmla="*/ 5035 w 10000"/>
              <a:gd name="connsiteY0" fmla="*/ 658 h 10000"/>
              <a:gd name="connsiteX1" fmla="*/ 7819 w 10000"/>
              <a:gd name="connsiteY1" fmla="*/ 1518 h 10000"/>
              <a:gd name="connsiteX2" fmla="*/ 5035 w 10000"/>
              <a:gd name="connsiteY2" fmla="*/ 658 h 10000"/>
              <a:gd name="connsiteX3" fmla="*/ 5002 w 10000"/>
              <a:gd name="connsiteY3" fmla="*/ 0 h 10000"/>
              <a:gd name="connsiteX4" fmla="*/ 0 w 10000"/>
              <a:gd name="connsiteY4" fmla="*/ 3715 h 10000"/>
              <a:gd name="connsiteX5" fmla="*/ 4910 w 10000"/>
              <a:gd name="connsiteY5" fmla="*/ 10000 h 10000"/>
              <a:gd name="connsiteX6" fmla="*/ 5046 w 10000"/>
              <a:gd name="connsiteY6" fmla="*/ 10000 h 10000"/>
              <a:gd name="connsiteX7" fmla="*/ 10000 w 10000"/>
              <a:gd name="connsiteY7" fmla="*/ 3715 h 10000"/>
              <a:gd name="connsiteX8" fmla="*/ 5002 w 10000"/>
              <a:gd name="connsiteY8" fmla="*/ 0 h 10000"/>
              <a:gd name="connsiteX0" fmla="*/ 5002 w 10000"/>
              <a:gd name="connsiteY0" fmla="*/ 0 h 10000"/>
              <a:gd name="connsiteX1" fmla="*/ 0 w 10000"/>
              <a:gd name="connsiteY1" fmla="*/ 3715 h 10000"/>
              <a:gd name="connsiteX2" fmla="*/ 4910 w 10000"/>
              <a:gd name="connsiteY2" fmla="*/ 10000 h 10000"/>
              <a:gd name="connsiteX3" fmla="*/ 5046 w 10000"/>
              <a:gd name="connsiteY3" fmla="*/ 10000 h 10000"/>
              <a:gd name="connsiteX4" fmla="*/ 10000 w 10000"/>
              <a:gd name="connsiteY4" fmla="*/ 3715 h 10000"/>
              <a:gd name="connsiteX5" fmla="*/ 5002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 extrusionOk="0">
                <a:moveTo>
                  <a:pt x="5002" y="0"/>
                </a:moveTo>
                <a:cubicBezTo>
                  <a:pt x="2227" y="0"/>
                  <a:pt x="0" y="1653"/>
                  <a:pt x="0" y="3715"/>
                </a:cubicBezTo>
                <a:cubicBezTo>
                  <a:pt x="0" y="6553"/>
                  <a:pt x="4364" y="9627"/>
                  <a:pt x="4910" y="10000"/>
                </a:cubicBezTo>
                <a:lnTo>
                  <a:pt x="5046" y="10000"/>
                </a:lnTo>
                <a:cubicBezTo>
                  <a:pt x="5636" y="9627"/>
                  <a:pt x="10000" y="6723"/>
                  <a:pt x="10000" y="3715"/>
                </a:cubicBezTo>
                <a:cubicBezTo>
                  <a:pt x="10000" y="1653"/>
                  <a:pt x="7728" y="0"/>
                  <a:pt x="5002" y="0"/>
                </a:cubicBezTo>
                <a:close/>
              </a:path>
            </a:pathLst>
          </a:custGeom>
          <a:gradFill>
            <a:gsLst>
              <a:gs pos="100000">
                <a:srgbClr val="FC6464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 w="6350" cap="flat" cmpd="sng">
            <a:solidFill>
              <a:srgbClr val="FC64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00" name="Google Shape;2632;p55">
            <a:extLst>
              <a:ext uri="{FF2B5EF4-FFF2-40B4-BE49-F238E27FC236}">
                <a16:creationId xmlns:a16="http://schemas.microsoft.com/office/drawing/2014/main" id="{7CEDA619-7F9F-47E5-9465-C0377D82C195}"/>
              </a:ext>
            </a:extLst>
          </p:cNvPr>
          <p:cNvSpPr/>
          <p:nvPr/>
        </p:nvSpPr>
        <p:spPr>
          <a:xfrm rot="9000000" flipV="1">
            <a:off x="3802475" y="910255"/>
            <a:ext cx="1872328" cy="2639701"/>
          </a:xfrm>
          <a:custGeom>
            <a:avLst/>
            <a:gdLst>
              <a:gd name="connsiteX0" fmla="*/ 4858 w 9648"/>
              <a:gd name="connsiteY0" fmla="*/ 658 h 9997"/>
              <a:gd name="connsiteX1" fmla="*/ 7544 w 9648"/>
              <a:gd name="connsiteY1" fmla="*/ 1518 h 9997"/>
              <a:gd name="connsiteX2" fmla="*/ 968 w 9648"/>
              <a:gd name="connsiteY2" fmla="*/ 3681 h 9997"/>
              <a:gd name="connsiteX3" fmla="*/ 4858 w 9648"/>
              <a:gd name="connsiteY3" fmla="*/ 658 h 9997"/>
              <a:gd name="connsiteX4" fmla="*/ 4826 w 9648"/>
              <a:gd name="connsiteY4" fmla="*/ 0 h 9997"/>
              <a:gd name="connsiteX5" fmla="*/ 0 w 9648"/>
              <a:gd name="connsiteY5" fmla="*/ 3714 h 9997"/>
              <a:gd name="connsiteX6" fmla="*/ 4737 w 9648"/>
              <a:gd name="connsiteY6" fmla="*/ 9997 h 9997"/>
              <a:gd name="connsiteX7" fmla="*/ 4868 w 9648"/>
              <a:gd name="connsiteY7" fmla="*/ 9997 h 9997"/>
              <a:gd name="connsiteX8" fmla="*/ 9648 w 9648"/>
              <a:gd name="connsiteY8" fmla="*/ 3714 h 9997"/>
              <a:gd name="connsiteX9" fmla="*/ 4826 w 9648"/>
              <a:gd name="connsiteY9" fmla="*/ 0 h 9997"/>
              <a:gd name="connsiteX0" fmla="*/ 5035 w 10000"/>
              <a:gd name="connsiteY0" fmla="*/ 658 h 10000"/>
              <a:gd name="connsiteX1" fmla="*/ 7819 w 10000"/>
              <a:gd name="connsiteY1" fmla="*/ 1518 h 10000"/>
              <a:gd name="connsiteX2" fmla="*/ 5035 w 10000"/>
              <a:gd name="connsiteY2" fmla="*/ 658 h 10000"/>
              <a:gd name="connsiteX3" fmla="*/ 5002 w 10000"/>
              <a:gd name="connsiteY3" fmla="*/ 0 h 10000"/>
              <a:gd name="connsiteX4" fmla="*/ 0 w 10000"/>
              <a:gd name="connsiteY4" fmla="*/ 3715 h 10000"/>
              <a:gd name="connsiteX5" fmla="*/ 4910 w 10000"/>
              <a:gd name="connsiteY5" fmla="*/ 10000 h 10000"/>
              <a:gd name="connsiteX6" fmla="*/ 5046 w 10000"/>
              <a:gd name="connsiteY6" fmla="*/ 10000 h 10000"/>
              <a:gd name="connsiteX7" fmla="*/ 10000 w 10000"/>
              <a:gd name="connsiteY7" fmla="*/ 3715 h 10000"/>
              <a:gd name="connsiteX8" fmla="*/ 5002 w 10000"/>
              <a:gd name="connsiteY8" fmla="*/ 0 h 10000"/>
              <a:gd name="connsiteX0" fmla="*/ 5002 w 10000"/>
              <a:gd name="connsiteY0" fmla="*/ 0 h 10000"/>
              <a:gd name="connsiteX1" fmla="*/ 0 w 10000"/>
              <a:gd name="connsiteY1" fmla="*/ 3715 h 10000"/>
              <a:gd name="connsiteX2" fmla="*/ 4910 w 10000"/>
              <a:gd name="connsiteY2" fmla="*/ 10000 h 10000"/>
              <a:gd name="connsiteX3" fmla="*/ 5046 w 10000"/>
              <a:gd name="connsiteY3" fmla="*/ 10000 h 10000"/>
              <a:gd name="connsiteX4" fmla="*/ 10000 w 10000"/>
              <a:gd name="connsiteY4" fmla="*/ 3715 h 10000"/>
              <a:gd name="connsiteX5" fmla="*/ 5002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 extrusionOk="0">
                <a:moveTo>
                  <a:pt x="5002" y="0"/>
                </a:moveTo>
                <a:cubicBezTo>
                  <a:pt x="2227" y="0"/>
                  <a:pt x="0" y="1653"/>
                  <a:pt x="0" y="3715"/>
                </a:cubicBezTo>
                <a:cubicBezTo>
                  <a:pt x="0" y="6553"/>
                  <a:pt x="4364" y="9627"/>
                  <a:pt x="4910" y="10000"/>
                </a:cubicBezTo>
                <a:lnTo>
                  <a:pt x="5046" y="10000"/>
                </a:lnTo>
                <a:cubicBezTo>
                  <a:pt x="5636" y="9627"/>
                  <a:pt x="10000" y="6723"/>
                  <a:pt x="10000" y="3715"/>
                </a:cubicBezTo>
                <a:cubicBezTo>
                  <a:pt x="10000" y="1653"/>
                  <a:pt x="7728" y="0"/>
                  <a:pt x="5002" y="0"/>
                </a:cubicBezTo>
                <a:close/>
              </a:path>
            </a:pathLst>
          </a:custGeom>
          <a:gradFill>
            <a:gsLst>
              <a:gs pos="100000">
                <a:srgbClr val="FC6464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 w="6350" cap="flat" cmpd="sng">
            <a:solidFill>
              <a:srgbClr val="FC64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96" name="Google Shape;2632;p55">
            <a:extLst>
              <a:ext uri="{FF2B5EF4-FFF2-40B4-BE49-F238E27FC236}">
                <a16:creationId xmlns:a16="http://schemas.microsoft.com/office/drawing/2014/main" id="{D455A2F0-BEF8-4EBA-AB7C-C4F042838660}"/>
              </a:ext>
            </a:extLst>
          </p:cNvPr>
          <p:cNvSpPr/>
          <p:nvPr/>
        </p:nvSpPr>
        <p:spPr>
          <a:xfrm rot="12600000">
            <a:off x="2630138" y="2143925"/>
            <a:ext cx="1872328" cy="2639701"/>
          </a:xfrm>
          <a:custGeom>
            <a:avLst/>
            <a:gdLst>
              <a:gd name="connsiteX0" fmla="*/ 4858 w 9648"/>
              <a:gd name="connsiteY0" fmla="*/ 658 h 9997"/>
              <a:gd name="connsiteX1" fmla="*/ 7544 w 9648"/>
              <a:gd name="connsiteY1" fmla="*/ 1518 h 9997"/>
              <a:gd name="connsiteX2" fmla="*/ 968 w 9648"/>
              <a:gd name="connsiteY2" fmla="*/ 3681 h 9997"/>
              <a:gd name="connsiteX3" fmla="*/ 4858 w 9648"/>
              <a:gd name="connsiteY3" fmla="*/ 658 h 9997"/>
              <a:gd name="connsiteX4" fmla="*/ 4826 w 9648"/>
              <a:gd name="connsiteY4" fmla="*/ 0 h 9997"/>
              <a:gd name="connsiteX5" fmla="*/ 0 w 9648"/>
              <a:gd name="connsiteY5" fmla="*/ 3714 h 9997"/>
              <a:gd name="connsiteX6" fmla="*/ 4737 w 9648"/>
              <a:gd name="connsiteY6" fmla="*/ 9997 h 9997"/>
              <a:gd name="connsiteX7" fmla="*/ 4868 w 9648"/>
              <a:gd name="connsiteY7" fmla="*/ 9997 h 9997"/>
              <a:gd name="connsiteX8" fmla="*/ 9648 w 9648"/>
              <a:gd name="connsiteY8" fmla="*/ 3714 h 9997"/>
              <a:gd name="connsiteX9" fmla="*/ 4826 w 9648"/>
              <a:gd name="connsiteY9" fmla="*/ 0 h 9997"/>
              <a:gd name="connsiteX0" fmla="*/ 5035 w 10000"/>
              <a:gd name="connsiteY0" fmla="*/ 658 h 10000"/>
              <a:gd name="connsiteX1" fmla="*/ 7819 w 10000"/>
              <a:gd name="connsiteY1" fmla="*/ 1518 h 10000"/>
              <a:gd name="connsiteX2" fmla="*/ 5035 w 10000"/>
              <a:gd name="connsiteY2" fmla="*/ 658 h 10000"/>
              <a:gd name="connsiteX3" fmla="*/ 5002 w 10000"/>
              <a:gd name="connsiteY3" fmla="*/ 0 h 10000"/>
              <a:gd name="connsiteX4" fmla="*/ 0 w 10000"/>
              <a:gd name="connsiteY4" fmla="*/ 3715 h 10000"/>
              <a:gd name="connsiteX5" fmla="*/ 4910 w 10000"/>
              <a:gd name="connsiteY5" fmla="*/ 10000 h 10000"/>
              <a:gd name="connsiteX6" fmla="*/ 5046 w 10000"/>
              <a:gd name="connsiteY6" fmla="*/ 10000 h 10000"/>
              <a:gd name="connsiteX7" fmla="*/ 10000 w 10000"/>
              <a:gd name="connsiteY7" fmla="*/ 3715 h 10000"/>
              <a:gd name="connsiteX8" fmla="*/ 5002 w 10000"/>
              <a:gd name="connsiteY8" fmla="*/ 0 h 10000"/>
              <a:gd name="connsiteX0" fmla="*/ 5002 w 10000"/>
              <a:gd name="connsiteY0" fmla="*/ 0 h 10000"/>
              <a:gd name="connsiteX1" fmla="*/ 0 w 10000"/>
              <a:gd name="connsiteY1" fmla="*/ 3715 h 10000"/>
              <a:gd name="connsiteX2" fmla="*/ 4910 w 10000"/>
              <a:gd name="connsiteY2" fmla="*/ 10000 h 10000"/>
              <a:gd name="connsiteX3" fmla="*/ 5046 w 10000"/>
              <a:gd name="connsiteY3" fmla="*/ 10000 h 10000"/>
              <a:gd name="connsiteX4" fmla="*/ 10000 w 10000"/>
              <a:gd name="connsiteY4" fmla="*/ 3715 h 10000"/>
              <a:gd name="connsiteX5" fmla="*/ 5002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 extrusionOk="0">
                <a:moveTo>
                  <a:pt x="5002" y="0"/>
                </a:moveTo>
                <a:cubicBezTo>
                  <a:pt x="2227" y="0"/>
                  <a:pt x="0" y="1653"/>
                  <a:pt x="0" y="3715"/>
                </a:cubicBezTo>
                <a:cubicBezTo>
                  <a:pt x="0" y="6553"/>
                  <a:pt x="4364" y="9627"/>
                  <a:pt x="4910" y="10000"/>
                </a:cubicBezTo>
                <a:lnTo>
                  <a:pt x="5046" y="10000"/>
                </a:lnTo>
                <a:cubicBezTo>
                  <a:pt x="5636" y="9627"/>
                  <a:pt x="10000" y="6723"/>
                  <a:pt x="10000" y="3715"/>
                </a:cubicBezTo>
                <a:cubicBezTo>
                  <a:pt x="10000" y="1653"/>
                  <a:pt x="7728" y="0"/>
                  <a:pt x="5002" y="0"/>
                </a:cubicBezTo>
                <a:close/>
              </a:path>
            </a:pathLst>
          </a:custGeom>
          <a:gradFill>
            <a:gsLst>
              <a:gs pos="100000">
                <a:srgbClr val="FC6464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 w="6350" cap="flat" cmpd="sng">
            <a:solidFill>
              <a:srgbClr val="FC64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02" name="Google Shape;2632;p55">
            <a:extLst>
              <a:ext uri="{FF2B5EF4-FFF2-40B4-BE49-F238E27FC236}">
                <a16:creationId xmlns:a16="http://schemas.microsoft.com/office/drawing/2014/main" id="{579CD005-D71A-435F-968F-7EA8548F73F8}"/>
              </a:ext>
            </a:extLst>
          </p:cNvPr>
          <p:cNvSpPr/>
          <p:nvPr/>
        </p:nvSpPr>
        <p:spPr>
          <a:xfrm rot="9000000" flipV="1">
            <a:off x="1426139" y="899160"/>
            <a:ext cx="1872328" cy="2639701"/>
          </a:xfrm>
          <a:custGeom>
            <a:avLst/>
            <a:gdLst>
              <a:gd name="connsiteX0" fmla="*/ 4858 w 9648"/>
              <a:gd name="connsiteY0" fmla="*/ 658 h 9997"/>
              <a:gd name="connsiteX1" fmla="*/ 7544 w 9648"/>
              <a:gd name="connsiteY1" fmla="*/ 1518 h 9997"/>
              <a:gd name="connsiteX2" fmla="*/ 968 w 9648"/>
              <a:gd name="connsiteY2" fmla="*/ 3681 h 9997"/>
              <a:gd name="connsiteX3" fmla="*/ 4858 w 9648"/>
              <a:gd name="connsiteY3" fmla="*/ 658 h 9997"/>
              <a:gd name="connsiteX4" fmla="*/ 4826 w 9648"/>
              <a:gd name="connsiteY4" fmla="*/ 0 h 9997"/>
              <a:gd name="connsiteX5" fmla="*/ 0 w 9648"/>
              <a:gd name="connsiteY5" fmla="*/ 3714 h 9997"/>
              <a:gd name="connsiteX6" fmla="*/ 4737 w 9648"/>
              <a:gd name="connsiteY6" fmla="*/ 9997 h 9997"/>
              <a:gd name="connsiteX7" fmla="*/ 4868 w 9648"/>
              <a:gd name="connsiteY7" fmla="*/ 9997 h 9997"/>
              <a:gd name="connsiteX8" fmla="*/ 9648 w 9648"/>
              <a:gd name="connsiteY8" fmla="*/ 3714 h 9997"/>
              <a:gd name="connsiteX9" fmla="*/ 4826 w 9648"/>
              <a:gd name="connsiteY9" fmla="*/ 0 h 9997"/>
              <a:gd name="connsiteX0" fmla="*/ 5035 w 10000"/>
              <a:gd name="connsiteY0" fmla="*/ 658 h 10000"/>
              <a:gd name="connsiteX1" fmla="*/ 7819 w 10000"/>
              <a:gd name="connsiteY1" fmla="*/ 1518 h 10000"/>
              <a:gd name="connsiteX2" fmla="*/ 5035 w 10000"/>
              <a:gd name="connsiteY2" fmla="*/ 658 h 10000"/>
              <a:gd name="connsiteX3" fmla="*/ 5002 w 10000"/>
              <a:gd name="connsiteY3" fmla="*/ 0 h 10000"/>
              <a:gd name="connsiteX4" fmla="*/ 0 w 10000"/>
              <a:gd name="connsiteY4" fmla="*/ 3715 h 10000"/>
              <a:gd name="connsiteX5" fmla="*/ 4910 w 10000"/>
              <a:gd name="connsiteY5" fmla="*/ 10000 h 10000"/>
              <a:gd name="connsiteX6" fmla="*/ 5046 w 10000"/>
              <a:gd name="connsiteY6" fmla="*/ 10000 h 10000"/>
              <a:gd name="connsiteX7" fmla="*/ 10000 w 10000"/>
              <a:gd name="connsiteY7" fmla="*/ 3715 h 10000"/>
              <a:gd name="connsiteX8" fmla="*/ 5002 w 10000"/>
              <a:gd name="connsiteY8" fmla="*/ 0 h 10000"/>
              <a:gd name="connsiteX0" fmla="*/ 5002 w 10000"/>
              <a:gd name="connsiteY0" fmla="*/ 0 h 10000"/>
              <a:gd name="connsiteX1" fmla="*/ 0 w 10000"/>
              <a:gd name="connsiteY1" fmla="*/ 3715 h 10000"/>
              <a:gd name="connsiteX2" fmla="*/ 4910 w 10000"/>
              <a:gd name="connsiteY2" fmla="*/ 10000 h 10000"/>
              <a:gd name="connsiteX3" fmla="*/ 5046 w 10000"/>
              <a:gd name="connsiteY3" fmla="*/ 10000 h 10000"/>
              <a:gd name="connsiteX4" fmla="*/ 10000 w 10000"/>
              <a:gd name="connsiteY4" fmla="*/ 3715 h 10000"/>
              <a:gd name="connsiteX5" fmla="*/ 5002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 extrusionOk="0">
                <a:moveTo>
                  <a:pt x="5002" y="0"/>
                </a:moveTo>
                <a:cubicBezTo>
                  <a:pt x="2227" y="0"/>
                  <a:pt x="0" y="1653"/>
                  <a:pt x="0" y="3715"/>
                </a:cubicBezTo>
                <a:cubicBezTo>
                  <a:pt x="0" y="6553"/>
                  <a:pt x="4364" y="9627"/>
                  <a:pt x="4910" y="10000"/>
                </a:cubicBezTo>
                <a:lnTo>
                  <a:pt x="5046" y="10000"/>
                </a:lnTo>
                <a:cubicBezTo>
                  <a:pt x="5636" y="9627"/>
                  <a:pt x="10000" y="6723"/>
                  <a:pt x="10000" y="3715"/>
                </a:cubicBezTo>
                <a:cubicBezTo>
                  <a:pt x="10000" y="1653"/>
                  <a:pt x="7728" y="0"/>
                  <a:pt x="5002" y="0"/>
                </a:cubicBezTo>
                <a:close/>
              </a:path>
            </a:pathLst>
          </a:custGeom>
          <a:gradFill>
            <a:gsLst>
              <a:gs pos="100000">
                <a:srgbClr val="FC6464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 w="6350" cap="flat" cmpd="sng">
            <a:solidFill>
              <a:srgbClr val="FC64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4CAF27EB-5B4B-4166-841E-3D5CBA06D1F6}"/>
              </a:ext>
            </a:extLst>
          </p:cNvPr>
          <p:cNvSpPr/>
          <p:nvPr/>
        </p:nvSpPr>
        <p:spPr>
          <a:xfrm>
            <a:off x="2429206" y="2900324"/>
            <a:ext cx="1845157" cy="1845157"/>
          </a:xfrm>
          <a:prstGeom prst="ellipse">
            <a:avLst/>
          </a:prstGeom>
          <a:gradFill>
            <a:gsLst>
              <a:gs pos="48000">
                <a:srgbClr val="FFE2E2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47E55D84-314A-4FE4-9349-ABEAC9DDFC92}"/>
              </a:ext>
            </a:extLst>
          </p:cNvPr>
          <p:cNvSpPr/>
          <p:nvPr/>
        </p:nvSpPr>
        <p:spPr>
          <a:xfrm>
            <a:off x="4799160" y="2900324"/>
            <a:ext cx="1845157" cy="1845157"/>
          </a:xfrm>
          <a:prstGeom prst="ellipse">
            <a:avLst/>
          </a:prstGeom>
          <a:gradFill>
            <a:gsLst>
              <a:gs pos="48000">
                <a:srgbClr val="FFE2E2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36" name="Google Shape;2632;p55">
            <a:extLst>
              <a:ext uri="{FF2B5EF4-FFF2-40B4-BE49-F238E27FC236}">
                <a16:creationId xmlns:a16="http://schemas.microsoft.com/office/drawing/2014/main" id="{F8EABAD2-0CA2-4A24-B9B0-C1D865F95A3F}"/>
              </a:ext>
            </a:extLst>
          </p:cNvPr>
          <p:cNvSpPr/>
          <p:nvPr/>
        </p:nvSpPr>
        <p:spPr>
          <a:xfrm rot="12600000">
            <a:off x="280431" y="2143925"/>
            <a:ext cx="1872328" cy="2639701"/>
          </a:xfrm>
          <a:custGeom>
            <a:avLst/>
            <a:gdLst>
              <a:gd name="connsiteX0" fmla="*/ 4858 w 9648"/>
              <a:gd name="connsiteY0" fmla="*/ 658 h 9997"/>
              <a:gd name="connsiteX1" fmla="*/ 7544 w 9648"/>
              <a:gd name="connsiteY1" fmla="*/ 1518 h 9997"/>
              <a:gd name="connsiteX2" fmla="*/ 968 w 9648"/>
              <a:gd name="connsiteY2" fmla="*/ 3681 h 9997"/>
              <a:gd name="connsiteX3" fmla="*/ 4858 w 9648"/>
              <a:gd name="connsiteY3" fmla="*/ 658 h 9997"/>
              <a:gd name="connsiteX4" fmla="*/ 4826 w 9648"/>
              <a:gd name="connsiteY4" fmla="*/ 0 h 9997"/>
              <a:gd name="connsiteX5" fmla="*/ 0 w 9648"/>
              <a:gd name="connsiteY5" fmla="*/ 3714 h 9997"/>
              <a:gd name="connsiteX6" fmla="*/ 4737 w 9648"/>
              <a:gd name="connsiteY6" fmla="*/ 9997 h 9997"/>
              <a:gd name="connsiteX7" fmla="*/ 4868 w 9648"/>
              <a:gd name="connsiteY7" fmla="*/ 9997 h 9997"/>
              <a:gd name="connsiteX8" fmla="*/ 9648 w 9648"/>
              <a:gd name="connsiteY8" fmla="*/ 3714 h 9997"/>
              <a:gd name="connsiteX9" fmla="*/ 4826 w 9648"/>
              <a:gd name="connsiteY9" fmla="*/ 0 h 9997"/>
              <a:gd name="connsiteX0" fmla="*/ 5035 w 10000"/>
              <a:gd name="connsiteY0" fmla="*/ 658 h 10000"/>
              <a:gd name="connsiteX1" fmla="*/ 7819 w 10000"/>
              <a:gd name="connsiteY1" fmla="*/ 1518 h 10000"/>
              <a:gd name="connsiteX2" fmla="*/ 5035 w 10000"/>
              <a:gd name="connsiteY2" fmla="*/ 658 h 10000"/>
              <a:gd name="connsiteX3" fmla="*/ 5002 w 10000"/>
              <a:gd name="connsiteY3" fmla="*/ 0 h 10000"/>
              <a:gd name="connsiteX4" fmla="*/ 0 w 10000"/>
              <a:gd name="connsiteY4" fmla="*/ 3715 h 10000"/>
              <a:gd name="connsiteX5" fmla="*/ 4910 w 10000"/>
              <a:gd name="connsiteY5" fmla="*/ 10000 h 10000"/>
              <a:gd name="connsiteX6" fmla="*/ 5046 w 10000"/>
              <a:gd name="connsiteY6" fmla="*/ 10000 h 10000"/>
              <a:gd name="connsiteX7" fmla="*/ 10000 w 10000"/>
              <a:gd name="connsiteY7" fmla="*/ 3715 h 10000"/>
              <a:gd name="connsiteX8" fmla="*/ 5002 w 10000"/>
              <a:gd name="connsiteY8" fmla="*/ 0 h 10000"/>
              <a:gd name="connsiteX0" fmla="*/ 5002 w 10000"/>
              <a:gd name="connsiteY0" fmla="*/ 0 h 10000"/>
              <a:gd name="connsiteX1" fmla="*/ 0 w 10000"/>
              <a:gd name="connsiteY1" fmla="*/ 3715 h 10000"/>
              <a:gd name="connsiteX2" fmla="*/ 4910 w 10000"/>
              <a:gd name="connsiteY2" fmla="*/ 10000 h 10000"/>
              <a:gd name="connsiteX3" fmla="*/ 5046 w 10000"/>
              <a:gd name="connsiteY3" fmla="*/ 10000 h 10000"/>
              <a:gd name="connsiteX4" fmla="*/ 10000 w 10000"/>
              <a:gd name="connsiteY4" fmla="*/ 3715 h 10000"/>
              <a:gd name="connsiteX5" fmla="*/ 5002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 extrusionOk="0">
                <a:moveTo>
                  <a:pt x="5002" y="0"/>
                </a:moveTo>
                <a:cubicBezTo>
                  <a:pt x="2227" y="0"/>
                  <a:pt x="0" y="1653"/>
                  <a:pt x="0" y="3715"/>
                </a:cubicBezTo>
                <a:cubicBezTo>
                  <a:pt x="0" y="6553"/>
                  <a:pt x="4364" y="9627"/>
                  <a:pt x="4910" y="10000"/>
                </a:cubicBezTo>
                <a:lnTo>
                  <a:pt x="5046" y="10000"/>
                </a:lnTo>
                <a:cubicBezTo>
                  <a:pt x="5636" y="9627"/>
                  <a:pt x="10000" y="6723"/>
                  <a:pt x="10000" y="3715"/>
                </a:cubicBezTo>
                <a:cubicBezTo>
                  <a:pt x="10000" y="1653"/>
                  <a:pt x="7728" y="0"/>
                  <a:pt x="5002" y="0"/>
                </a:cubicBezTo>
                <a:close/>
              </a:path>
            </a:pathLst>
          </a:custGeom>
          <a:gradFill>
            <a:gsLst>
              <a:gs pos="100000">
                <a:srgbClr val="FC6464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 w="6350" cap="flat" cmpd="sng">
            <a:solidFill>
              <a:srgbClr val="FC64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AB9B00D1-82CB-472B-AD59-5A6EACCFBA92}"/>
              </a:ext>
            </a:extLst>
          </p:cNvPr>
          <p:cNvSpPr/>
          <p:nvPr/>
        </p:nvSpPr>
        <p:spPr>
          <a:xfrm>
            <a:off x="79499" y="2900324"/>
            <a:ext cx="1845157" cy="1845157"/>
          </a:xfrm>
          <a:prstGeom prst="ellipse">
            <a:avLst/>
          </a:prstGeom>
          <a:gradFill>
            <a:gsLst>
              <a:gs pos="48000">
                <a:srgbClr val="FFE2E2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E3B7BAD4-2C36-4313-88BC-1D14F0876399}"/>
              </a:ext>
            </a:extLst>
          </p:cNvPr>
          <p:cNvSpPr/>
          <p:nvPr/>
        </p:nvSpPr>
        <p:spPr>
          <a:xfrm rot="10800000" flipH="1" flipV="1">
            <a:off x="1249630" y="959282"/>
            <a:ext cx="1845157" cy="1845157"/>
          </a:xfrm>
          <a:prstGeom prst="ellipse">
            <a:avLst/>
          </a:prstGeom>
          <a:gradFill>
            <a:gsLst>
              <a:gs pos="48000">
                <a:srgbClr val="FFE2E2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D8970E72-4354-4A8B-9765-50B60DCE5E95}"/>
              </a:ext>
            </a:extLst>
          </p:cNvPr>
          <p:cNvSpPr/>
          <p:nvPr/>
        </p:nvSpPr>
        <p:spPr>
          <a:xfrm rot="5400000" flipV="1">
            <a:off x="3619780" y="959282"/>
            <a:ext cx="1845157" cy="1845157"/>
          </a:xfrm>
          <a:prstGeom prst="ellipse">
            <a:avLst/>
          </a:prstGeom>
          <a:gradFill>
            <a:gsLst>
              <a:gs pos="48000">
                <a:srgbClr val="FFE2E2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C7417698-AEF0-465A-A45C-E96A1D028AAA}"/>
              </a:ext>
            </a:extLst>
          </p:cNvPr>
          <p:cNvSpPr/>
          <p:nvPr/>
        </p:nvSpPr>
        <p:spPr>
          <a:xfrm rot="5400000" flipV="1">
            <a:off x="5936602" y="957391"/>
            <a:ext cx="1845157" cy="1845157"/>
          </a:xfrm>
          <a:prstGeom prst="ellipse">
            <a:avLst/>
          </a:prstGeom>
          <a:gradFill>
            <a:gsLst>
              <a:gs pos="48000">
                <a:srgbClr val="FFE2E2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85" name="Google Shape;453;p36">
            <a:extLst>
              <a:ext uri="{FF2B5EF4-FFF2-40B4-BE49-F238E27FC236}">
                <a16:creationId xmlns:a16="http://schemas.microsoft.com/office/drawing/2014/main" id="{3881C2A7-3BAC-4E1A-B468-C31980377D5B}"/>
              </a:ext>
            </a:extLst>
          </p:cNvPr>
          <p:cNvSpPr txBox="1">
            <a:spLocks/>
          </p:cNvSpPr>
          <p:nvPr/>
        </p:nvSpPr>
        <p:spPr>
          <a:xfrm>
            <a:off x="3462976" y="1530680"/>
            <a:ext cx="2163306" cy="68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000" b="0" i="0" u="none" strike="noStrike" cap="none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ru-RU" sz="1100" b="1" dirty="0">
                <a:solidFill>
                  <a:srgbClr val="3C384A"/>
                </a:solidFill>
              </a:rPr>
              <a:t>Новообразования МПС, Брюшной полости,</a:t>
            </a:r>
          </a:p>
          <a:p>
            <a:pPr marL="0" indent="0"/>
            <a:r>
              <a:rPr lang="ru-RU" sz="1100" b="1" dirty="0">
                <a:solidFill>
                  <a:srgbClr val="3C384A"/>
                </a:solidFill>
              </a:rPr>
              <a:t>Новообразования уретры</a:t>
            </a:r>
          </a:p>
        </p:txBody>
      </p:sp>
      <p:sp>
        <p:nvSpPr>
          <p:cNvPr id="86" name="Google Shape;454;p36">
            <a:extLst>
              <a:ext uri="{FF2B5EF4-FFF2-40B4-BE49-F238E27FC236}">
                <a16:creationId xmlns:a16="http://schemas.microsoft.com/office/drawing/2014/main" id="{40E9CD2E-FC3C-4487-8AF7-C82DB95FA499}"/>
              </a:ext>
            </a:extLst>
          </p:cNvPr>
          <p:cNvSpPr txBox="1">
            <a:spLocks/>
          </p:cNvSpPr>
          <p:nvPr/>
        </p:nvSpPr>
        <p:spPr>
          <a:xfrm>
            <a:off x="5943309" y="1500897"/>
            <a:ext cx="183845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000" b="0" i="0" u="none" strike="noStrike" cap="none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ru-RU" sz="1100" b="1" dirty="0">
                <a:solidFill>
                  <a:srgbClr val="3C384A"/>
                </a:solidFill>
              </a:rPr>
              <a:t>Заболевания репродуктивной системы</a:t>
            </a:r>
          </a:p>
          <a:p>
            <a:pPr marL="0" indent="0"/>
            <a:r>
              <a:rPr lang="ru-RU" sz="1100" dirty="0">
                <a:solidFill>
                  <a:srgbClr val="3C384A"/>
                </a:solidFill>
              </a:rPr>
              <a:t>(Простатиты)</a:t>
            </a:r>
          </a:p>
        </p:txBody>
      </p:sp>
      <p:sp>
        <p:nvSpPr>
          <p:cNvPr id="87" name="Google Shape;457;p36">
            <a:extLst>
              <a:ext uri="{FF2B5EF4-FFF2-40B4-BE49-F238E27FC236}">
                <a16:creationId xmlns:a16="http://schemas.microsoft.com/office/drawing/2014/main" id="{056CD063-323B-414D-B609-EC9ECDF2506B}"/>
              </a:ext>
            </a:extLst>
          </p:cNvPr>
          <p:cNvSpPr txBox="1">
            <a:spLocks/>
          </p:cNvSpPr>
          <p:nvPr/>
        </p:nvSpPr>
        <p:spPr>
          <a:xfrm>
            <a:off x="0" y="3473034"/>
            <a:ext cx="2061929" cy="68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000" b="0" i="0" u="none" strike="noStrike" cap="none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ru-RU" sz="1100" b="1" dirty="0">
                <a:solidFill>
                  <a:srgbClr val="3C384A"/>
                </a:solidFill>
              </a:rPr>
              <a:t>Заболевания ЦНС</a:t>
            </a:r>
          </a:p>
          <a:p>
            <a:pPr marL="0" indent="0"/>
            <a:r>
              <a:rPr lang="ru-RU" sz="1100" dirty="0">
                <a:solidFill>
                  <a:srgbClr val="3C384A"/>
                </a:solidFill>
              </a:rPr>
              <a:t>(Атония детрузора→ чрезмерное наполнение)</a:t>
            </a:r>
          </a:p>
        </p:txBody>
      </p:sp>
      <p:sp>
        <p:nvSpPr>
          <p:cNvPr id="88" name="Google Shape;458;p36">
            <a:extLst>
              <a:ext uri="{FF2B5EF4-FFF2-40B4-BE49-F238E27FC236}">
                <a16:creationId xmlns:a16="http://schemas.microsoft.com/office/drawing/2014/main" id="{8131A37F-D529-4A5D-9AF6-221AE6F1682E}"/>
              </a:ext>
            </a:extLst>
          </p:cNvPr>
          <p:cNvSpPr txBox="1">
            <a:spLocks/>
          </p:cNvSpPr>
          <p:nvPr/>
        </p:nvSpPr>
        <p:spPr>
          <a:xfrm>
            <a:off x="2277756" y="3386989"/>
            <a:ext cx="2163306" cy="86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000" b="0" i="0" u="none" strike="noStrike" cap="none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ru-RU" sz="1100" b="1" dirty="0">
                <a:solidFill>
                  <a:srgbClr val="3C384A"/>
                </a:solidFill>
              </a:rPr>
              <a:t>Врожденные аномалии развития</a:t>
            </a:r>
          </a:p>
          <a:p>
            <a:pPr marL="0" indent="0"/>
            <a:r>
              <a:rPr lang="ru-RU" sz="1100" dirty="0">
                <a:solidFill>
                  <a:srgbClr val="3C384A"/>
                </a:solidFill>
              </a:rPr>
              <a:t>(Эктопия мочеточников,</a:t>
            </a:r>
          </a:p>
          <a:p>
            <a:pPr marL="0" indent="0"/>
            <a:r>
              <a:rPr lang="ru-RU" sz="1100" dirty="0">
                <a:solidFill>
                  <a:srgbClr val="3C384A"/>
                </a:solidFill>
              </a:rPr>
              <a:t>Септы, Короткая уретра)</a:t>
            </a:r>
          </a:p>
        </p:txBody>
      </p:sp>
      <p:sp>
        <p:nvSpPr>
          <p:cNvPr id="89" name="Google Shape;459;p36">
            <a:extLst>
              <a:ext uri="{FF2B5EF4-FFF2-40B4-BE49-F238E27FC236}">
                <a16:creationId xmlns:a16="http://schemas.microsoft.com/office/drawing/2014/main" id="{BB350B75-C5AB-4E1A-9255-EBA03F692847}"/>
              </a:ext>
            </a:extLst>
          </p:cNvPr>
          <p:cNvSpPr txBox="1">
            <a:spLocks/>
          </p:cNvSpPr>
          <p:nvPr/>
        </p:nvSpPr>
        <p:spPr>
          <a:xfrm>
            <a:off x="4736170" y="3555604"/>
            <a:ext cx="196388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000" b="0" i="0" u="none" strike="noStrike" cap="none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ru-RU" sz="1100" b="1" dirty="0">
                <a:solidFill>
                  <a:srgbClr val="3C384A"/>
                </a:solidFill>
              </a:rPr>
              <a:t>Нарушение функции уретральных сфинктеров</a:t>
            </a:r>
          </a:p>
        </p:txBody>
      </p:sp>
      <p:sp>
        <p:nvSpPr>
          <p:cNvPr id="90" name="Google Shape;452;p36">
            <a:extLst>
              <a:ext uri="{FF2B5EF4-FFF2-40B4-BE49-F238E27FC236}">
                <a16:creationId xmlns:a16="http://schemas.microsoft.com/office/drawing/2014/main" id="{37CF6BE4-72A0-4156-A0F4-265BBC654F02}"/>
              </a:ext>
            </a:extLst>
          </p:cNvPr>
          <p:cNvSpPr txBox="1">
            <a:spLocks/>
          </p:cNvSpPr>
          <p:nvPr/>
        </p:nvSpPr>
        <p:spPr>
          <a:xfrm>
            <a:off x="1095200" y="1369742"/>
            <a:ext cx="2163027" cy="103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000" b="0" i="0" u="none" strike="noStrike" cap="none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ru-RU" sz="1100" b="1" dirty="0">
                <a:solidFill>
                  <a:srgbClr val="3C384A"/>
                </a:solidFill>
              </a:rPr>
              <a:t>Воспалительные заболевания МПС</a:t>
            </a:r>
          </a:p>
          <a:p>
            <a:pPr marL="0" indent="0"/>
            <a:r>
              <a:rPr lang="ru-RU" sz="1100" dirty="0">
                <a:solidFill>
                  <a:srgbClr val="3C384A"/>
                </a:solidFill>
              </a:rPr>
              <a:t>(Пиелонфриты, Циститы, Простатиты, Фиброз</a:t>
            </a:r>
          </a:p>
          <a:p>
            <a:pPr marL="0" indent="0"/>
            <a:r>
              <a:rPr lang="ru-RU" sz="1100" dirty="0">
                <a:solidFill>
                  <a:srgbClr val="3C384A"/>
                </a:solidFill>
              </a:rPr>
              <a:t>стенки МП)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7FC29E0-57EC-4637-AF25-9530D76193B3}"/>
              </a:ext>
            </a:extLst>
          </p:cNvPr>
          <p:cNvSpPr/>
          <p:nvPr/>
        </p:nvSpPr>
        <p:spPr>
          <a:xfrm rot="10800000" flipH="1" flipV="1">
            <a:off x="7131367" y="2900324"/>
            <a:ext cx="1845157" cy="1845157"/>
          </a:xfrm>
          <a:prstGeom prst="ellipse">
            <a:avLst/>
          </a:prstGeom>
          <a:gradFill>
            <a:gsLst>
              <a:gs pos="48000">
                <a:srgbClr val="FFE2E2"/>
              </a:gs>
              <a:gs pos="0">
                <a:schemeClr val="bg1"/>
              </a:gs>
            </a:gsLst>
            <a:path path="circle">
              <a:fillToRect r="100000" b="100000"/>
            </a:path>
          </a:gradFill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22" name="Google Shape;452;p36">
            <a:extLst>
              <a:ext uri="{FF2B5EF4-FFF2-40B4-BE49-F238E27FC236}">
                <a16:creationId xmlns:a16="http://schemas.microsoft.com/office/drawing/2014/main" id="{055D4676-EEB9-476B-85A0-BE2DEA539A6E}"/>
              </a:ext>
            </a:extLst>
          </p:cNvPr>
          <p:cNvSpPr txBox="1">
            <a:spLocks/>
          </p:cNvSpPr>
          <p:nvPr/>
        </p:nvSpPr>
        <p:spPr>
          <a:xfrm>
            <a:off x="6972432" y="3555604"/>
            <a:ext cx="216302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000" b="0" i="0" u="none" strike="noStrike" cap="none">
                <a:solidFill>
                  <a:schemeClr val="accent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ru-RU" sz="1100" b="1" dirty="0">
                <a:solidFill>
                  <a:srgbClr val="3C384A"/>
                </a:solidFill>
              </a:rPr>
              <a:t>Заболевания связанные с синдромом ПУ</a:t>
            </a:r>
            <a:r>
              <a:rPr lang="en-GB" sz="1100" b="1" dirty="0">
                <a:solidFill>
                  <a:srgbClr val="3C384A"/>
                </a:solidFill>
              </a:rPr>
              <a:t>/</a:t>
            </a:r>
            <a:r>
              <a:rPr lang="ru-RU" sz="1100" b="1" dirty="0">
                <a:solidFill>
                  <a:srgbClr val="3C384A"/>
                </a:solidFill>
              </a:rPr>
              <a:t>ПД</a:t>
            </a:r>
            <a:endParaRPr lang="ru-RU" sz="1100" dirty="0">
              <a:solidFill>
                <a:srgbClr val="3C38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FAE50B-966F-437A-88D0-444BA6A1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5760" cy="33773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F30515-B815-4A1D-AB3B-8AAA4E375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930" y="0"/>
            <a:ext cx="2358323" cy="20608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F58424-CE7D-42FD-BA99-45C223592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112" y="2042160"/>
            <a:ext cx="4755888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13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47;p36">
            <a:extLst>
              <a:ext uri="{FF2B5EF4-FFF2-40B4-BE49-F238E27FC236}">
                <a16:creationId xmlns:a16="http://schemas.microsoft.com/office/drawing/2014/main" id="{02F0E7D9-A9ED-4369-B00A-C8AD5B4D5B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5877164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Исследования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29B1461E-0718-42D3-8BA4-DC6FA75F3629}"/>
              </a:ext>
            </a:extLst>
          </p:cNvPr>
          <p:cNvSpPr/>
          <p:nvPr/>
        </p:nvSpPr>
        <p:spPr>
          <a:xfrm>
            <a:off x="4879428" y="-905655"/>
            <a:ext cx="6954809" cy="6954809"/>
          </a:xfrm>
          <a:prstGeom prst="ellipse">
            <a:avLst/>
          </a:prstGeom>
          <a:solidFill>
            <a:srgbClr val="FC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613CB6F8-E7D1-4507-87DC-E80DEFAC286C}"/>
              </a:ext>
            </a:extLst>
          </p:cNvPr>
          <p:cNvSpPr/>
          <p:nvPr/>
        </p:nvSpPr>
        <p:spPr>
          <a:xfrm>
            <a:off x="5022693" y="-762390"/>
            <a:ext cx="6668278" cy="6668278"/>
          </a:xfrm>
          <a:prstGeom prst="ellipse">
            <a:avLst/>
          </a:prstGeom>
          <a:solidFill>
            <a:srgbClr val="FD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926B071-021D-4F2C-AA76-41857BD2B8EE}"/>
              </a:ext>
            </a:extLst>
          </p:cNvPr>
          <p:cNvSpPr/>
          <p:nvPr/>
        </p:nvSpPr>
        <p:spPr>
          <a:xfrm>
            <a:off x="7018762" y="39435"/>
            <a:ext cx="2010697" cy="2010697"/>
          </a:xfrm>
          <a:prstGeom prst="ellipse">
            <a:avLst/>
          </a:prstGeom>
          <a:blipFill dpi="0" rotWithShape="1">
            <a:blip r:embed="rId3"/>
            <a:srcRect/>
            <a:stretch>
              <a:fillRect l="-10000" r="-13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CF6C9966-C850-4735-A5EC-EFBBA652F37F}"/>
              </a:ext>
            </a:extLst>
          </p:cNvPr>
          <p:cNvSpPr/>
          <p:nvPr/>
        </p:nvSpPr>
        <p:spPr>
          <a:xfrm>
            <a:off x="5154401" y="1494576"/>
            <a:ext cx="2390044" cy="2390044"/>
          </a:xfrm>
          <a:prstGeom prst="ellipse">
            <a:avLst/>
          </a:prstGeom>
          <a:blipFill dpi="0" rotWithShape="1">
            <a:blip r:embed="rId4"/>
            <a:srcRect/>
            <a:stretch>
              <a:fillRect l="-28000" r="-23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EDD11693-FCCA-4165-ABBD-478E89BE9E6A}"/>
              </a:ext>
            </a:extLst>
          </p:cNvPr>
          <p:cNvSpPr/>
          <p:nvPr/>
        </p:nvSpPr>
        <p:spPr>
          <a:xfrm>
            <a:off x="7226121" y="3115556"/>
            <a:ext cx="1907977" cy="1907977"/>
          </a:xfrm>
          <a:prstGeom prst="ellipse">
            <a:avLst/>
          </a:prstGeom>
          <a:blipFill dpi="0" rotWithShape="1">
            <a:blip r:embed="rId5"/>
            <a:srcRect/>
            <a:stretch>
              <a:fillRect l="-28000" r="-28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BA414C5-0155-43C9-AABA-777874BB96FD}"/>
              </a:ext>
            </a:extLst>
          </p:cNvPr>
          <p:cNvSpPr/>
          <p:nvPr/>
        </p:nvSpPr>
        <p:spPr>
          <a:xfrm>
            <a:off x="7594617" y="2095814"/>
            <a:ext cx="964813" cy="969773"/>
          </a:xfrm>
          <a:prstGeom prst="ellipse">
            <a:avLst/>
          </a:prstGeom>
          <a:blipFill dpi="0" rotWithShape="1">
            <a:blip r:embed="rId6"/>
            <a:srcRect/>
            <a:stretch>
              <a:fillRect l="-19000" r="-41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252E112E-3DB1-4211-9EA4-35B887A4A8CF}"/>
              </a:ext>
            </a:extLst>
          </p:cNvPr>
          <p:cNvSpPr/>
          <p:nvPr/>
        </p:nvSpPr>
        <p:spPr>
          <a:xfrm>
            <a:off x="5768788" y="239770"/>
            <a:ext cx="1155175" cy="116111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89168D4-0528-4533-B35B-87865B14B395}"/>
              </a:ext>
            </a:extLst>
          </p:cNvPr>
          <p:cNvSpPr/>
          <p:nvPr/>
        </p:nvSpPr>
        <p:spPr>
          <a:xfrm>
            <a:off x="6027382" y="3896427"/>
            <a:ext cx="1198739" cy="1198739"/>
          </a:xfrm>
          <a:prstGeom prst="ellipse">
            <a:avLst/>
          </a:prstGeom>
          <a:blipFill dpi="0" rotWithShape="1">
            <a:blip r:embed="rId8"/>
            <a:srcRect/>
            <a:stretch>
              <a:fillRect l="1000" r="-9000"/>
            </a:stretch>
          </a:blipFill>
          <a:ln w="12700"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Google Shape;367;p32">
            <a:extLst>
              <a:ext uri="{FF2B5EF4-FFF2-40B4-BE49-F238E27FC236}">
                <a16:creationId xmlns:a16="http://schemas.microsoft.com/office/drawing/2014/main" id="{40F35BE4-B1EF-4D7E-B9BD-CB9B3AAD9925}"/>
              </a:ext>
            </a:extLst>
          </p:cNvPr>
          <p:cNvSpPr txBox="1">
            <a:spLocks/>
          </p:cNvSpPr>
          <p:nvPr/>
        </p:nvSpPr>
        <p:spPr>
          <a:xfrm>
            <a:off x="-1248395" y="559749"/>
            <a:ext cx="628068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ОАК, БХ, УГК, Т4 ТТГ, МДП, тест АКТГ,</a:t>
            </a:r>
          </a:p>
          <a:p>
            <a:pPr marL="0" indent="0" algn="r"/>
            <a:r>
              <a:rPr lang="ru-RU" sz="1400" b="1" dirty="0"/>
              <a:t>тест с водной депривацией</a:t>
            </a:r>
          </a:p>
        </p:txBody>
      </p:sp>
      <p:sp>
        <p:nvSpPr>
          <p:cNvPr id="55" name="Google Shape;367;p32">
            <a:extLst>
              <a:ext uri="{FF2B5EF4-FFF2-40B4-BE49-F238E27FC236}">
                <a16:creationId xmlns:a16="http://schemas.microsoft.com/office/drawing/2014/main" id="{E9AB1F7D-7AF7-4B10-9103-5FBA861C77CB}"/>
              </a:ext>
            </a:extLst>
          </p:cNvPr>
          <p:cNvSpPr txBox="1">
            <a:spLocks/>
          </p:cNvSpPr>
          <p:nvPr/>
        </p:nvSpPr>
        <p:spPr>
          <a:xfrm>
            <a:off x="257459" y="1393243"/>
            <a:ext cx="452930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УЗИ брюшной полости, включая надпочечники, рентген</a:t>
            </a:r>
          </a:p>
        </p:txBody>
      </p:sp>
      <p:sp>
        <p:nvSpPr>
          <p:cNvPr id="56" name="Google Shape;367;p32">
            <a:extLst>
              <a:ext uri="{FF2B5EF4-FFF2-40B4-BE49-F238E27FC236}">
                <a16:creationId xmlns:a16="http://schemas.microsoft.com/office/drawing/2014/main" id="{380EA66C-4AE9-4F54-A6DA-A9BB4B5E46BD}"/>
              </a:ext>
            </a:extLst>
          </p:cNvPr>
          <p:cNvSpPr txBox="1">
            <a:spLocks/>
          </p:cNvSpPr>
          <p:nvPr/>
        </p:nvSpPr>
        <p:spPr>
          <a:xfrm>
            <a:off x="153694" y="1917712"/>
            <a:ext cx="453514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Бак посев мочи? Посев стенки МП?</a:t>
            </a:r>
          </a:p>
          <a:p>
            <a:pPr marL="0" indent="0" algn="r"/>
            <a:r>
              <a:rPr lang="ru-RU" sz="1400" dirty="0"/>
              <a:t>(80%)</a:t>
            </a:r>
          </a:p>
        </p:txBody>
      </p:sp>
      <p:sp>
        <p:nvSpPr>
          <p:cNvPr id="57" name="Google Shape;367;p32">
            <a:extLst>
              <a:ext uri="{FF2B5EF4-FFF2-40B4-BE49-F238E27FC236}">
                <a16:creationId xmlns:a16="http://schemas.microsoft.com/office/drawing/2014/main" id="{611ACC01-938D-428E-9337-A73A1A25FA63}"/>
              </a:ext>
            </a:extLst>
          </p:cNvPr>
          <p:cNvSpPr txBox="1">
            <a:spLocks/>
          </p:cNvSpPr>
          <p:nvPr/>
        </p:nvSpPr>
        <p:spPr>
          <a:xfrm>
            <a:off x="192991" y="4418192"/>
            <a:ext cx="511674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Общий анализ мочи</a:t>
            </a:r>
          </a:p>
          <a:p>
            <a:pPr marL="0" indent="0" algn="r"/>
            <a:r>
              <a:rPr lang="ru-RU" sz="1400" dirty="0"/>
              <a:t>(Относительная плотность меняется на протяжении суток)</a:t>
            </a:r>
          </a:p>
        </p:txBody>
      </p:sp>
      <p:sp>
        <p:nvSpPr>
          <p:cNvPr id="58" name="Google Shape;367;p32">
            <a:extLst>
              <a:ext uri="{FF2B5EF4-FFF2-40B4-BE49-F238E27FC236}">
                <a16:creationId xmlns:a16="http://schemas.microsoft.com/office/drawing/2014/main" id="{A6FB71CC-A174-4410-BA26-DC5626E8C0C4}"/>
              </a:ext>
            </a:extLst>
          </p:cNvPr>
          <p:cNvSpPr txBox="1">
            <a:spLocks/>
          </p:cNvSpPr>
          <p:nvPr/>
        </p:nvSpPr>
        <p:spPr>
          <a:xfrm>
            <a:off x="-72609" y="2966650"/>
            <a:ext cx="477036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Осмотр невролога, МРТ?</a:t>
            </a:r>
          </a:p>
        </p:txBody>
      </p:sp>
      <p:sp>
        <p:nvSpPr>
          <p:cNvPr id="59" name="Google Shape;367;p32">
            <a:extLst>
              <a:ext uri="{FF2B5EF4-FFF2-40B4-BE49-F238E27FC236}">
                <a16:creationId xmlns:a16="http://schemas.microsoft.com/office/drawing/2014/main" id="{D1332B3A-52D5-4F22-B45C-5E0F90680BD5}"/>
              </a:ext>
            </a:extLst>
          </p:cNvPr>
          <p:cNvSpPr txBox="1">
            <a:spLocks/>
          </p:cNvSpPr>
          <p:nvPr/>
        </p:nvSpPr>
        <p:spPr>
          <a:xfrm>
            <a:off x="-87849" y="2442181"/>
            <a:ext cx="477036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Измерение внутриуретрального давления</a:t>
            </a:r>
          </a:p>
          <a:p>
            <a:pPr marL="0" indent="0" algn="r"/>
            <a:r>
              <a:rPr lang="ru-RU" sz="1400" dirty="0"/>
              <a:t>(давление, сопротивление, скорости в уретре и МП)</a:t>
            </a:r>
          </a:p>
        </p:txBody>
      </p:sp>
      <p:sp>
        <p:nvSpPr>
          <p:cNvPr id="60" name="Google Shape;367;p32">
            <a:extLst>
              <a:ext uri="{FF2B5EF4-FFF2-40B4-BE49-F238E27FC236}">
                <a16:creationId xmlns:a16="http://schemas.microsoft.com/office/drawing/2014/main" id="{01FC42B2-4EB9-49A2-9090-ABB4DC8A72BD}"/>
              </a:ext>
            </a:extLst>
          </p:cNvPr>
          <p:cNvSpPr txBox="1">
            <a:spLocks/>
          </p:cNvSpPr>
          <p:nvPr/>
        </p:nvSpPr>
        <p:spPr>
          <a:xfrm>
            <a:off x="335702" y="4109169"/>
            <a:ext cx="477036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Измерение объёма потребляемой жидкости</a:t>
            </a:r>
            <a:endParaRPr lang="ru-RU" sz="1400" dirty="0"/>
          </a:p>
        </p:txBody>
      </p:sp>
      <p:sp>
        <p:nvSpPr>
          <p:cNvPr id="61" name="Google Shape;367;p32">
            <a:extLst>
              <a:ext uri="{FF2B5EF4-FFF2-40B4-BE49-F238E27FC236}">
                <a16:creationId xmlns:a16="http://schemas.microsoft.com/office/drawing/2014/main" id="{AE2D8E8E-A2D2-4AF4-B147-3DD9F53D70C9}"/>
              </a:ext>
            </a:extLst>
          </p:cNvPr>
          <p:cNvSpPr txBox="1">
            <a:spLocks/>
          </p:cNvSpPr>
          <p:nvPr/>
        </p:nvSpPr>
        <p:spPr>
          <a:xfrm>
            <a:off x="88171" y="3584700"/>
            <a:ext cx="477036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Ретроградная</a:t>
            </a:r>
            <a:r>
              <a:rPr lang="en-GB" sz="1400" b="1" dirty="0"/>
              <a:t>/</a:t>
            </a:r>
            <a:r>
              <a:rPr lang="ru-RU" sz="1400" b="1" dirty="0"/>
              <a:t>КТ урография в приоритете у кобелей</a:t>
            </a:r>
          </a:p>
          <a:p>
            <a:pPr marL="0" indent="0" algn="r"/>
            <a:r>
              <a:rPr lang="ru-RU" sz="1400" dirty="0"/>
              <a:t>(0.5, 20, 40 минут, 600-800 мг</a:t>
            </a:r>
            <a:r>
              <a:rPr lang="en-GB" sz="1400" dirty="0"/>
              <a:t>/</a:t>
            </a:r>
            <a:r>
              <a:rPr lang="ru-RU" sz="1400" dirty="0"/>
              <a:t>кг</a:t>
            </a:r>
            <a:r>
              <a:rPr lang="en-GB" sz="1400" dirty="0"/>
              <a:t> </a:t>
            </a:r>
            <a:r>
              <a:rPr lang="ru-RU" sz="1400" dirty="0"/>
              <a:t>Омнипак)</a:t>
            </a:r>
          </a:p>
        </p:txBody>
      </p:sp>
      <p:sp>
        <p:nvSpPr>
          <p:cNvPr id="22" name="Google Shape;367;p32">
            <a:extLst>
              <a:ext uri="{FF2B5EF4-FFF2-40B4-BE49-F238E27FC236}">
                <a16:creationId xmlns:a16="http://schemas.microsoft.com/office/drawing/2014/main" id="{D0C814A1-67FE-44BB-B0B2-AFA6A0407728}"/>
              </a:ext>
            </a:extLst>
          </p:cNvPr>
          <p:cNvSpPr txBox="1">
            <a:spLocks/>
          </p:cNvSpPr>
          <p:nvPr/>
        </p:nvSpPr>
        <p:spPr>
          <a:xfrm>
            <a:off x="-12903" y="3275675"/>
            <a:ext cx="477036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Ректальное исследование</a:t>
            </a:r>
          </a:p>
        </p:txBody>
      </p:sp>
      <p:sp>
        <p:nvSpPr>
          <p:cNvPr id="21" name="Google Shape;367;p32">
            <a:extLst>
              <a:ext uri="{FF2B5EF4-FFF2-40B4-BE49-F238E27FC236}">
                <a16:creationId xmlns:a16="http://schemas.microsoft.com/office/drawing/2014/main" id="{A115A164-4B24-4731-AF29-105F1A113416}"/>
              </a:ext>
            </a:extLst>
          </p:cNvPr>
          <p:cNvSpPr txBox="1">
            <a:spLocks/>
          </p:cNvSpPr>
          <p:nvPr/>
        </p:nvSpPr>
        <p:spPr>
          <a:xfrm>
            <a:off x="356934" y="1084218"/>
            <a:ext cx="452930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r"/>
            <a:r>
              <a:rPr lang="ru-RU" sz="1400" b="1" dirty="0"/>
              <a:t>Цистоскопия</a:t>
            </a:r>
          </a:p>
        </p:txBody>
      </p:sp>
    </p:spTree>
    <p:extLst>
      <p:ext uri="{BB962C8B-B14F-4D97-AF65-F5344CB8AC3E}">
        <p14:creationId xmlns:p14="http://schemas.microsoft.com/office/powerpoint/2010/main" val="208806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5CC28E0E-727F-445F-A386-625A5D895AF9}"/>
              </a:ext>
            </a:extLst>
          </p:cNvPr>
          <p:cNvSpPr/>
          <p:nvPr/>
        </p:nvSpPr>
        <p:spPr>
          <a:xfrm>
            <a:off x="4879428" y="-896705"/>
            <a:ext cx="6954809" cy="6954809"/>
          </a:xfrm>
          <a:prstGeom prst="ellipse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3D19BB-B4E1-4DFA-88CC-F89C5F57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634" y="856073"/>
            <a:ext cx="3509250" cy="3426460"/>
          </a:xfrm>
          <a:prstGeom prst="rect">
            <a:avLst/>
          </a:prstGeom>
          <a:noFill/>
        </p:spPr>
      </p:pic>
      <p:sp>
        <p:nvSpPr>
          <p:cNvPr id="16" name="Google Shape;447;p36">
            <a:extLst>
              <a:ext uri="{FF2B5EF4-FFF2-40B4-BE49-F238E27FC236}">
                <a16:creationId xmlns:a16="http://schemas.microsoft.com/office/drawing/2014/main" id="{CB67937A-562A-4DD9-8D3B-5BDEC03965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8213040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Измерение уретрального давления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E4F6065-16C2-4CF1-AF5B-8F3510E05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87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85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47;p36">
            <a:extLst>
              <a:ext uri="{FF2B5EF4-FFF2-40B4-BE49-F238E27FC236}">
                <a16:creationId xmlns:a16="http://schemas.microsoft.com/office/drawing/2014/main" id="{CA7F9053-081F-4A60-9E7B-FEECC5A833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5877164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Сфинктеральное недержание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  <p:sp>
        <p:nvSpPr>
          <p:cNvPr id="22" name="Google Shape;483;p39">
            <a:extLst>
              <a:ext uri="{FF2B5EF4-FFF2-40B4-BE49-F238E27FC236}">
                <a16:creationId xmlns:a16="http://schemas.microsoft.com/office/drawing/2014/main" id="{26688C61-EF36-45CB-82E7-677D2335D767}"/>
              </a:ext>
            </a:extLst>
          </p:cNvPr>
          <p:cNvSpPr txBox="1"/>
          <p:nvPr/>
        </p:nvSpPr>
        <p:spPr>
          <a:xfrm>
            <a:off x="226835" y="1386486"/>
            <a:ext cx="2709427" cy="41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C6464"/>
                </a:solidFill>
                <a:latin typeface="Asap SemiBold"/>
                <a:ea typeface="Asap SemiBold"/>
                <a:cs typeface="Asap SemiBold"/>
                <a:sym typeface="Asap SemiBold"/>
              </a:rPr>
              <a:t>Что происходит</a:t>
            </a:r>
            <a:r>
              <a:rPr lang="en-US" sz="2000" dirty="0">
                <a:solidFill>
                  <a:srgbClr val="FC6464"/>
                </a:solidFill>
                <a:latin typeface="Asap SemiBold"/>
                <a:ea typeface="Asap SemiBold"/>
                <a:cs typeface="Asap SemiBold"/>
                <a:sym typeface="Asap SemiBold"/>
              </a:rPr>
              <a:t>:</a:t>
            </a:r>
            <a:endParaRPr sz="2000" dirty="0">
              <a:solidFill>
                <a:srgbClr val="FC6464"/>
              </a:solidFill>
              <a:latin typeface="Asap SemiBold"/>
              <a:ea typeface="Asap SemiBold"/>
              <a:cs typeface="Asap SemiBold"/>
              <a:sym typeface="Asap SemiBold"/>
            </a:endParaRPr>
          </a:p>
        </p:txBody>
      </p:sp>
      <p:sp>
        <p:nvSpPr>
          <p:cNvPr id="23" name="Google Shape;484;p39">
            <a:extLst>
              <a:ext uri="{FF2B5EF4-FFF2-40B4-BE49-F238E27FC236}">
                <a16:creationId xmlns:a16="http://schemas.microsoft.com/office/drawing/2014/main" id="{6609735A-F45F-49F5-AE80-AAC03FC2F76E}"/>
              </a:ext>
            </a:extLst>
          </p:cNvPr>
          <p:cNvSpPr txBox="1"/>
          <p:nvPr/>
        </p:nvSpPr>
        <p:spPr>
          <a:xfrm>
            <a:off x="226835" y="1713662"/>
            <a:ext cx="2709427" cy="1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- Сфинктер меняет экспрессию рецепторов отвечающий за сократимость. </a:t>
            </a:r>
          </a:p>
          <a:p>
            <a:pPr marL="0" lvl="0" indent="0" algn="just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-Изменение мышечной структуры замещение на фиброзные волокна.</a:t>
            </a:r>
          </a:p>
          <a:p>
            <a:pPr marL="0" lvl="0" indent="0" algn="just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*У кобелей нет закономерности связанной с весом.</a:t>
            </a:r>
            <a:endParaRPr sz="1200" dirty="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27" name="Google Shape;483;p39">
            <a:extLst>
              <a:ext uri="{FF2B5EF4-FFF2-40B4-BE49-F238E27FC236}">
                <a16:creationId xmlns:a16="http://schemas.microsoft.com/office/drawing/2014/main" id="{18A1F40F-4F79-4AFB-B4E7-95849F12A6A8}"/>
              </a:ext>
            </a:extLst>
          </p:cNvPr>
          <p:cNvSpPr txBox="1"/>
          <p:nvPr/>
        </p:nvSpPr>
        <p:spPr>
          <a:xfrm>
            <a:off x="3074013" y="1386486"/>
            <a:ext cx="2899068" cy="43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C6464"/>
                </a:solidFill>
                <a:latin typeface="Asap SemiBold"/>
                <a:ea typeface="Asap SemiBold"/>
                <a:cs typeface="Asap SemiBold"/>
                <a:sym typeface="Asap SemiBold"/>
              </a:rPr>
              <a:t>Лечение</a:t>
            </a:r>
            <a:r>
              <a:rPr lang="en-US" sz="2000" dirty="0">
                <a:solidFill>
                  <a:srgbClr val="FC6464"/>
                </a:solidFill>
                <a:latin typeface="Asap SemiBold"/>
                <a:ea typeface="Asap SemiBold"/>
                <a:cs typeface="Asap SemiBold"/>
                <a:sym typeface="Asap SemiBold"/>
              </a:rPr>
              <a:t>:</a:t>
            </a:r>
            <a:endParaRPr sz="2000" dirty="0">
              <a:solidFill>
                <a:srgbClr val="FC6464"/>
              </a:solidFill>
              <a:latin typeface="Asap SemiBold"/>
              <a:ea typeface="Asap SemiBold"/>
              <a:cs typeface="Asap SemiBold"/>
              <a:sym typeface="Asap SemiBold"/>
            </a:endParaRPr>
          </a:p>
        </p:txBody>
      </p:sp>
      <p:sp>
        <p:nvSpPr>
          <p:cNvPr id="28" name="Google Shape;484;p39">
            <a:extLst>
              <a:ext uri="{FF2B5EF4-FFF2-40B4-BE49-F238E27FC236}">
                <a16:creationId xmlns:a16="http://schemas.microsoft.com/office/drawing/2014/main" id="{0802295A-6E88-4326-8EDA-EED1FA9AEDA4}"/>
              </a:ext>
            </a:extLst>
          </p:cNvPr>
          <p:cNvSpPr txBox="1"/>
          <p:nvPr/>
        </p:nvSpPr>
        <p:spPr>
          <a:xfrm>
            <a:off x="3074013" y="1730075"/>
            <a:ext cx="2899068" cy="307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-RU" sz="1200" b="1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Фенилпропаламин</a:t>
            </a:r>
          </a:p>
          <a:p>
            <a:pPr marL="0" lvl="0" indent="0" algn="l" rtl="0">
              <a:buNone/>
            </a:pP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(Уристоп, Пропалин, Проин).</a:t>
            </a:r>
          </a:p>
          <a:p>
            <a:pPr marL="0" lvl="0" indent="0" algn="just" rtl="0">
              <a:spcAft>
                <a:spcPts val="60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Он убирает избыточную сократимость детрузора. и повышает тонус проксимального сфинктера.</a:t>
            </a:r>
          </a:p>
          <a:p>
            <a:pPr marL="0" lvl="0" indent="0" algn="l" rtl="0">
              <a:spcAft>
                <a:spcPts val="60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-1-2 мг</a:t>
            </a:r>
            <a:r>
              <a:rPr lang="en-US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/</a:t>
            </a: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кг по 2-3 раза в сутки (Меняем режимы, ждать от 1 до 3х недель).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Супрелорин?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(Увеличивает комплайенс мочевого пузыря (</a:t>
            </a:r>
            <a:r>
              <a:rPr lang="en-GB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Greer 2012) </a:t>
            </a:r>
            <a:endParaRPr lang="ru-RU" sz="1200" dirty="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Применение тестостерона?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(Мало исследований</a:t>
            </a:r>
            <a:r>
              <a:rPr lang="en-GB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</a:t>
            </a: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дозировка 1.0-2.2 мг</a:t>
            </a:r>
            <a:r>
              <a:rPr lang="en-GB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/</a:t>
            </a: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кг, 1 раз в 30-60 дней в</a:t>
            </a:r>
            <a:r>
              <a:rPr lang="en-GB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/</a:t>
            </a:r>
            <a:r>
              <a:rPr lang="ru-RU" sz="1200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м,  хороший ответ у 3 из 8 кобелей ).</a:t>
            </a:r>
            <a:endParaRPr sz="1200" dirty="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4CB822-7469-4F68-B3E8-2866DEB86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1" t="11895" r="20322" b="6821"/>
          <a:stretch/>
        </p:blipFill>
        <p:spPr>
          <a:xfrm>
            <a:off x="6234516" y="1368222"/>
            <a:ext cx="1658690" cy="15261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A67B76-5C71-437E-9D16-79B7E3772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78" r="10903"/>
          <a:stretch/>
        </p:blipFill>
        <p:spPr>
          <a:xfrm>
            <a:off x="6214027" y="3077043"/>
            <a:ext cx="1415901" cy="182417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24E44A5-6DE0-4258-B918-E0887A0A73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52" r="17802"/>
          <a:stretch/>
        </p:blipFill>
        <p:spPr>
          <a:xfrm>
            <a:off x="7948109" y="1292601"/>
            <a:ext cx="1057450" cy="1815485"/>
          </a:xfrm>
          <a:prstGeom prst="rect">
            <a:avLst/>
          </a:prstGeom>
        </p:spPr>
      </p:pic>
      <p:sp>
        <p:nvSpPr>
          <p:cNvPr id="213" name="Овал 212">
            <a:extLst>
              <a:ext uri="{FF2B5EF4-FFF2-40B4-BE49-F238E27FC236}">
                <a16:creationId xmlns:a16="http://schemas.microsoft.com/office/drawing/2014/main" id="{E89C2397-E41D-4D38-A440-9CE0E12E6F4D}"/>
              </a:ext>
            </a:extLst>
          </p:cNvPr>
          <p:cNvSpPr/>
          <p:nvPr/>
        </p:nvSpPr>
        <p:spPr>
          <a:xfrm rot="10800000" flipH="1" flipV="1">
            <a:off x="1258398" y="646300"/>
            <a:ext cx="646301" cy="646301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1" name="Google Shape;8817;p61">
            <a:extLst>
              <a:ext uri="{FF2B5EF4-FFF2-40B4-BE49-F238E27FC236}">
                <a16:creationId xmlns:a16="http://schemas.microsoft.com/office/drawing/2014/main" id="{068148EC-F6DF-4C9C-A81A-6B43049F8F56}"/>
              </a:ext>
            </a:extLst>
          </p:cNvPr>
          <p:cNvGrpSpPr/>
          <p:nvPr/>
        </p:nvGrpSpPr>
        <p:grpSpPr>
          <a:xfrm>
            <a:off x="1463361" y="835545"/>
            <a:ext cx="236375" cy="267812"/>
            <a:chOff x="-27710725" y="1959200"/>
            <a:chExt cx="260725" cy="295400"/>
          </a:xfrm>
          <a:solidFill>
            <a:srgbClr val="FC6464"/>
          </a:solidFill>
        </p:grpSpPr>
        <p:sp>
          <p:nvSpPr>
            <p:cNvPr id="132" name="Google Shape;8818;p61">
              <a:extLst>
                <a:ext uri="{FF2B5EF4-FFF2-40B4-BE49-F238E27FC236}">
                  <a16:creationId xmlns:a16="http://schemas.microsoft.com/office/drawing/2014/main" id="{4DEF8899-C469-4D8E-9470-405AE74B47A9}"/>
                </a:ext>
              </a:extLst>
            </p:cNvPr>
            <p:cNvSpPr/>
            <p:nvPr/>
          </p:nvSpPr>
          <p:spPr>
            <a:xfrm>
              <a:off x="-27710725" y="1959200"/>
              <a:ext cx="260725" cy="295400"/>
            </a:xfrm>
            <a:custGeom>
              <a:avLst/>
              <a:gdLst/>
              <a:ahLst/>
              <a:cxnLst/>
              <a:rect l="l" t="t" r="r" b="b"/>
              <a:pathLst>
                <a:path w="10429" h="11816" extrusionOk="0">
                  <a:moveTo>
                    <a:pt x="1072" y="3561"/>
                  </a:moveTo>
                  <a:cubicBezTo>
                    <a:pt x="1261" y="3561"/>
                    <a:pt x="1418" y="3718"/>
                    <a:pt x="1418" y="3907"/>
                  </a:cubicBezTo>
                  <a:lnTo>
                    <a:pt x="1418" y="4916"/>
                  </a:lnTo>
                  <a:lnTo>
                    <a:pt x="694" y="4916"/>
                  </a:lnTo>
                  <a:lnTo>
                    <a:pt x="694" y="3907"/>
                  </a:lnTo>
                  <a:cubicBezTo>
                    <a:pt x="694" y="3718"/>
                    <a:pt x="851" y="3561"/>
                    <a:pt x="1072" y="3561"/>
                  </a:cubicBezTo>
                  <a:close/>
                  <a:moveTo>
                    <a:pt x="5230" y="3561"/>
                  </a:moveTo>
                  <a:cubicBezTo>
                    <a:pt x="5419" y="3561"/>
                    <a:pt x="5577" y="3718"/>
                    <a:pt x="5577" y="3907"/>
                  </a:cubicBezTo>
                  <a:lnTo>
                    <a:pt x="5577" y="4916"/>
                  </a:lnTo>
                  <a:lnTo>
                    <a:pt x="4884" y="4916"/>
                  </a:lnTo>
                  <a:lnTo>
                    <a:pt x="4884" y="3907"/>
                  </a:lnTo>
                  <a:cubicBezTo>
                    <a:pt x="4884" y="3718"/>
                    <a:pt x="5041" y="3561"/>
                    <a:pt x="5230" y="3561"/>
                  </a:cubicBezTo>
                  <a:close/>
                  <a:moveTo>
                    <a:pt x="8696" y="4348"/>
                  </a:moveTo>
                  <a:cubicBezTo>
                    <a:pt x="9294" y="4348"/>
                    <a:pt x="9736" y="4821"/>
                    <a:pt x="9736" y="5357"/>
                  </a:cubicBezTo>
                  <a:cubicBezTo>
                    <a:pt x="9736" y="5924"/>
                    <a:pt x="9263" y="6396"/>
                    <a:pt x="8696" y="6396"/>
                  </a:cubicBezTo>
                  <a:cubicBezTo>
                    <a:pt x="8097" y="6396"/>
                    <a:pt x="7688" y="5924"/>
                    <a:pt x="7688" y="5357"/>
                  </a:cubicBezTo>
                  <a:cubicBezTo>
                    <a:pt x="7688" y="4821"/>
                    <a:pt x="8160" y="4348"/>
                    <a:pt x="8696" y="4348"/>
                  </a:cubicBezTo>
                  <a:close/>
                  <a:moveTo>
                    <a:pt x="5482" y="5609"/>
                  </a:moveTo>
                  <a:cubicBezTo>
                    <a:pt x="5388" y="6176"/>
                    <a:pt x="5073" y="6774"/>
                    <a:pt x="4569" y="7121"/>
                  </a:cubicBezTo>
                  <a:cubicBezTo>
                    <a:pt x="4120" y="7475"/>
                    <a:pt x="3582" y="7653"/>
                    <a:pt x="3036" y="7653"/>
                  </a:cubicBezTo>
                  <a:cubicBezTo>
                    <a:pt x="2854" y="7653"/>
                    <a:pt x="2671" y="7633"/>
                    <a:pt x="2489" y="7593"/>
                  </a:cubicBezTo>
                  <a:cubicBezTo>
                    <a:pt x="1639" y="7404"/>
                    <a:pt x="946" y="6617"/>
                    <a:pt x="757" y="5640"/>
                  </a:cubicBezTo>
                  <a:lnTo>
                    <a:pt x="1418" y="5640"/>
                  </a:lnTo>
                  <a:cubicBezTo>
                    <a:pt x="1481" y="5955"/>
                    <a:pt x="1639" y="6270"/>
                    <a:pt x="1891" y="6491"/>
                  </a:cubicBezTo>
                  <a:cubicBezTo>
                    <a:pt x="2206" y="6806"/>
                    <a:pt x="2647" y="7026"/>
                    <a:pt x="3119" y="7026"/>
                  </a:cubicBezTo>
                  <a:cubicBezTo>
                    <a:pt x="3183" y="7026"/>
                    <a:pt x="3309" y="7026"/>
                    <a:pt x="3372" y="6963"/>
                  </a:cubicBezTo>
                  <a:cubicBezTo>
                    <a:pt x="4096" y="6837"/>
                    <a:pt x="4600" y="6302"/>
                    <a:pt x="4758" y="5609"/>
                  </a:cubicBezTo>
                  <a:close/>
                  <a:moveTo>
                    <a:pt x="2426" y="1"/>
                  </a:moveTo>
                  <a:cubicBezTo>
                    <a:pt x="2237" y="1"/>
                    <a:pt x="2080" y="158"/>
                    <a:pt x="2080" y="347"/>
                  </a:cubicBezTo>
                  <a:lnTo>
                    <a:pt x="2080" y="725"/>
                  </a:lnTo>
                  <a:lnTo>
                    <a:pt x="1733" y="725"/>
                  </a:lnTo>
                  <a:cubicBezTo>
                    <a:pt x="1135" y="725"/>
                    <a:pt x="694" y="1198"/>
                    <a:pt x="694" y="1734"/>
                  </a:cubicBezTo>
                  <a:lnTo>
                    <a:pt x="694" y="2836"/>
                  </a:lnTo>
                  <a:cubicBezTo>
                    <a:pt x="316" y="2994"/>
                    <a:pt x="1" y="3340"/>
                    <a:pt x="1" y="3813"/>
                  </a:cubicBezTo>
                  <a:lnTo>
                    <a:pt x="1" y="5073"/>
                  </a:lnTo>
                  <a:lnTo>
                    <a:pt x="1" y="5231"/>
                  </a:lnTo>
                  <a:cubicBezTo>
                    <a:pt x="32" y="5924"/>
                    <a:pt x="284" y="6554"/>
                    <a:pt x="662" y="7058"/>
                  </a:cubicBezTo>
                  <a:cubicBezTo>
                    <a:pt x="1103" y="7656"/>
                    <a:pt x="1702" y="8035"/>
                    <a:pt x="2395" y="8224"/>
                  </a:cubicBezTo>
                  <a:cubicBezTo>
                    <a:pt x="2521" y="8287"/>
                    <a:pt x="2678" y="8287"/>
                    <a:pt x="2804" y="8318"/>
                  </a:cubicBezTo>
                  <a:lnTo>
                    <a:pt x="2804" y="8696"/>
                  </a:lnTo>
                  <a:cubicBezTo>
                    <a:pt x="2804" y="10429"/>
                    <a:pt x="4222" y="11815"/>
                    <a:pt x="5892" y="11815"/>
                  </a:cubicBezTo>
                  <a:cubicBezTo>
                    <a:pt x="7625" y="11815"/>
                    <a:pt x="9011" y="10397"/>
                    <a:pt x="9011" y="8696"/>
                  </a:cubicBezTo>
                  <a:lnTo>
                    <a:pt x="9011" y="6932"/>
                  </a:lnTo>
                  <a:cubicBezTo>
                    <a:pt x="9830" y="6837"/>
                    <a:pt x="10429" y="6176"/>
                    <a:pt x="10429" y="5325"/>
                  </a:cubicBezTo>
                  <a:cubicBezTo>
                    <a:pt x="10429" y="4380"/>
                    <a:pt x="9641" y="3592"/>
                    <a:pt x="8696" y="3592"/>
                  </a:cubicBezTo>
                  <a:cubicBezTo>
                    <a:pt x="7751" y="3592"/>
                    <a:pt x="6963" y="4380"/>
                    <a:pt x="6963" y="5325"/>
                  </a:cubicBezTo>
                  <a:cubicBezTo>
                    <a:pt x="6963" y="6144"/>
                    <a:pt x="7562" y="6837"/>
                    <a:pt x="8349" y="7026"/>
                  </a:cubicBezTo>
                  <a:lnTo>
                    <a:pt x="8349" y="8791"/>
                  </a:lnTo>
                  <a:cubicBezTo>
                    <a:pt x="8349" y="10114"/>
                    <a:pt x="7247" y="11216"/>
                    <a:pt x="5892" y="11216"/>
                  </a:cubicBezTo>
                  <a:cubicBezTo>
                    <a:pt x="4569" y="11216"/>
                    <a:pt x="3466" y="10114"/>
                    <a:pt x="3466" y="8791"/>
                  </a:cubicBezTo>
                  <a:lnTo>
                    <a:pt x="3466" y="8350"/>
                  </a:lnTo>
                  <a:cubicBezTo>
                    <a:pt x="4065" y="8287"/>
                    <a:pt x="4600" y="8066"/>
                    <a:pt x="5073" y="7688"/>
                  </a:cubicBezTo>
                  <a:cubicBezTo>
                    <a:pt x="5829" y="7089"/>
                    <a:pt x="6270" y="6176"/>
                    <a:pt x="6270" y="5231"/>
                  </a:cubicBezTo>
                  <a:lnTo>
                    <a:pt x="6270" y="3876"/>
                  </a:lnTo>
                  <a:cubicBezTo>
                    <a:pt x="6270" y="3435"/>
                    <a:pt x="5986" y="3025"/>
                    <a:pt x="5545" y="2868"/>
                  </a:cubicBezTo>
                  <a:lnTo>
                    <a:pt x="5545" y="1765"/>
                  </a:lnTo>
                  <a:cubicBezTo>
                    <a:pt x="5545" y="1198"/>
                    <a:pt x="5073" y="757"/>
                    <a:pt x="4537" y="757"/>
                  </a:cubicBezTo>
                  <a:lnTo>
                    <a:pt x="4159" y="757"/>
                  </a:lnTo>
                  <a:lnTo>
                    <a:pt x="4159" y="410"/>
                  </a:lnTo>
                  <a:cubicBezTo>
                    <a:pt x="4159" y="190"/>
                    <a:pt x="4002" y="32"/>
                    <a:pt x="3813" y="32"/>
                  </a:cubicBezTo>
                  <a:cubicBezTo>
                    <a:pt x="3624" y="32"/>
                    <a:pt x="3466" y="190"/>
                    <a:pt x="3466" y="410"/>
                  </a:cubicBezTo>
                  <a:lnTo>
                    <a:pt x="3466" y="1765"/>
                  </a:lnTo>
                  <a:cubicBezTo>
                    <a:pt x="3466" y="1986"/>
                    <a:pt x="3624" y="2143"/>
                    <a:pt x="3813" y="2143"/>
                  </a:cubicBezTo>
                  <a:cubicBezTo>
                    <a:pt x="4002" y="2143"/>
                    <a:pt x="4159" y="1986"/>
                    <a:pt x="4159" y="1765"/>
                  </a:cubicBezTo>
                  <a:lnTo>
                    <a:pt x="4159" y="1418"/>
                  </a:lnTo>
                  <a:lnTo>
                    <a:pt x="4537" y="1418"/>
                  </a:lnTo>
                  <a:cubicBezTo>
                    <a:pt x="4726" y="1418"/>
                    <a:pt x="4884" y="1576"/>
                    <a:pt x="4884" y="1765"/>
                  </a:cubicBezTo>
                  <a:lnTo>
                    <a:pt x="4884" y="2868"/>
                  </a:lnTo>
                  <a:cubicBezTo>
                    <a:pt x="4474" y="3025"/>
                    <a:pt x="4159" y="3403"/>
                    <a:pt x="4159" y="3876"/>
                  </a:cubicBezTo>
                  <a:lnTo>
                    <a:pt x="4159" y="5168"/>
                  </a:lnTo>
                  <a:cubicBezTo>
                    <a:pt x="4159" y="5703"/>
                    <a:pt x="3813" y="6176"/>
                    <a:pt x="3309" y="6270"/>
                  </a:cubicBezTo>
                  <a:lnTo>
                    <a:pt x="3151" y="6270"/>
                  </a:lnTo>
                  <a:cubicBezTo>
                    <a:pt x="2867" y="6270"/>
                    <a:pt x="2584" y="6144"/>
                    <a:pt x="2395" y="5955"/>
                  </a:cubicBezTo>
                  <a:cubicBezTo>
                    <a:pt x="2206" y="5766"/>
                    <a:pt x="2080" y="5483"/>
                    <a:pt x="2080" y="5199"/>
                  </a:cubicBezTo>
                  <a:lnTo>
                    <a:pt x="2080" y="3813"/>
                  </a:lnTo>
                  <a:cubicBezTo>
                    <a:pt x="2080" y="3403"/>
                    <a:pt x="1796" y="2994"/>
                    <a:pt x="1387" y="2836"/>
                  </a:cubicBezTo>
                  <a:lnTo>
                    <a:pt x="1387" y="1734"/>
                  </a:lnTo>
                  <a:cubicBezTo>
                    <a:pt x="1387" y="1545"/>
                    <a:pt x="1544" y="1387"/>
                    <a:pt x="1733" y="1387"/>
                  </a:cubicBezTo>
                  <a:lnTo>
                    <a:pt x="2080" y="1387"/>
                  </a:lnTo>
                  <a:lnTo>
                    <a:pt x="2080" y="1734"/>
                  </a:lnTo>
                  <a:cubicBezTo>
                    <a:pt x="2080" y="1923"/>
                    <a:pt x="2237" y="2080"/>
                    <a:pt x="2426" y="2080"/>
                  </a:cubicBezTo>
                  <a:cubicBezTo>
                    <a:pt x="2647" y="2080"/>
                    <a:pt x="2804" y="1923"/>
                    <a:pt x="2804" y="1734"/>
                  </a:cubicBezTo>
                  <a:lnTo>
                    <a:pt x="2804" y="347"/>
                  </a:lnTo>
                  <a:cubicBezTo>
                    <a:pt x="2804" y="158"/>
                    <a:pt x="2647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819;p61">
              <a:extLst>
                <a:ext uri="{FF2B5EF4-FFF2-40B4-BE49-F238E27FC236}">
                  <a16:creationId xmlns:a16="http://schemas.microsoft.com/office/drawing/2014/main" id="{49A671CB-61FF-4DD5-85A3-DD661ABBDE27}"/>
                </a:ext>
              </a:extLst>
            </p:cNvPr>
            <p:cNvSpPr/>
            <p:nvPr/>
          </p:nvSpPr>
          <p:spPr>
            <a:xfrm>
              <a:off x="-27502000" y="20844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9682DA9-B697-40B3-9496-6C0A9391C7A8}"/>
              </a:ext>
            </a:extLst>
          </p:cNvPr>
          <p:cNvGrpSpPr/>
          <p:nvPr/>
        </p:nvGrpSpPr>
        <p:grpSpPr>
          <a:xfrm>
            <a:off x="4200397" y="646300"/>
            <a:ext cx="646301" cy="646301"/>
            <a:chOff x="4030035" y="646300"/>
            <a:chExt cx="852389" cy="852389"/>
          </a:xfrm>
        </p:grpSpPr>
        <p:sp>
          <p:nvSpPr>
            <p:cNvPr id="163" name="Google Shape;8849;p61">
              <a:extLst>
                <a:ext uri="{FF2B5EF4-FFF2-40B4-BE49-F238E27FC236}">
                  <a16:creationId xmlns:a16="http://schemas.microsoft.com/office/drawing/2014/main" id="{5C995B33-3486-4FFE-A18B-6FDB2BA9D6F5}"/>
                </a:ext>
              </a:extLst>
            </p:cNvPr>
            <p:cNvSpPr/>
            <p:nvPr/>
          </p:nvSpPr>
          <p:spPr>
            <a:xfrm>
              <a:off x="4320129" y="895874"/>
              <a:ext cx="272201" cy="353240"/>
            </a:xfrm>
            <a:custGeom>
              <a:avLst/>
              <a:gdLst/>
              <a:ahLst/>
              <a:cxnLst/>
              <a:rect l="l" t="t" r="r" b="b"/>
              <a:pathLst>
                <a:path w="9106" h="11817" extrusionOk="0">
                  <a:moveTo>
                    <a:pt x="4649" y="623"/>
                  </a:moveTo>
                  <a:cubicBezTo>
                    <a:pt x="5216" y="623"/>
                    <a:pt x="5756" y="897"/>
                    <a:pt x="6270" y="1325"/>
                  </a:cubicBezTo>
                  <a:lnTo>
                    <a:pt x="5987" y="2365"/>
                  </a:lnTo>
                  <a:cubicBezTo>
                    <a:pt x="5546" y="2144"/>
                    <a:pt x="5042" y="2050"/>
                    <a:pt x="4569" y="2050"/>
                  </a:cubicBezTo>
                  <a:cubicBezTo>
                    <a:pt x="4097" y="2050"/>
                    <a:pt x="3593" y="2144"/>
                    <a:pt x="3151" y="2365"/>
                  </a:cubicBezTo>
                  <a:lnTo>
                    <a:pt x="2868" y="1325"/>
                  </a:lnTo>
                  <a:cubicBezTo>
                    <a:pt x="3340" y="916"/>
                    <a:pt x="3939" y="664"/>
                    <a:pt x="4475" y="632"/>
                  </a:cubicBezTo>
                  <a:cubicBezTo>
                    <a:pt x="4533" y="626"/>
                    <a:pt x="4591" y="623"/>
                    <a:pt x="4649" y="623"/>
                  </a:cubicBezTo>
                  <a:close/>
                  <a:moveTo>
                    <a:pt x="4601" y="4791"/>
                  </a:moveTo>
                  <a:cubicBezTo>
                    <a:pt x="4853" y="5074"/>
                    <a:pt x="5199" y="5358"/>
                    <a:pt x="5640" y="5610"/>
                  </a:cubicBezTo>
                  <a:lnTo>
                    <a:pt x="5640" y="6555"/>
                  </a:lnTo>
                  <a:cubicBezTo>
                    <a:pt x="5640" y="7154"/>
                    <a:pt x="5168" y="7595"/>
                    <a:pt x="4601" y="7595"/>
                  </a:cubicBezTo>
                  <a:cubicBezTo>
                    <a:pt x="4065" y="7595"/>
                    <a:pt x="3593" y="7122"/>
                    <a:pt x="3593" y="6555"/>
                  </a:cubicBezTo>
                  <a:lnTo>
                    <a:pt x="3593" y="5641"/>
                  </a:lnTo>
                  <a:cubicBezTo>
                    <a:pt x="3939" y="5358"/>
                    <a:pt x="4254" y="5169"/>
                    <a:pt x="4475" y="4917"/>
                  </a:cubicBezTo>
                  <a:lnTo>
                    <a:pt x="4601" y="4791"/>
                  </a:lnTo>
                  <a:close/>
                  <a:moveTo>
                    <a:pt x="4569" y="2806"/>
                  </a:moveTo>
                  <a:cubicBezTo>
                    <a:pt x="5073" y="2806"/>
                    <a:pt x="5577" y="2964"/>
                    <a:pt x="6018" y="3216"/>
                  </a:cubicBezTo>
                  <a:cubicBezTo>
                    <a:pt x="6491" y="3499"/>
                    <a:pt x="6901" y="3972"/>
                    <a:pt x="7121" y="4476"/>
                  </a:cubicBezTo>
                  <a:lnTo>
                    <a:pt x="7877" y="6902"/>
                  </a:lnTo>
                  <a:lnTo>
                    <a:pt x="7877" y="6933"/>
                  </a:lnTo>
                  <a:cubicBezTo>
                    <a:pt x="8003" y="7217"/>
                    <a:pt x="7909" y="7469"/>
                    <a:pt x="7783" y="7626"/>
                  </a:cubicBezTo>
                  <a:cubicBezTo>
                    <a:pt x="7562" y="8036"/>
                    <a:pt x="7090" y="8319"/>
                    <a:pt x="6617" y="8351"/>
                  </a:cubicBezTo>
                  <a:cubicBezTo>
                    <a:pt x="6270" y="8351"/>
                    <a:pt x="5955" y="8162"/>
                    <a:pt x="5766" y="7878"/>
                  </a:cubicBezTo>
                  <a:cubicBezTo>
                    <a:pt x="6081" y="7563"/>
                    <a:pt x="6302" y="7122"/>
                    <a:pt x="6302" y="6618"/>
                  </a:cubicBezTo>
                  <a:lnTo>
                    <a:pt x="6302" y="6114"/>
                  </a:lnTo>
                  <a:cubicBezTo>
                    <a:pt x="6333" y="6145"/>
                    <a:pt x="6428" y="6177"/>
                    <a:pt x="6459" y="6208"/>
                  </a:cubicBezTo>
                  <a:cubicBezTo>
                    <a:pt x="6554" y="6272"/>
                    <a:pt x="6585" y="6272"/>
                    <a:pt x="6648" y="6272"/>
                  </a:cubicBezTo>
                  <a:cubicBezTo>
                    <a:pt x="6775" y="6272"/>
                    <a:pt x="6901" y="6208"/>
                    <a:pt x="6932" y="6114"/>
                  </a:cubicBezTo>
                  <a:cubicBezTo>
                    <a:pt x="7058" y="5956"/>
                    <a:pt x="6995" y="5704"/>
                    <a:pt x="6869" y="5641"/>
                  </a:cubicBezTo>
                  <a:cubicBezTo>
                    <a:pt x="6617" y="5484"/>
                    <a:pt x="6428" y="5358"/>
                    <a:pt x="6239" y="5232"/>
                  </a:cubicBezTo>
                  <a:cubicBezTo>
                    <a:pt x="6176" y="5200"/>
                    <a:pt x="6144" y="5169"/>
                    <a:pt x="6113" y="5169"/>
                  </a:cubicBezTo>
                  <a:cubicBezTo>
                    <a:pt x="5199" y="4570"/>
                    <a:pt x="4979" y="4381"/>
                    <a:pt x="4979" y="3814"/>
                  </a:cubicBezTo>
                  <a:cubicBezTo>
                    <a:pt x="4979" y="3625"/>
                    <a:pt x="4821" y="3468"/>
                    <a:pt x="4601" y="3468"/>
                  </a:cubicBezTo>
                  <a:cubicBezTo>
                    <a:pt x="4412" y="3468"/>
                    <a:pt x="4254" y="3625"/>
                    <a:pt x="4254" y="3814"/>
                  </a:cubicBezTo>
                  <a:cubicBezTo>
                    <a:pt x="4254" y="4381"/>
                    <a:pt x="4034" y="4570"/>
                    <a:pt x="3120" y="5169"/>
                  </a:cubicBezTo>
                  <a:cubicBezTo>
                    <a:pt x="3057" y="5169"/>
                    <a:pt x="3025" y="5200"/>
                    <a:pt x="2994" y="5232"/>
                  </a:cubicBezTo>
                  <a:cubicBezTo>
                    <a:pt x="2805" y="5358"/>
                    <a:pt x="2584" y="5484"/>
                    <a:pt x="2364" y="5641"/>
                  </a:cubicBezTo>
                  <a:cubicBezTo>
                    <a:pt x="2206" y="5736"/>
                    <a:pt x="2175" y="5956"/>
                    <a:pt x="2269" y="6114"/>
                  </a:cubicBezTo>
                  <a:cubicBezTo>
                    <a:pt x="2343" y="6206"/>
                    <a:pt x="2448" y="6255"/>
                    <a:pt x="2548" y="6255"/>
                  </a:cubicBezTo>
                  <a:cubicBezTo>
                    <a:pt x="2620" y="6255"/>
                    <a:pt x="2689" y="6230"/>
                    <a:pt x="2742" y="6177"/>
                  </a:cubicBezTo>
                  <a:cubicBezTo>
                    <a:pt x="2805" y="6145"/>
                    <a:pt x="2868" y="6114"/>
                    <a:pt x="2899" y="6051"/>
                  </a:cubicBezTo>
                  <a:lnTo>
                    <a:pt x="2899" y="6587"/>
                  </a:lnTo>
                  <a:cubicBezTo>
                    <a:pt x="2899" y="7059"/>
                    <a:pt x="3120" y="7532"/>
                    <a:pt x="3466" y="7847"/>
                  </a:cubicBezTo>
                  <a:cubicBezTo>
                    <a:pt x="3277" y="8099"/>
                    <a:pt x="2962" y="8319"/>
                    <a:pt x="2616" y="8319"/>
                  </a:cubicBezTo>
                  <a:cubicBezTo>
                    <a:pt x="2143" y="8256"/>
                    <a:pt x="1671" y="8004"/>
                    <a:pt x="1419" y="7595"/>
                  </a:cubicBezTo>
                  <a:cubicBezTo>
                    <a:pt x="1230" y="7437"/>
                    <a:pt x="1135" y="7217"/>
                    <a:pt x="1261" y="6933"/>
                  </a:cubicBezTo>
                  <a:lnTo>
                    <a:pt x="2017" y="4476"/>
                  </a:lnTo>
                  <a:cubicBezTo>
                    <a:pt x="2238" y="3940"/>
                    <a:pt x="2647" y="3499"/>
                    <a:pt x="3120" y="3216"/>
                  </a:cubicBezTo>
                  <a:cubicBezTo>
                    <a:pt x="3529" y="2964"/>
                    <a:pt x="4065" y="2806"/>
                    <a:pt x="4569" y="2806"/>
                  </a:cubicBezTo>
                  <a:close/>
                  <a:moveTo>
                    <a:pt x="5231" y="8225"/>
                  </a:moveTo>
                  <a:cubicBezTo>
                    <a:pt x="5325" y="8382"/>
                    <a:pt x="5420" y="8508"/>
                    <a:pt x="5577" y="8634"/>
                  </a:cubicBezTo>
                  <a:lnTo>
                    <a:pt x="4569" y="9580"/>
                  </a:lnTo>
                  <a:lnTo>
                    <a:pt x="3624" y="8634"/>
                  </a:lnTo>
                  <a:cubicBezTo>
                    <a:pt x="3750" y="8508"/>
                    <a:pt x="3845" y="8382"/>
                    <a:pt x="3971" y="8225"/>
                  </a:cubicBezTo>
                  <a:cubicBezTo>
                    <a:pt x="4160" y="8319"/>
                    <a:pt x="4380" y="8351"/>
                    <a:pt x="4601" y="8351"/>
                  </a:cubicBezTo>
                  <a:cubicBezTo>
                    <a:pt x="4853" y="8351"/>
                    <a:pt x="5042" y="8319"/>
                    <a:pt x="5231" y="8225"/>
                  </a:cubicBezTo>
                  <a:close/>
                  <a:moveTo>
                    <a:pt x="2994" y="8949"/>
                  </a:moveTo>
                  <a:lnTo>
                    <a:pt x="4254" y="10210"/>
                  </a:lnTo>
                  <a:lnTo>
                    <a:pt x="4254" y="11092"/>
                  </a:lnTo>
                  <a:lnTo>
                    <a:pt x="789" y="11092"/>
                  </a:lnTo>
                  <a:lnTo>
                    <a:pt x="789" y="10745"/>
                  </a:lnTo>
                  <a:cubicBezTo>
                    <a:pt x="789" y="9800"/>
                    <a:pt x="1576" y="9012"/>
                    <a:pt x="2521" y="9012"/>
                  </a:cubicBezTo>
                  <a:cubicBezTo>
                    <a:pt x="2679" y="9012"/>
                    <a:pt x="2836" y="8981"/>
                    <a:pt x="2994" y="8949"/>
                  </a:cubicBezTo>
                  <a:close/>
                  <a:moveTo>
                    <a:pt x="6176" y="8949"/>
                  </a:moveTo>
                  <a:cubicBezTo>
                    <a:pt x="6333" y="8981"/>
                    <a:pt x="6491" y="9012"/>
                    <a:pt x="6648" y="9012"/>
                  </a:cubicBezTo>
                  <a:cubicBezTo>
                    <a:pt x="7594" y="9012"/>
                    <a:pt x="8381" y="9800"/>
                    <a:pt x="8381" y="10745"/>
                  </a:cubicBezTo>
                  <a:lnTo>
                    <a:pt x="8381" y="11092"/>
                  </a:lnTo>
                  <a:lnTo>
                    <a:pt x="4916" y="11092"/>
                  </a:lnTo>
                  <a:lnTo>
                    <a:pt x="4916" y="10210"/>
                  </a:lnTo>
                  <a:lnTo>
                    <a:pt x="6176" y="8949"/>
                  </a:lnTo>
                  <a:close/>
                  <a:moveTo>
                    <a:pt x="4553" y="0"/>
                  </a:moveTo>
                  <a:cubicBezTo>
                    <a:pt x="4517" y="0"/>
                    <a:pt x="4480" y="1"/>
                    <a:pt x="4443" y="2"/>
                  </a:cubicBezTo>
                  <a:cubicBezTo>
                    <a:pt x="3656" y="34"/>
                    <a:pt x="2836" y="380"/>
                    <a:pt x="2206" y="1010"/>
                  </a:cubicBezTo>
                  <a:cubicBezTo>
                    <a:pt x="2143" y="1105"/>
                    <a:pt x="2080" y="1231"/>
                    <a:pt x="2143" y="1325"/>
                  </a:cubicBezTo>
                  <a:lnTo>
                    <a:pt x="2490" y="2743"/>
                  </a:lnTo>
                  <a:cubicBezTo>
                    <a:pt x="1986" y="3121"/>
                    <a:pt x="1576" y="3625"/>
                    <a:pt x="1293" y="4224"/>
                  </a:cubicBezTo>
                  <a:lnTo>
                    <a:pt x="1293" y="4255"/>
                  </a:lnTo>
                  <a:lnTo>
                    <a:pt x="568" y="6650"/>
                  </a:lnTo>
                  <a:cubicBezTo>
                    <a:pt x="411" y="7091"/>
                    <a:pt x="442" y="7563"/>
                    <a:pt x="663" y="8004"/>
                  </a:cubicBezTo>
                  <a:cubicBezTo>
                    <a:pt x="820" y="8225"/>
                    <a:pt x="1041" y="8477"/>
                    <a:pt x="1261" y="8634"/>
                  </a:cubicBezTo>
                  <a:cubicBezTo>
                    <a:pt x="505" y="9012"/>
                    <a:pt x="1" y="9832"/>
                    <a:pt x="1" y="10745"/>
                  </a:cubicBezTo>
                  <a:lnTo>
                    <a:pt x="1" y="11470"/>
                  </a:lnTo>
                  <a:cubicBezTo>
                    <a:pt x="1" y="11659"/>
                    <a:pt x="158" y="11816"/>
                    <a:pt x="347" y="11816"/>
                  </a:cubicBezTo>
                  <a:lnTo>
                    <a:pt x="8665" y="11816"/>
                  </a:lnTo>
                  <a:cubicBezTo>
                    <a:pt x="8854" y="11816"/>
                    <a:pt x="9011" y="11659"/>
                    <a:pt x="9011" y="11470"/>
                  </a:cubicBezTo>
                  <a:lnTo>
                    <a:pt x="9011" y="10745"/>
                  </a:lnTo>
                  <a:cubicBezTo>
                    <a:pt x="9106" y="9832"/>
                    <a:pt x="8570" y="9012"/>
                    <a:pt x="7783" y="8634"/>
                  </a:cubicBezTo>
                  <a:cubicBezTo>
                    <a:pt x="8035" y="8477"/>
                    <a:pt x="8255" y="8225"/>
                    <a:pt x="8381" y="8004"/>
                  </a:cubicBezTo>
                  <a:cubicBezTo>
                    <a:pt x="8665" y="7563"/>
                    <a:pt x="8696" y="7091"/>
                    <a:pt x="8507" y="6650"/>
                  </a:cubicBezTo>
                  <a:lnTo>
                    <a:pt x="7751" y="4255"/>
                  </a:lnTo>
                  <a:lnTo>
                    <a:pt x="7751" y="4224"/>
                  </a:lnTo>
                  <a:cubicBezTo>
                    <a:pt x="7531" y="3625"/>
                    <a:pt x="7090" y="3121"/>
                    <a:pt x="6585" y="2743"/>
                  </a:cubicBezTo>
                  <a:lnTo>
                    <a:pt x="6932" y="1325"/>
                  </a:lnTo>
                  <a:cubicBezTo>
                    <a:pt x="6964" y="1231"/>
                    <a:pt x="6932" y="1105"/>
                    <a:pt x="6838" y="1010"/>
                  </a:cubicBezTo>
                  <a:cubicBezTo>
                    <a:pt x="6173" y="346"/>
                    <a:pt x="5393" y="0"/>
                    <a:pt x="4553" y="0"/>
                  </a:cubicBezTo>
                  <a:close/>
                </a:path>
              </a:pathLst>
            </a:custGeom>
            <a:solidFill>
              <a:srgbClr val="FC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Овал 213">
              <a:extLst>
                <a:ext uri="{FF2B5EF4-FFF2-40B4-BE49-F238E27FC236}">
                  <a16:creationId xmlns:a16="http://schemas.microsoft.com/office/drawing/2014/main" id="{531248A3-62A7-40D8-9D9A-C8B2332CC186}"/>
                </a:ext>
              </a:extLst>
            </p:cNvPr>
            <p:cNvSpPr/>
            <p:nvPr/>
          </p:nvSpPr>
          <p:spPr>
            <a:xfrm rot="10800000" flipH="1" flipV="1">
              <a:off x="4030035" y="646300"/>
              <a:ext cx="852389" cy="852389"/>
            </a:xfrm>
            <a:prstGeom prst="ellipse">
              <a:avLst/>
            </a:prstGeom>
            <a:noFill/>
            <a:ln>
              <a:solidFill>
                <a:srgbClr val="FC6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CD5015D-0ACB-4353-A4F2-6B08B308B319}"/>
              </a:ext>
            </a:extLst>
          </p:cNvPr>
          <p:cNvGrpSpPr/>
          <p:nvPr/>
        </p:nvGrpSpPr>
        <p:grpSpPr>
          <a:xfrm>
            <a:off x="7504570" y="646301"/>
            <a:ext cx="646300" cy="646300"/>
            <a:chOff x="6943892" y="646300"/>
            <a:chExt cx="852389" cy="852389"/>
          </a:xfrm>
        </p:grpSpPr>
        <p:sp>
          <p:nvSpPr>
            <p:cNvPr id="139" name="Google Shape;8825;p61">
              <a:extLst>
                <a:ext uri="{FF2B5EF4-FFF2-40B4-BE49-F238E27FC236}">
                  <a16:creationId xmlns:a16="http://schemas.microsoft.com/office/drawing/2014/main" id="{A344E220-FFE7-4280-8C80-B9BE2913B402}"/>
                </a:ext>
              </a:extLst>
            </p:cNvPr>
            <p:cNvSpPr/>
            <p:nvPr/>
          </p:nvSpPr>
          <p:spPr>
            <a:xfrm>
              <a:off x="7193018" y="895426"/>
              <a:ext cx="354136" cy="354136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5546" y="662"/>
                  </a:moveTo>
                  <a:lnTo>
                    <a:pt x="5546" y="2741"/>
                  </a:lnTo>
                  <a:lnTo>
                    <a:pt x="4821" y="2741"/>
                  </a:lnTo>
                  <a:lnTo>
                    <a:pt x="4821" y="1040"/>
                  </a:lnTo>
                  <a:cubicBezTo>
                    <a:pt x="4821" y="819"/>
                    <a:pt x="4979" y="662"/>
                    <a:pt x="5199" y="662"/>
                  </a:cubicBezTo>
                  <a:close/>
                  <a:moveTo>
                    <a:pt x="6932" y="662"/>
                  </a:moveTo>
                  <a:lnTo>
                    <a:pt x="6932" y="2773"/>
                  </a:lnTo>
                  <a:lnTo>
                    <a:pt x="6207" y="2773"/>
                  </a:lnTo>
                  <a:lnTo>
                    <a:pt x="6207" y="662"/>
                  </a:lnTo>
                  <a:close/>
                  <a:moveTo>
                    <a:pt x="8350" y="662"/>
                  </a:moveTo>
                  <a:lnTo>
                    <a:pt x="8350" y="2773"/>
                  </a:lnTo>
                  <a:lnTo>
                    <a:pt x="7625" y="2773"/>
                  </a:lnTo>
                  <a:lnTo>
                    <a:pt x="7625" y="662"/>
                  </a:lnTo>
                  <a:close/>
                  <a:moveTo>
                    <a:pt x="9704" y="662"/>
                  </a:moveTo>
                  <a:lnTo>
                    <a:pt x="9704" y="2773"/>
                  </a:lnTo>
                  <a:lnTo>
                    <a:pt x="9011" y="2773"/>
                  </a:lnTo>
                  <a:lnTo>
                    <a:pt x="9011" y="662"/>
                  </a:lnTo>
                  <a:close/>
                  <a:moveTo>
                    <a:pt x="10744" y="662"/>
                  </a:moveTo>
                  <a:cubicBezTo>
                    <a:pt x="10933" y="662"/>
                    <a:pt x="11090" y="819"/>
                    <a:pt x="11090" y="1040"/>
                  </a:cubicBezTo>
                  <a:lnTo>
                    <a:pt x="11090" y="2773"/>
                  </a:lnTo>
                  <a:lnTo>
                    <a:pt x="10397" y="2773"/>
                  </a:lnTo>
                  <a:lnTo>
                    <a:pt x="10397" y="662"/>
                  </a:lnTo>
                  <a:close/>
                  <a:moveTo>
                    <a:pt x="6270" y="5577"/>
                  </a:moveTo>
                  <a:lnTo>
                    <a:pt x="6270" y="9074"/>
                  </a:lnTo>
                  <a:lnTo>
                    <a:pt x="5546" y="9074"/>
                  </a:lnTo>
                  <a:lnTo>
                    <a:pt x="5546" y="5577"/>
                  </a:lnTo>
                  <a:close/>
                  <a:moveTo>
                    <a:pt x="10397" y="5640"/>
                  </a:moveTo>
                  <a:lnTo>
                    <a:pt x="10397" y="6270"/>
                  </a:lnTo>
                  <a:lnTo>
                    <a:pt x="9358" y="6270"/>
                  </a:lnTo>
                  <a:cubicBezTo>
                    <a:pt x="9169" y="6270"/>
                    <a:pt x="9011" y="6427"/>
                    <a:pt x="9011" y="6616"/>
                  </a:cubicBezTo>
                  <a:cubicBezTo>
                    <a:pt x="9011" y="6805"/>
                    <a:pt x="9169" y="6963"/>
                    <a:pt x="9358" y="6963"/>
                  </a:cubicBezTo>
                  <a:lnTo>
                    <a:pt x="10397" y="6963"/>
                  </a:lnTo>
                  <a:lnTo>
                    <a:pt x="10397" y="7688"/>
                  </a:lnTo>
                  <a:lnTo>
                    <a:pt x="9358" y="7688"/>
                  </a:lnTo>
                  <a:cubicBezTo>
                    <a:pt x="9169" y="7688"/>
                    <a:pt x="9011" y="7845"/>
                    <a:pt x="9011" y="8034"/>
                  </a:cubicBezTo>
                  <a:cubicBezTo>
                    <a:pt x="9011" y="8223"/>
                    <a:pt x="9169" y="8381"/>
                    <a:pt x="9358" y="8381"/>
                  </a:cubicBezTo>
                  <a:lnTo>
                    <a:pt x="10397" y="8381"/>
                  </a:lnTo>
                  <a:lnTo>
                    <a:pt x="10397" y="9105"/>
                  </a:lnTo>
                  <a:lnTo>
                    <a:pt x="8287" y="9105"/>
                  </a:lnTo>
                  <a:lnTo>
                    <a:pt x="8287" y="5640"/>
                  </a:lnTo>
                  <a:close/>
                  <a:moveTo>
                    <a:pt x="2080" y="7688"/>
                  </a:moveTo>
                  <a:cubicBezTo>
                    <a:pt x="2301" y="7688"/>
                    <a:pt x="2521" y="7719"/>
                    <a:pt x="2710" y="7845"/>
                  </a:cubicBezTo>
                  <a:cubicBezTo>
                    <a:pt x="2427" y="7971"/>
                    <a:pt x="2206" y="8129"/>
                    <a:pt x="1954" y="8318"/>
                  </a:cubicBezTo>
                  <a:lnTo>
                    <a:pt x="1923" y="8349"/>
                  </a:lnTo>
                  <a:cubicBezTo>
                    <a:pt x="1576" y="8696"/>
                    <a:pt x="1355" y="9200"/>
                    <a:pt x="1355" y="9767"/>
                  </a:cubicBezTo>
                  <a:cubicBezTo>
                    <a:pt x="1355" y="9956"/>
                    <a:pt x="1418" y="10113"/>
                    <a:pt x="1450" y="10302"/>
                  </a:cubicBezTo>
                  <a:cubicBezTo>
                    <a:pt x="977" y="10050"/>
                    <a:pt x="694" y="9578"/>
                    <a:pt x="694" y="9074"/>
                  </a:cubicBezTo>
                  <a:cubicBezTo>
                    <a:pt x="694" y="8318"/>
                    <a:pt x="1324" y="7688"/>
                    <a:pt x="2080" y="7688"/>
                  </a:cubicBezTo>
                  <a:close/>
                  <a:moveTo>
                    <a:pt x="3403" y="8318"/>
                  </a:moveTo>
                  <a:cubicBezTo>
                    <a:pt x="4191" y="8349"/>
                    <a:pt x="4821" y="8979"/>
                    <a:pt x="4821" y="9735"/>
                  </a:cubicBezTo>
                  <a:cubicBezTo>
                    <a:pt x="4821" y="9987"/>
                    <a:pt x="4758" y="10239"/>
                    <a:pt x="4600" y="10491"/>
                  </a:cubicBezTo>
                  <a:lnTo>
                    <a:pt x="2679" y="8538"/>
                  </a:lnTo>
                  <a:cubicBezTo>
                    <a:pt x="2868" y="8381"/>
                    <a:pt x="3151" y="8318"/>
                    <a:pt x="3403" y="8318"/>
                  </a:cubicBezTo>
                  <a:close/>
                  <a:moveTo>
                    <a:pt x="2238" y="9074"/>
                  </a:moveTo>
                  <a:lnTo>
                    <a:pt x="4128" y="10964"/>
                  </a:lnTo>
                  <a:cubicBezTo>
                    <a:pt x="3939" y="11059"/>
                    <a:pt x="3687" y="11122"/>
                    <a:pt x="3466" y="11122"/>
                  </a:cubicBezTo>
                  <a:cubicBezTo>
                    <a:pt x="3448" y="11122"/>
                    <a:pt x="3430" y="11123"/>
                    <a:pt x="3412" y="11123"/>
                  </a:cubicBezTo>
                  <a:cubicBezTo>
                    <a:pt x="2680" y="11123"/>
                    <a:pt x="2080" y="10504"/>
                    <a:pt x="2080" y="9735"/>
                  </a:cubicBezTo>
                  <a:cubicBezTo>
                    <a:pt x="2080" y="9483"/>
                    <a:pt x="2143" y="9263"/>
                    <a:pt x="2238" y="9074"/>
                  </a:cubicBezTo>
                  <a:close/>
                  <a:moveTo>
                    <a:pt x="10334" y="3466"/>
                  </a:moveTo>
                  <a:lnTo>
                    <a:pt x="10334" y="4884"/>
                  </a:lnTo>
                  <a:lnTo>
                    <a:pt x="7940" y="4884"/>
                  </a:lnTo>
                  <a:cubicBezTo>
                    <a:pt x="7751" y="4884"/>
                    <a:pt x="7593" y="5041"/>
                    <a:pt x="7593" y="5230"/>
                  </a:cubicBezTo>
                  <a:lnTo>
                    <a:pt x="7593" y="9420"/>
                  </a:lnTo>
                  <a:cubicBezTo>
                    <a:pt x="7593" y="9609"/>
                    <a:pt x="7751" y="9767"/>
                    <a:pt x="7940" y="9767"/>
                  </a:cubicBezTo>
                  <a:lnTo>
                    <a:pt x="10397" y="9767"/>
                  </a:lnTo>
                  <a:lnTo>
                    <a:pt x="10397" y="10806"/>
                  </a:lnTo>
                  <a:cubicBezTo>
                    <a:pt x="10397" y="10996"/>
                    <a:pt x="10240" y="11153"/>
                    <a:pt x="10019" y="11153"/>
                  </a:cubicBezTo>
                  <a:lnTo>
                    <a:pt x="5861" y="11153"/>
                  </a:lnTo>
                  <a:cubicBezTo>
                    <a:pt x="5672" y="11153"/>
                    <a:pt x="5514" y="10996"/>
                    <a:pt x="5514" y="10806"/>
                  </a:cubicBezTo>
                  <a:lnTo>
                    <a:pt x="5514" y="9767"/>
                  </a:lnTo>
                  <a:lnTo>
                    <a:pt x="6522" y="9767"/>
                  </a:lnTo>
                  <a:cubicBezTo>
                    <a:pt x="6711" y="9767"/>
                    <a:pt x="6869" y="9609"/>
                    <a:pt x="6869" y="9420"/>
                  </a:cubicBezTo>
                  <a:lnTo>
                    <a:pt x="6869" y="5230"/>
                  </a:lnTo>
                  <a:cubicBezTo>
                    <a:pt x="6869" y="5041"/>
                    <a:pt x="6711" y="4884"/>
                    <a:pt x="6522" y="4884"/>
                  </a:cubicBezTo>
                  <a:lnTo>
                    <a:pt x="5514" y="4884"/>
                  </a:lnTo>
                  <a:lnTo>
                    <a:pt x="5514" y="3466"/>
                  </a:lnTo>
                  <a:close/>
                  <a:moveTo>
                    <a:pt x="5199" y="0"/>
                  </a:moveTo>
                  <a:cubicBezTo>
                    <a:pt x="4600" y="0"/>
                    <a:pt x="4159" y="473"/>
                    <a:pt x="4159" y="1040"/>
                  </a:cubicBezTo>
                  <a:lnTo>
                    <a:pt x="4159" y="3119"/>
                  </a:lnTo>
                  <a:cubicBezTo>
                    <a:pt x="4159" y="3308"/>
                    <a:pt x="4317" y="3466"/>
                    <a:pt x="4506" y="3466"/>
                  </a:cubicBezTo>
                  <a:lnTo>
                    <a:pt x="4884" y="3466"/>
                  </a:lnTo>
                  <a:lnTo>
                    <a:pt x="4884" y="8192"/>
                  </a:lnTo>
                  <a:cubicBezTo>
                    <a:pt x="4569" y="7908"/>
                    <a:pt x="4128" y="7719"/>
                    <a:pt x="3655" y="7688"/>
                  </a:cubicBezTo>
                  <a:cubicBezTo>
                    <a:pt x="3277" y="7246"/>
                    <a:pt x="2710" y="6963"/>
                    <a:pt x="2080" y="6963"/>
                  </a:cubicBezTo>
                  <a:cubicBezTo>
                    <a:pt x="946" y="6963"/>
                    <a:pt x="1" y="7908"/>
                    <a:pt x="1" y="9074"/>
                  </a:cubicBezTo>
                  <a:cubicBezTo>
                    <a:pt x="1" y="10176"/>
                    <a:pt x="820" y="11027"/>
                    <a:pt x="1923" y="11153"/>
                  </a:cubicBezTo>
                  <a:cubicBezTo>
                    <a:pt x="2332" y="11594"/>
                    <a:pt x="2868" y="11846"/>
                    <a:pt x="3498" y="11846"/>
                  </a:cubicBezTo>
                  <a:cubicBezTo>
                    <a:pt x="4065" y="11846"/>
                    <a:pt x="4506" y="11657"/>
                    <a:pt x="4916" y="11311"/>
                  </a:cubicBezTo>
                  <a:cubicBezTo>
                    <a:pt x="4916" y="11311"/>
                    <a:pt x="4979" y="11279"/>
                    <a:pt x="4979" y="11216"/>
                  </a:cubicBezTo>
                  <a:cubicBezTo>
                    <a:pt x="5136" y="11594"/>
                    <a:pt x="5514" y="11846"/>
                    <a:pt x="5924" y="11846"/>
                  </a:cubicBezTo>
                  <a:lnTo>
                    <a:pt x="10114" y="11846"/>
                  </a:lnTo>
                  <a:cubicBezTo>
                    <a:pt x="10712" y="11846"/>
                    <a:pt x="11122" y="11374"/>
                    <a:pt x="11122" y="10838"/>
                  </a:cubicBezTo>
                  <a:lnTo>
                    <a:pt x="11122" y="3497"/>
                  </a:lnTo>
                  <a:lnTo>
                    <a:pt x="11500" y="3497"/>
                  </a:lnTo>
                  <a:cubicBezTo>
                    <a:pt x="11689" y="3497"/>
                    <a:pt x="11847" y="3340"/>
                    <a:pt x="11847" y="3151"/>
                  </a:cubicBezTo>
                  <a:lnTo>
                    <a:pt x="11847" y="1072"/>
                  </a:lnTo>
                  <a:cubicBezTo>
                    <a:pt x="11752" y="441"/>
                    <a:pt x="11343" y="0"/>
                    <a:pt x="10744" y="0"/>
                  </a:cubicBezTo>
                  <a:close/>
                </a:path>
              </a:pathLst>
            </a:custGeom>
            <a:solidFill>
              <a:srgbClr val="FC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Овал 218">
              <a:extLst>
                <a:ext uri="{FF2B5EF4-FFF2-40B4-BE49-F238E27FC236}">
                  <a16:creationId xmlns:a16="http://schemas.microsoft.com/office/drawing/2014/main" id="{E268AEE8-5985-4945-8F69-24C8DA64188D}"/>
                </a:ext>
              </a:extLst>
            </p:cNvPr>
            <p:cNvSpPr/>
            <p:nvPr/>
          </p:nvSpPr>
          <p:spPr>
            <a:xfrm rot="10800000" flipH="1" flipV="1">
              <a:off x="6943892" y="646300"/>
              <a:ext cx="852389" cy="852389"/>
            </a:xfrm>
            <a:prstGeom prst="ellipse">
              <a:avLst/>
            </a:prstGeom>
            <a:noFill/>
            <a:ln>
              <a:solidFill>
                <a:srgbClr val="FC6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E1EF19-55C4-45C8-B3C4-33618B981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780" y="3183707"/>
            <a:ext cx="1634613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7;p36">
            <a:extLst>
              <a:ext uri="{FF2B5EF4-FFF2-40B4-BE49-F238E27FC236}">
                <a16:creationId xmlns:a16="http://schemas.microsoft.com/office/drawing/2014/main" id="{00FBAA8E-C6CB-4EEA-B167-D00272CB04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5877164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Оперативное вмешательство?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  <p:sp>
        <p:nvSpPr>
          <p:cNvPr id="8" name="Google Shape;367;p32">
            <a:extLst>
              <a:ext uri="{FF2B5EF4-FFF2-40B4-BE49-F238E27FC236}">
                <a16:creationId xmlns:a16="http://schemas.microsoft.com/office/drawing/2014/main" id="{3C4F229B-BDB5-4798-9AEC-C818E1E33F94}"/>
              </a:ext>
            </a:extLst>
          </p:cNvPr>
          <p:cNvSpPr txBox="1">
            <a:spLocks/>
          </p:cNvSpPr>
          <p:nvPr/>
        </p:nvSpPr>
        <p:spPr>
          <a:xfrm>
            <a:off x="1394288" y="1557831"/>
            <a:ext cx="181109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ru-RU" sz="1400" b="1" dirty="0"/>
              <a:t>Не кастрировать?</a:t>
            </a:r>
          </a:p>
        </p:txBody>
      </p:sp>
      <p:sp>
        <p:nvSpPr>
          <p:cNvPr id="9" name="Google Shape;367;p32">
            <a:extLst>
              <a:ext uri="{FF2B5EF4-FFF2-40B4-BE49-F238E27FC236}">
                <a16:creationId xmlns:a16="http://schemas.microsoft.com/office/drawing/2014/main" id="{D3C0CCCB-B433-4256-9985-A759248F4C27}"/>
              </a:ext>
            </a:extLst>
          </p:cNvPr>
          <p:cNvSpPr txBox="1">
            <a:spLocks/>
          </p:cNvSpPr>
          <p:nvPr/>
        </p:nvSpPr>
        <p:spPr>
          <a:xfrm>
            <a:off x="5708619" y="1587847"/>
            <a:ext cx="202458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ru-RU" sz="1400" b="1" dirty="0"/>
              <a:t>Влияет ли техника?</a:t>
            </a:r>
          </a:p>
        </p:txBody>
      </p:sp>
      <p:sp>
        <p:nvSpPr>
          <p:cNvPr id="10" name="Google Shape;367;p32">
            <a:extLst>
              <a:ext uri="{FF2B5EF4-FFF2-40B4-BE49-F238E27FC236}">
                <a16:creationId xmlns:a16="http://schemas.microsoft.com/office/drawing/2014/main" id="{1DA564BA-0789-4FB4-AFF4-DA13FC2E2A58}"/>
              </a:ext>
            </a:extLst>
          </p:cNvPr>
          <p:cNvSpPr txBox="1">
            <a:spLocks/>
          </p:cNvSpPr>
          <p:nvPr/>
        </p:nvSpPr>
        <p:spPr>
          <a:xfrm>
            <a:off x="1332224" y="3554687"/>
            <a:ext cx="193522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ru-RU" sz="1400" b="1" dirty="0"/>
              <a:t>Простатопиксия</a:t>
            </a:r>
          </a:p>
          <a:p>
            <a:pPr marL="0" indent="0"/>
            <a:r>
              <a:rPr lang="ru-RU" sz="1400" dirty="0"/>
              <a:t>(слабо эффективна) </a:t>
            </a:r>
          </a:p>
        </p:txBody>
      </p:sp>
      <p:sp>
        <p:nvSpPr>
          <p:cNvPr id="15" name="Google Shape;367;p32">
            <a:extLst>
              <a:ext uri="{FF2B5EF4-FFF2-40B4-BE49-F238E27FC236}">
                <a16:creationId xmlns:a16="http://schemas.microsoft.com/office/drawing/2014/main" id="{C32D886A-99BC-4046-9540-8CB58562EC94}"/>
              </a:ext>
            </a:extLst>
          </p:cNvPr>
          <p:cNvSpPr txBox="1">
            <a:spLocks/>
          </p:cNvSpPr>
          <p:nvPr/>
        </p:nvSpPr>
        <p:spPr>
          <a:xfrm>
            <a:off x="4792095" y="3563166"/>
            <a:ext cx="385762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ru-RU" sz="1400" b="1" dirty="0"/>
              <a:t>Сместить шейку МП в брюшную полость</a:t>
            </a:r>
          </a:p>
          <a:p>
            <a:pPr marL="0" indent="0"/>
            <a:r>
              <a:rPr lang="ru-RU" sz="1400" dirty="0"/>
              <a:t> (при тазовом МП)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5C2155AD-AA24-426B-B424-DCFD77262AF5}"/>
              </a:ext>
            </a:extLst>
          </p:cNvPr>
          <p:cNvSpPr/>
          <p:nvPr/>
        </p:nvSpPr>
        <p:spPr>
          <a:xfrm rot="10800000" flipH="1" flipV="1">
            <a:off x="6397760" y="941546"/>
            <a:ext cx="646301" cy="646301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50EA5EA-DBE4-469D-8BE9-8663D5A4A9E2}"/>
              </a:ext>
            </a:extLst>
          </p:cNvPr>
          <p:cNvSpPr/>
          <p:nvPr/>
        </p:nvSpPr>
        <p:spPr>
          <a:xfrm rot="10800000" flipH="1" flipV="1">
            <a:off x="6397759" y="940103"/>
            <a:ext cx="646301" cy="649188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3600" dirty="0">
                <a:solidFill>
                  <a:srgbClr val="FC6464"/>
                </a:solidFill>
                <a:latin typeface="Baloo 2"/>
                <a:ea typeface="Baloo 2"/>
                <a:cs typeface="Baloo 2"/>
                <a:sym typeface="Baloo 2"/>
              </a:rPr>
              <a:t>2</a:t>
            </a:r>
            <a:endParaRPr lang="ru-RU" sz="2000" dirty="0">
              <a:solidFill>
                <a:srgbClr val="FC6464"/>
              </a:solidFill>
              <a:cs typeface="Baloo 2" panose="020B0604020202020204" charset="0"/>
              <a:sym typeface="Baloo 2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8F1A0B4-D120-497E-AC2B-048003651AA6}"/>
              </a:ext>
            </a:extLst>
          </p:cNvPr>
          <p:cNvSpPr/>
          <p:nvPr/>
        </p:nvSpPr>
        <p:spPr>
          <a:xfrm rot="10800000" flipH="1" flipV="1">
            <a:off x="1976685" y="940103"/>
            <a:ext cx="646301" cy="649188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600" dirty="0">
                <a:solidFill>
                  <a:srgbClr val="FC6464"/>
                </a:solidFill>
                <a:latin typeface="Baloo 2"/>
                <a:ea typeface="Baloo 2"/>
                <a:cs typeface="Baloo 2"/>
                <a:sym typeface="Baloo 2"/>
              </a:rPr>
              <a:t>1</a:t>
            </a:r>
            <a:endParaRPr lang="ru-RU" sz="2000" dirty="0">
              <a:solidFill>
                <a:srgbClr val="FC6464"/>
              </a:solidFill>
              <a:cs typeface="Baloo 2" panose="020B0604020202020204" charset="0"/>
              <a:sym typeface="Baloo 2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A3105BD-CD96-4428-82E3-DC71F449B7FF}"/>
              </a:ext>
            </a:extLst>
          </p:cNvPr>
          <p:cNvSpPr/>
          <p:nvPr/>
        </p:nvSpPr>
        <p:spPr>
          <a:xfrm rot="10800000" flipH="1" flipV="1">
            <a:off x="1976685" y="2908594"/>
            <a:ext cx="646301" cy="649188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600" dirty="0">
                <a:solidFill>
                  <a:srgbClr val="FC6464"/>
                </a:solidFill>
                <a:latin typeface="Baloo 2"/>
                <a:ea typeface="Baloo 2"/>
                <a:cs typeface="Baloo 2"/>
                <a:sym typeface="Baloo 2"/>
              </a:rPr>
              <a:t>3</a:t>
            </a:r>
            <a:endParaRPr lang="ru-RU" sz="2000" dirty="0">
              <a:solidFill>
                <a:srgbClr val="FC6464"/>
              </a:solidFill>
              <a:cs typeface="Baloo 2" panose="020B0604020202020204" charset="0"/>
              <a:sym typeface="Baloo 2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5B18A12C-A2EE-49B2-8A4C-53334016F885}"/>
              </a:ext>
            </a:extLst>
          </p:cNvPr>
          <p:cNvSpPr/>
          <p:nvPr/>
        </p:nvSpPr>
        <p:spPr>
          <a:xfrm rot="10800000" flipH="1" flipV="1">
            <a:off x="6397758" y="2908594"/>
            <a:ext cx="646301" cy="649188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600" dirty="0">
                <a:solidFill>
                  <a:srgbClr val="FC6464"/>
                </a:solidFill>
                <a:latin typeface="Baloo 2"/>
                <a:ea typeface="Baloo 2"/>
                <a:cs typeface="Baloo 2"/>
                <a:sym typeface="Baloo 2"/>
              </a:rPr>
              <a:t>4</a:t>
            </a:r>
            <a:endParaRPr lang="ru-RU" sz="2000" dirty="0">
              <a:solidFill>
                <a:srgbClr val="FC6464"/>
              </a:solidFill>
              <a:cs typeface="Baloo 2" panose="020B0604020202020204" charset="0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00896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DD032D2-194A-4221-90D2-BFE39D6E9675}"/>
              </a:ext>
            </a:extLst>
          </p:cNvPr>
          <p:cNvSpPr/>
          <p:nvPr/>
        </p:nvSpPr>
        <p:spPr>
          <a:xfrm>
            <a:off x="881460" y="2699257"/>
            <a:ext cx="8149769" cy="186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Google Shape;367;p32">
            <a:extLst>
              <a:ext uri="{FF2B5EF4-FFF2-40B4-BE49-F238E27FC236}">
                <a16:creationId xmlns:a16="http://schemas.microsoft.com/office/drawing/2014/main" id="{597D8CC5-7AD2-4168-AD63-485445285C9D}"/>
              </a:ext>
            </a:extLst>
          </p:cNvPr>
          <p:cNvSpPr txBox="1">
            <a:spLocks/>
          </p:cNvSpPr>
          <p:nvPr/>
        </p:nvSpPr>
        <p:spPr>
          <a:xfrm>
            <a:off x="781536" y="733099"/>
            <a:ext cx="303659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ru-RU" sz="1400" b="1" dirty="0"/>
              <a:t>Установка искусственного уретрального сфинктера? (</a:t>
            </a:r>
            <a:r>
              <a:rPr lang="en-US" sz="1400" b="1" dirty="0"/>
              <a:t>AUS)</a:t>
            </a:r>
            <a:endParaRPr lang="ru-RU" sz="1400" b="1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D51BF43-BF16-49F8-80EF-93E58384DF91}"/>
              </a:ext>
            </a:extLst>
          </p:cNvPr>
          <p:cNvSpPr/>
          <p:nvPr/>
        </p:nvSpPr>
        <p:spPr>
          <a:xfrm rot="10800000" flipH="1" flipV="1">
            <a:off x="112771" y="689909"/>
            <a:ext cx="646301" cy="649188"/>
          </a:xfrm>
          <a:prstGeom prst="ellipse">
            <a:avLst/>
          </a:prstGeom>
          <a:noFill/>
          <a:ln>
            <a:solidFill>
              <a:srgbClr val="FC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3600" dirty="0">
                <a:solidFill>
                  <a:srgbClr val="FC6464"/>
                </a:solidFill>
                <a:latin typeface="Baloo 2"/>
                <a:ea typeface="Baloo 2"/>
                <a:cs typeface="Baloo 2"/>
                <a:sym typeface="Baloo 2"/>
              </a:rPr>
              <a:t>5</a:t>
            </a:r>
            <a:endParaRPr lang="ru-RU" sz="2000" dirty="0">
              <a:solidFill>
                <a:srgbClr val="FC6464"/>
              </a:solidFill>
              <a:cs typeface="Baloo 2" panose="020B0604020202020204" charset="0"/>
              <a:sym typeface="Baloo 2"/>
            </a:endParaRPr>
          </a:p>
        </p:txBody>
      </p:sp>
      <p:sp>
        <p:nvSpPr>
          <p:cNvPr id="11" name="Google Shape;447;p36">
            <a:extLst>
              <a:ext uri="{FF2B5EF4-FFF2-40B4-BE49-F238E27FC236}">
                <a16:creationId xmlns:a16="http://schemas.microsoft.com/office/drawing/2014/main" id="{D147C7D7-D811-496A-BD88-E6353E6C8F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" y="0"/>
            <a:ext cx="5877164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C6464"/>
                </a:solidFill>
                <a:effectLst>
                  <a:outerShdw blurRad="38100" dist="38100" dir="2700000" algn="tl">
                    <a:srgbClr val="000000">
                      <a:alpha val="6000"/>
                    </a:srgbClr>
                  </a:outerShdw>
                </a:effectLst>
              </a:rPr>
              <a:t>Оперативное вмешательство?</a:t>
            </a:r>
            <a:endParaRPr b="1" dirty="0">
              <a:solidFill>
                <a:srgbClr val="FC6464"/>
              </a:solidFill>
              <a:effectLst>
                <a:outerShdw blurRad="38100" dist="38100" dir="2700000" algn="tl">
                  <a:srgbClr val="000000">
                    <a:alpha val="6000"/>
                  </a:srgbClr>
                </a:outerShdw>
              </a:effectLst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A85B1E7-6E1C-4767-A74D-D5E1EF646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578"/>
          <a:stretch/>
        </p:blipFill>
        <p:spPr>
          <a:xfrm>
            <a:off x="3613200" y="646300"/>
            <a:ext cx="5418029" cy="196615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678E2EFE-EB34-4396-98BB-8E5E20493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10"/>
          <a:stretch/>
        </p:blipFill>
        <p:spPr>
          <a:xfrm>
            <a:off x="108000" y="2699257"/>
            <a:ext cx="6214215" cy="18655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6C2DF9-D9F3-4C89-8607-63F9FCDC3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9"/>
          <a:stretch/>
        </p:blipFill>
        <p:spPr bwMode="auto">
          <a:xfrm>
            <a:off x="6411052" y="2774082"/>
            <a:ext cx="2544594" cy="172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Google Shape;367;p32">
            <a:extLst>
              <a:ext uri="{FF2B5EF4-FFF2-40B4-BE49-F238E27FC236}">
                <a16:creationId xmlns:a16="http://schemas.microsoft.com/office/drawing/2014/main" id="{9C2D8C37-CC66-4675-B8AD-D2C425B3846F}"/>
              </a:ext>
            </a:extLst>
          </p:cNvPr>
          <p:cNvSpPr txBox="1">
            <a:spLocks/>
          </p:cNvSpPr>
          <p:nvPr/>
        </p:nvSpPr>
        <p:spPr>
          <a:xfrm>
            <a:off x="108000" y="1440000"/>
            <a:ext cx="35052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loo 2"/>
              <a:buNone/>
              <a:defRPr sz="12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/>
            <a:r>
              <a:rPr lang="ru-RU" sz="1400" dirty="0"/>
              <a:t>Выполняется каудальный доступ к мочевому пузырю по средней линии. Манжета накладывается за простатой.</a:t>
            </a:r>
          </a:p>
        </p:txBody>
      </p:sp>
    </p:spTree>
    <p:extLst>
      <p:ext uri="{BB962C8B-B14F-4D97-AF65-F5344CB8AC3E}">
        <p14:creationId xmlns:p14="http://schemas.microsoft.com/office/powerpoint/2010/main" val="3030263335"/>
      </p:ext>
    </p:extLst>
  </p:cSld>
  <p:clrMapOvr>
    <a:masterClrMapping/>
  </p:clrMapOvr>
</p:sld>
</file>

<file path=ppt/theme/theme1.xml><?xml version="1.0" encoding="utf-8"?>
<a:theme xmlns:a="http://schemas.openxmlformats.org/drawingml/2006/main" name="Bioinformatics Applied to Medicine Breakthrough by Slidesgo">
  <a:themeElements>
    <a:clrScheme name="Simple Light">
      <a:dk1>
        <a:srgbClr val="3C384A"/>
      </a:dk1>
      <a:lt1>
        <a:srgbClr val="F5FFFF"/>
      </a:lt1>
      <a:dk2>
        <a:srgbClr val="F578F8"/>
      </a:dk2>
      <a:lt2>
        <a:srgbClr val="46EFF2"/>
      </a:lt2>
      <a:accent1>
        <a:srgbClr val="584C8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C38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776</Words>
  <Application>Microsoft Office PowerPoint</Application>
  <PresentationFormat>Экран (16:9)</PresentationFormat>
  <Paragraphs>105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Baloo 2</vt:lpstr>
      <vt:lpstr>Asap</vt:lpstr>
      <vt:lpstr>Asap SemiBold</vt:lpstr>
      <vt:lpstr>Cambria</vt:lpstr>
      <vt:lpstr>Bioinformatics Applied to Medicine Breakthrough by Slidesgo</vt:lpstr>
      <vt:lpstr>Недержание у кобелей после кастрации</vt:lpstr>
      <vt:lpstr>Анамнез</vt:lpstr>
      <vt:lpstr>Дифференциальные диагнозы</vt:lpstr>
      <vt:lpstr>Презентация PowerPoint</vt:lpstr>
      <vt:lpstr>Исследования</vt:lpstr>
      <vt:lpstr>Измерение уретрального давления</vt:lpstr>
      <vt:lpstr>Сфинктеральное недержание</vt:lpstr>
      <vt:lpstr>Оперативное вмешательство?</vt:lpstr>
      <vt:lpstr>Оперативное вмешательство?</vt:lpstr>
      <vt:lpstr>Оперативное вмешательство?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Недержание у кобелей после кастрации</dc:title>
  <dc:creator>Denis Pavlenko</dc:creator>
  <cp:lastModifiedBy>Denis Pavlenko</cp:lastModifiedBy>
  <cp:revision>53</cp:revision>
  <dcterms:modified xsi:type="dcterms:W3CDTF">2023-09-21T21:27:30Z</dcterms:modified>
</cp:coreProperties>
</file>