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424" r:id="rId3"/>
    <p:sldId id="428" r:id="rId4"/>
    <p:sldId id="261" r:id="rId5"/>
    <p:sldId id="263" r:id="rId6"/>
    <p:sldId id="264" r:id="rId7"/>
    <p:sldId id="444" r:id="rId8"/>
    <p:sldId id="265" r:id="rId9"/>
    <p:sldId id="267" r:id="rId10"/>
    <p:sldId id="325" r:id="rId11"/>
    <p:sldId id="340" r:id="rId12"/>
    <p:sldId id="448" r:id="rId13"/>
    <p:sldId id="327" r:id="rId14"/>
    <p:sldId id="329" r:id="rId15"/>
    <p:sldId id="330" r:id="rId16"/>
    <p:sldId id="331" r:id="rId17"/>
    <p:sldId id="332" r:id="rId18"/>
    <p:sldId id="333" r:id="rId19"/>
    <p:sldId id="328" r:id="rId20"/>
    <p:sldId id="268" r:id="rId21"/>
    <p:sldId id="269" r:id="rId22"/>
    <p:sldId id="367" r:id="rId23"/>
    <p:sldId id="289" r:id="rId24"/>
    <p:sldId id="365" r:id="rId25"/>
    <p:sldId id="351" r:id="rId26"/>
    <p:sldId id="334" r:id="rId27"/>
    <p:sldId id="326" r:id="rId28"/>
    <p:sldId id="368" r:id="rId29"/>
    <p:sldId id="403" r:id="rId30"/>
    <p:sldId id="429" r:id="rId31"/>
    <p:sldId id="437" r:id="rId32"/>
    <p:sldId id="438" r:id="rId33"/>
    <p:sldId id="439" r:id="rId34"/>
    <p:sldId id="440" r:id="rId35"/>
    <p:sldId id="441" r:id="rId36"/>
    <p:sldId id="442" r:id="rId37"/>
    <p:sldId id="443" r:id="rId38"/>
    <p:sldId id="445" r:id="rId39"/>
    <p:sldId id="404" r:id="rId40"/>
    <p:sldId id="405" r:id="rId41"/>
    <p:sldId id="406" r:id="rId42"/>
    <p:sldId id="407" r:id="rId43"/>
    <p:sldId id="408" r:id="rId44"/>
    <p:sldId id="409" r:id="rId45"/>
    <p:sldId id="410" r:id="rId46"/>
    <p:sldId id="320" r:id="rId47"/>
    <p:sldId id="321" r:id="rId48"/>
    <p:sldId id="364" r:id="rId49"/>
    <p:sldId id="425" r:id="rId50"/>
    <p:sldId id="426" r:id="rId51"/>
    <p:sldId id="322" r:id="rId52"/>
    <p:sldId id="411" r:id="rId53"/>
    <p:sldId id="446" r:id="rId54"/>
    <p:sldId id="413" r:id="rId55"/>
    <p:sldId id="414" r:id="rId56"/>
    <p:sldId id="415" r:id="rId57"/>
    <p:sldId id="416" r:id="rId58"/>
    <p:sldId id="417" r:id="rId59"/>
    <p:sldId id="418" r:id="rId60"/>
    <p:sldId id="275" r:id="rId61"/>
    <p:sldId id="447" r:id="rId62"/>
    <p:sldId id="273" r:id="rId63"/>
    <p:sldId id="274" r:id="rId64"/>
    <p:sldId id="380" r:id="rId65"/>
    <p:sldId id="383" r:id="rId66"/>
    <p:sldId id="384" r:id="rId67"/>
    <p:sldId id="378" r:id="rId68"/>
    <p:sldId id="373" r:id="rId69"/>
    <p:sldId id="387" r:id="rId70"/>
    <p:sldId id="388" r:id="rId71"/>
    <p:sldId id="389" r:id="rId72"/>
    <p:sldId id="390" r:id="rId73"/>
    <p:sldId id="391" r:id="rId74"/>
    <p:sldId id="392" r:id="rId75"/>
    <p:sldId id="393" r:id="rId76"/>
    <p:sldId id="394" r:id="rId77"/>
    <p:sldId id="395" r:id="rId78"/>
    <p:sldId id="396" r:id="rId79"/>
    <p:sldId id="397" r:id="rId80"/>
    <p:sldId id="398" r:id="rId81"/>
    <p:sldId id="399" r:id="rId82"/>
    <p:sldId id="400" r:id="rId83"/>
    <p:sldId id="401" r:id="rId84"/>
    <p:sldId id="276" r:id="rId85"/>
    <p:sldId id="277" r:id="rId86"/>
    <p:sldId id="278" r:id="rId87"/>
    <p:sldId id="402" r:id="rId88"/>
    <p:sldId id="280" r:id="rId89"/>
    <p:sldId id="281" r:id="rId90"/>
    <p:sldId id="282" r:id="rId91"/>
    <p:sldId id="259" r:id="rId9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4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CB2B9-9ECF-4D98-9927-2D1D9FFA0ACF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2B349-6D13-4029-832B-16C4590591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822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FC0F8-8A51-4C9A-89B3-C4196B7E37E3}" type="slidenum">
              <a:rPr lang="ru-RU" smtClean="0"/>
              <a:pPr/>
              <a:t>72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hyperlink" Target="https://www.instagram.com/pride.vet.school/" TargetMode="External"/><Relationship Id="rId12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hyperlink" Target="https://www.facebook.com/Pridevetschool-110847883790203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hyperlink" Target="https://school.oncovet.ru/" TargetMode="External"/><Relationship Id="rId9" Type="http://schemas.openxmlformats.org/officeDocument/2006/relationships/hyperlink" Target="https://vk.com/school.oncovet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995668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8842" y="168256"/>
            <a:ext cx="5514313" cy="152189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51369" y="5785209"/>
            <a:ext cx="5799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ОБРАЗОВАТЕЛЬНЫЙ</a:t>
            </a:r>
            <a:r>
              <a:rPr lang="ru-RU" baseline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ВЕТЕРИНАРНЫЙ ЦЕНТР «ПРАЙД»</a:t>
            </a:r>
            <a:endParaRPr lang="ru-RU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604838" y="2622550"/>
            <a:ext cx="5446712" cy="1312863"/>
          </a:xfrm>
        </p:spPr>
        <p:txBody>
          <a:bodyPr>
            <a:normAutofit/>
          </a:bodyPr>
          <a:lstStyle>
            <a:lvl1pPr marL="0" indent="0">
              <a:buNone/>
              <a:defRPr sz="4800" b="1" baseline="0">
                <a:solidFill>
                  <a:schemeClr val="bg1"/>
                </a:solidFill>
                <a:latin typeface="TT Drugs" panose="02000503060000020003" pitchFamily="2" charset="-52"/>
              </a:defRPr>
            </a:lvl1pPr>
          </a:lstStyle>
          <a:p>
            <a:pPr lvl="0"/>
            <a:r>
              <a:rPr lang="ru-RU" dirty="0"/>
              <a:t>ТЕМА ЛЕКЦИИ</a:t>
            </a:r>
          </a:p>
        </p:txBody>
      </p:sp>
      <p:sp>
        <p:nvSpPr>
          <p:cNvPr id="15" name="Объект 14"/>
          <p:cNvSpPr>
            <a:spLocks noGrp="1"/>
          </p:cNvSpPr>
          <p:nvPr>
            <p:ph sz="quarter" idx="11" hasCustomPrompt="1"/>
          </p:nvPr>
        </p:nvSpPr>
        <p:spPr>
          <a:xfrm>
            <a:off x="604838" y="4278313"/>
            <a:ext cx="5446712" cy="128905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ЛЕКТОРА</a:t>
            </a:r>
          </a:p>
        </p:txBody>
      </p:sp>
    </p:spTree>
    <p:extLst>
      <p:ext uri="{BB962C8B-B14F-4D97-AF65-F5344CB8AC3E}">
        <p14:creationId xmlns:p14="http://schemas.microsoft.com/office/powerpoint/2010/main" val="3839462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1472"/>
            <a:ext cx="7301281" cy="6096528"/>
          </a:xfrm>
          <a:prstGeom prst="rect">
            <a:avLst/>
          </a:prstGeom>
        </p:spPr>
      </p:pic>
      <p:sp>
        <p:nvSpPr>
          <p:cNvPr id="10" name="Рисунок 9"/>
          <p:cNvSpPr>
            <a:spLocks noGrp="1"/>
          </p:cNvSpPr>
          <p:nvPr>
            <p:ph type="pic" sz="quarter" idx="10" hasCustomPrompt="1"/>
          </p:nvPr>
        </p:nvSpPr>
        <p:spPr>
          <a:xfrm>
            <a:off x="670153" y="1127125"/>
            <a:ext cx="3902075" cy="5175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/>
              <a:t>ВСТАВИТЬ ФОТО ЛЕКТОРА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quarter" idx="11" hasCustomPrompt="1"/>
          </p:nvPr>
        </p:nvSpPr>
        <p:spPr>
          <a:xfrm>
            <a:off x="6138863" y="1127125"/>
            <a:ext cx="5699125" cy="5175250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r>
              <a:rPr lang="ru-RU" sz="3600" b="1" dirty="0">
                <a:latin typeface="TT drugs" panose="02000503060000020003" pitchFamily="2" charset="-52"/>
              </a:rPr>
              <a:t>Имя Отчество</a:t>
            </a:r>
          </a:p>
          <a:p>
            <a:r>
              <a:rPr lang="ru-RU" sz="3600" b="1" dirty="0">
                <a:latin typeface="TT drugs" panose="02000503060000020003" pitchFamily="2" charset="-52"/>
              </a:rPr>
              <a:t>Фамилия</a:t>
            </a:r>
          </a:p>
          <a:p>
            <a:endParaRPr lang="ru-RU" sz="1400" dirty="0">
              <a:latin typeface="TT drugs" panose="02000503060000020003" pitchFamily="2" charset="-52"/>
            </a:endParaRPr>
          </a:p>
          <a:p>
            <a:b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6694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0"/>
          </p:nvPr>
        </p:nvSpPr>
        <p:spPr>
          <a:xfrm>
            <a:off x="587375" y="2041071"/>
            <a:ext cx="11055350" cy="4424817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pPr>
              <a:lnSpc>
                <a:spcPts val="2000"/>
              </a:lnSpc>
            </a:pPr>
            <a:endParaRPr lang="ru-RU" sz="1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587375" y="1124123"/>
            <a:ext cx="10515600" cy="79516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40181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591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872646" y="1257300"/>
            <a:ext cx="5037617" cy="2841625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2" name="Рисунок 8"/>
          <p:cNvSpPr>
            <a:spLocks noGrp="1"/>
          </p:cNvSpPr>
          <p:nvPr>
            <p:ph type="pic" sz="quarter" idx="11"/>
          </p:nvPr>
        </p:nvSpPr>
        <p:spPr>
          <a:xfrm>
            <a:off x="6161421" y="1257299"/>
            <a:ext cx="5037138" cy="2841625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873125" y="4522788"/>
            <a:ext cx="10325100" cy="1927225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ТЕКСТ</a:t>
            </a:r>
          </a:p>
          <a:p>
            <a:pPr>
              <a:lnSpc>
                <a:spcPts val="2000"/>
              </a:lnSpc>
              <a:spcBef>
                <a:spcPts val="600"/>
              </a:spcBef>
            </a:pPr>
            <a:endParaRPr lang="ru-RU" sz="1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ТЕКСТ</a:t>
            </a:r>
          </a:p>
          <a:p>
            <a:pPr>
              <a:lnSpc>
                <a:spcPts val="2000"/>
              </a:lnSpc>
              <a:spcBef>
                <a:spcPts val="600"/>
              </a:spcBef>
            </a:pPr>
            <a:endParaRPr lang="ru-RU" sz="1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270513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497087" y="1257300"/>
            <a:ext cx="5037617" cy="514350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5747429" y="1223963"/>
            <a:ext cx="5878512" cy="517683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ru-RU" dirty="0"/>
              <a:t>Любой текст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57970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5926064" y="580617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000" dirty="0">
                <a:latin typeface="+mj-lt"/>
                <a:hlinkClick r:id="rId4"/>
              </a:rPr>
              <a:t>HTTPS://SCHOOL.ONCOVET.RU/</a:t>
            </a:r>
            <a:endParaRPr lang="ru-RU" sz="2000" dirty="0">
              <a:solidFill>
                <a:schemeClr val="bg1"/>
              </a:solidFill>
              <a:latin typeface="+mj-lt"/>
              <a:ea typeface="Roboto Light" panose="020000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023" y="4511495"/>
            <a:ext cx="6176379" cy="1705930"/>
          </a:xfrm>
          <a:prstGeom prst="rect">
            <a:avLst/>
          </a:prstGeom>
        </p:spPr>
      </p:pic>
      <p:pic>
        <p:nvPicPr>
          <p:cNvPr id="9" name="Picture 4" descr="Instagram Icon White Png #175207 - Free Icons Library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393" y="4542324"/>
            <a:ext cx="525664" cy="52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789971" y="4605101"/>
            <a:ext cx="2642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T Drugs" panose="02000503060000020003" pitchFamily="2" charset="-52"/>
                <a:hlinkClick r:id="rId7"/>
              </a:rPr>
              <a:t>PRIDE.VET.SCHOOL</a:t>
            </a:r>
            <a:endParaRPr lang="ru-RU" sz="2000" dirty="0">
              <a:solidFill>
                <a:schemeClr val="bg1"/>
              </a:solidFill>
              <a:latin typeface="TT Drugs" panose="02000503060000020003" pitchFamily="2" charset="-52"/>
            </a:endParaRPr>
          </a:p>
        </p:txBody>
      </p:sp>
      <p:pic>
        <p:nvPicPr>
          <p:cNvPr id="11" name="Picture 6" descr="ВК лого на прозрачном фоне (пнг)– ВК лого 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543" y="5154451"/>
            <a:ext cx="513364" cy="51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797986" y="5190166"/>
            <a:ext cx="2626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T Drugs" panose="02000503060000020003" pitchFamily="2" charset="-52"/>
                <a:hlinkClick r:id="rId9"/>
              </a:rPr>
              <a:t>SCHOOL.ONCOVET</a:t>
            </a:r>
            <a:endParaRPr lang="ru-RU" sz="2000" dirty="0">
              <a:solidFill>
                <a:schemeClr val="bg1"/>
              </a:solidFill>
              <a:latin typeface="TT Drugs" panose="02000503060000020003" pitchFamily="2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43" y="5749543"/>
            <a:ext cx="513364" cy="513364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817478" y="5757712"/>
            <a:ext cx="25394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T Drugs" panose="02000503060000020003" pitchFamily="2" charset="-52"/>
                <a:ea typeface="Roboto Light" panose="02000000000000000000" pitchFamily="2" charset="0"/>
                <a:hlinkClick r:id="rId11"/>
              </a:rPr>
              <a:t>PRIDEVETSCHOOL</a:t>
            </a:r>
            <a:endParaRPr lang="ru-RU" sz="2000" dirty="0">
              <a:solidFill>
                <a:schemeClr val="bg1"/>
              </a:solidFill>
              <a:latin typeface="TT Drugs" panose="02000503060000020003" pitchFamily="2" charset="-52"/>
              <a:ea typeface="Roboto Light" panose="02000000000000000000" pitchFamily="2" charset="0"/>
            </a:endParaRPr>
          </a:p>
        </p:txBody>
      </p:sp>
      <p:pic>
        <p:nvPicPr>
          <p:cNvPr id="1026" name="Picture 2" descr="Blog – Vetneeds Group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7331" y="5198032"/>
            <a:ext cx="513363" cy="51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4" descr="Opportunity and Vacancies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8278" y="4542324"/>
            <a:ext cx="410219" cy="560804"/>
          </a:xfrm>
          <a:prstGeom prst="rect">
            <a:avLst/>
          </a:prstGeom>
        </p:spPr>
      </p:pic>
      <p:sp>
        <p:nvSpPr>
          <p:cNvPr id="22" name="Прямоугольник 21"/>
          <p:cNvSpPr/>
          <p:nvPr userDrawn="1"/>
        </p:nvSpPr>
        <p:spPr>
          <a:xfrm>
            <a:off x="9378314" y="5267705"/>
            <a:ext cx="32672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  <a:latin typeface="TT Drugs" panose="02000503060000020003" pitchFamily="2" charset="-52"/>
                <a:ea typeface="Roboto Light" panose="02000000000000000000" pitchFamily="2" charset="0"/>
              </a:rPr>
              <a:t>SCHOOL@ONCOVET.RU</a:t>
            </a:r>
            <a:endParaRPr lang="ru-RU" sz="2000" u="sng" dirty="0">
              <a:solidFill>
                <a:schemeClr val="bg1"/>
              </a:solidFill>
              <a:latin typeface="TT Drugs" panose="02000503060000020003" pitchFamily="2" charset="-52"/>
              <a:ea typeface="Roboto Light" panose="02000000000000000000" pitchFamily="2" charset="0"/>
            </a:endParaRP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10005819" y="4622671"/>
            <a:ext cx="23775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  <a:latin typeface="TT Drugs" panose="02000503060000020003" pitchFamily="2" charset="-52"/>
                <a:ea typeface="Roboto Light" panose="02000000000000000000" pitchFamily="2" charset="0"/>
              </a:rPr>
              <a:t>8 (911)</a:t>
            </a:r>
            <a:r>
              <a:rPr lang="en-US" sz="2000" u="sng" baseline="0" dirty="0">
                <a:solidFill>
                  <a:schemeClr val="bg1"/>
                </a:solidFill>
                <a:latin typeface="TT Drugs" panose="02000503060000020003" pitchFamily="2" charset="-52"/>
                <a:ea typeface="Roboto Light" panose="02000000000000000000" pitchFamily="2" charset="0"/>
              </a:rPr>
              <a:t> 740-35-35</a:t>
            </a:r>
            <a:endParaRPr lang="ru-RU" sz="2000" u="sng" dirty="0">
              <a:solidFill>
                <a:schemeClr val="bg1"/>
              </a:solidFill>
              <a:latin typeface="TT Drugs" panose="02000503060000020003" pitchFamily="2" charset="-52"/>
              <a:ea typeface="Roboto Light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661FE1-6819-42BB-A5D7-4F43A0D6D342}"/>
              </a:ext>
            </a:extLst>
          </p:cNvPr>
          <p:cNvSpPr txBox="1"/>
          <p:nvPr userDrawn="1"/>
        </p:nvSpPr>
        <p:spPr>
          <a:xfrm>
            <a:off x="1619258" y="1977718"/>
            <a:ext cx="8749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959071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67543"/>
            <a:ext cx="10515600" cy="787261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534193"/>
            <a:ext cx="10515600" cy="36427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578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1200" y="243613"/>
            <a:ext cx="7881257" cy="85947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1199" y="1465943"/>
            <a:ext cx="11132457" cy="45886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489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95523"/>
            <a:ext cx="10515600" cy="795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210321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7690" y="0"/>
            <a:ext cx="1914310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1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2" r:id="rId4"/>
    <p:sldLayoutId id="2147483655" r:id="rId5"/>
    <p:sldLayoutId id="2147483659" r:id="rId6"/>
    <p:sldLayoutId id="2147483658" r:id="rId7"/>
    <p:sldLayoutId id="2147483660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T Drugs" panose="02000503060000020003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5.png"/><Relationship Id="rId5" Type="http://schemas.microsoft.com/office/2007/relationships/hdphoto" Target="../media/hdphoto5.wdp"/><Relationship Id="rId4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0.wdp"/><Relationship Id="rId4" Type="http://schemas.openxmlformats.org/officeDocument/2006/relationships/image" Target="../media/image89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4" Type="http://schemas.openxmlformats.org/officeDocument/2006/relationships/image" Target="../media/image9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4" Type="http://schemas.openxmlformats.org/officeDocument/2006/relationships/image" Target="../media/image9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4" Type="http://schemas.openxmlformats.org/officeDocument/2006/relationships/image" Target="../media/image101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33000" t="-6000" r="-2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-132690" y="2255511"/>
            <a:ext cx="7995684" cy="16557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5400" dirty="0"/>
              <a:t>Переломы предплечья у карликовых пород собак</a:t>
            </a:r>
          </a:p>
        </p:txBody>
      </p:sp>
      <p:pic>
        <p:nvPicPr>
          <p:cNvPr id="6" name="Рисунок 5" descr="Изображение выглядит как Графика, символ, логотип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C1602197-3397-06A5-3AC3-05B4C7D7E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603" y="4369982"/>
            <a:ext cx="2307265" cy="2307265"/>
          </a:xfrm>
          <a:prstGeom prst="rect">
            <a:avLst/>
          </a:prstGeom>
        </p:spPr>
      </p:pic>
      <p:pic>
        <p:nvPicPr>
          <p:cNvPr id="8" name="Рисунок 7" descr="Изображение выглядит как Шрифт, символ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D386A07-6DE1-56AE-5170-9F7D1B56DE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5" y="4720346"/>
            <a:ext cx="1304358" cy="803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F20362-CA18-9BAD-0EA2-1A191AFFBE8D}"/>
              </a:ext>
            </a:extLst>
          </p:cNvPr>
          <p:cNvSpPr txBox="1"/>
          <p:nvPr/>
        </p:nvSpPr>
        <p:spPr>
          <a:xfrm>
            <a:off x="1892368" y="4848524"/>
            <a:ext cx="1972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AnyOrtVet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BF883-71D6-C9C4-A3F0-565B4A8012D5}"/>
              </a:ext>
            </a:extLst>
          </p:cNvPr>
          <p:cNvSpPr txBox="1"/>
          <p:nvPr/>
        </p:nvSpPr>
        <p:spPr>
          <a:xfrm>
            <a:off x="2286621" y="6396335"/>
            <a:ext cx="2137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Маслова Е.С.</a:t>
            </a:r>
          </a:p>
        </p:txBody>
      </p:sp>
    </p:spTree>
    <p:extLst>
      <p:ext uri="{BB962C8B-B14F-4D97-AF65-F5344CB8AC3E}">
        <p14:creationId xmlns:p14="http://schemas.microsoft.com/office/powerpoint/2010/main" val="1104368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предметы личной гигиены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7BF5DDDC-DEDF-471F-95E8-0FEE021F2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36" y="437415"/>
            <a:ext cx="1409647" cy="598316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D33200-6347-3E3C-0C27-1641DAB6DF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4" t="47111" r="41564" b="8444"/>
          <a:stretch/>
        </p:blipFill>
        <p:spPr>
          <a:xfrm>
            <a:off x="2036492" y="215108"/>
            <a:ext cx="4478020" cy="64277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B2A357-6CCC-F1B7-29A0-3A97F0CFF3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9" t="44444" r="53552" b="17334"/>
          <a:stretch/>
        </p:blipFill>
        <p:spPr>
          <a:xfrm rot="5400000">
            <a:off x="6263755" y="1073481"/>
            <a:ext cx="6088176" cy="505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80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C0092D-6217-40D1-8A6B-C97CD6E17E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3" t="17334" r="39048" b="22667"/>
          <a:stretch/>
        </p:blipFill>
        <p:spPr>
          <a:xfrm rot="10800000">
            <a:off x="5755174" y="159525"/>
            <a:ext cx="4536902" cy="65389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5D97E6-401E-4586-BA8A-281B3B78D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43" t="30222" r="41564" b="32592"/>
          <a:stretch/>
        </p:blipFill>
        <p:spPr>
          <a:xfrm rot="5400000">
            <a:off x="-367001" y="699299"/>
            <a:ext cx="6538950" cy="539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37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ентгеновская пленка, Медицинская визуализация, Рентгеновское излучение, рентген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169EAF9B-6830-54B7-E9A0-0DB7BB2794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98" y="0"/>
            <a:ext cx="2017246" cy="6858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ентгеновская пленка, Медицинская визуализация, радиология, рентген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9AAAEBC-720B-A6D1-5EE4-E2129C27D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20" y="0"/>
            <a:ext cx="2892056" cy="681050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едицинская визуализация, Рентгеновское излучение, монохромный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25254E60-DBC5-4208-84DF-6836959A3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96959" y="804817"/>
            <a:ext cx="4304854" cy="318698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ентгеновская пленка, Рентгеновское излучение, рентгенография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94FF6456-9A0C-8D29-2844-CC1B60AB6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595" y="1838127"/>
            <a:ext cx="3330065" cy="483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80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E0B668-9B4B-4DF2-B374-49161ED07752}"/>
              </a:ext>
            </a:extLst>
          </p:cNvPr>
          <p:cNvSpPr txBox="1"/>
          <p:nvPr/>
        </p:nvSpPr>
        <p:spPr>
          <a:xfrm flipH="1">
            <a:off x="3319669" y="555117"/>
            <a:ext cx="4109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Относительная стабильность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7E5ABB-9D8C-4A2A-8E2E-01DA8D2DFE1D}"/>
              </a:ext>
            </a:extLst>
          </p:cNvPr>
          <p:cNvSpPr txBox="1"/>
          <p:nvPr/>
        </p:nvSpPr>
        <p:spPr>
          <a:xfrm>
            <a:off x="775335" y="1427179"/>
            <a:ext cx="1064133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(Эластичная фиксация перелома или принцип «</a:t>
            </a:r>
            <a:r>
              <a:rPr lang="ru-RU" sz="2000" b="1" dirty="0" err="1"/>
              <a:t>шинирования</a:t>
            </a:r>
            <a:r>
              <a:rPr lang="ru-RU" sz="2000" b="1" dirty="0"/>
              <a:t>»)</a:t>
            </a:r>
          </a:p>
          <a:p>
            <a:pPr algn="ctr"/>
            <a:endParaRPr lang="ru-RU" sz="2000" b="1" dirty="0"/>
          </a:p>
          <a:p>
            <a:pPr algn="ctr"/>
            <a:endParaRPr lang="ru-RU" sz="2000" b="1" dirty="0"/>
          </a:p>
          <a:p>
            <a:r>
              <a:rPr lang="ru-RU" sz="2000" dirty="0"/>
              <a:t>Разновидность стабильной хирургической фиксации перелома, при которой сохраняется контролируемая и управляемая </a:t>
            </a:r>
            <a:r>
              <a:rPr lang="ru-RU" sz="2000" dirty="0" err="1"/>
              <a:t>микроподвижность</a:t>
            </a:r>
            <a:r>
              <a:rPr lang="ru-RU" sz="2000" dirty="0"/>
              <a:t> между отломками при физиологической нагрузке.</a:t>
            </a:r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Не требует четкого сопоставления (зубец в зубец)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Репозиция функциональная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Показания: все сложные </a:t>
            </a:r>
            <a:r>
              <a:rPr lang="ru-RU" sz="2000" dirty="0" err="1"/>
              <a:t>диафизарные</a:t>
            </a:r>
            <a:r>
              <a:rPr lang="ru-RU" sz="2000" dirty="0"/>
              <a:t> переломы, перелом </a:t>
            </a:r>
            <a:r>
              <a:rPr lang="ru-RU" sz="2000" dirty="0" err="1"/>
              <a:t>метафиза</a:t>
            </a:r>
            <a:r>
              <a:rPr lang="ru-RU" sz="2000" dirty="0"/>
              <a:t>, переломы у молодых животных с АГПТ.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Заживает по вторичному костному сращению, с образованием объёмной костной мозоли</a:t>
            </a:r>
          </a:p>
        </p:txBody>
      </p:sp>
    </p:spTree>
    <p:extLst>
      <p:ext uri="{BB962C8B-B14F-4D97-AF65-F5344CB8AC3E}">
        <p14:creationId xmlns:p14="http://schemas.microsoft.com/office/powerpoint/2010/main" val="3406661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6E4A816E-2193-4526-A567-41E331670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6" y="324904"/>
            <a:ext cx="1247738" cy="6178316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ентгеновская пленка, медицинский, Медицинская визуализация, Рентгеновское излучение&#10;&#10;Автоматически созданное описание">
            <a:extLst>
              <a:ext uri="{FF2B5EF4-FFF2-40B4-BE49-F238E27FC236}">
                <a16:creationId xmlns:a16="http://schemas.microsoft.com/office/drawing/2014/main" id="{2E195651-1459-3697-3936-FBE5D5854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3750" y="1070676"/>
            <a:ext cx="6469282" cy="4716648"/>
          </a:xfrm>
          <a:prstGeom prst="rect">
            <a:avLst/>
          </a:prstGeom>
        </p:spPr>
      </p:pic>
      <p:pic>
        <p:nvPicPr>
          <p:cNvPr id="7" name="Рисунок 6" descr="Изображение выглядит как рентгеновская пленка, медицинский, Медицинская визуализация, рентген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44E984B3-DDA8-B51A-88DF-8919A6C59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1069" y="1637840"/>
            <a:ext cx="6469283" cy="355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4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1E8D8F-DEAB-45FF-BE3D-737685757BD7}"/>
              </a:ext>
            </a:extLst>
          </p:cNvPr>
          <p:cNvSpPr txBox="1"/>
          <p:nvPr/>
        </p:nvSpPr>
        <p:spPr>
          <a:xfrm>
            <a:off x="0" y="133350"/>
            <a:ext cx="1076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Принцип №4. Ранние активные движения (функциональная опороспособность).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C86F8B-C068-4910-8171-113DE5F136D1}"/>
              </a:ext>
            </a:extLst>
          </p:cNvPr>
          <p:cNvSpPr txBox="1"/>
          <p:nvPr/>
        </p:nvSpPr>
        <p:spPr>
          <a:xfrm flipH="1">
            <a:off x="375391" y="1225689"/>
            <a:ext cx="1083553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При правильной технике выполнения остеосинтеза  животные начинают пользоваться конечностью в первые сутки!</a:t>
            </a:r>
          </a:p>
          <a:p>
            <a:pPr algn="ctr"/>
            <a:r>
              <a:rPr lang="ru-RU" sz="2000" dirty="0"/>
              <a:t> После фиксации перелома никакие повязки (лангеты) не накладываются, поскольку остеосинтез стабильный. </a:t>
            </a:r>
          </a:p>
          <a:p>
            <a:pPr algn="ctr"/>
            <a:endParaRPr lang="ru-RU" sz="2000" dirty="0"/>
          </a:p>
          <a:p>
            <a:r>
              <a:rPr lang="ru-RU" sz="2000" dirty="0"/>
              <a:t>Может быть использована повязка типа Роберта Джонса,</a:t>
            </a:r>
          </a:p>
          <a:p>
            <a:r>
              <a:rPr lang="ru-RU" sz="2000" dirty="0"/>
              <a:t>для недопущения сильного отека.</a:t>
            </a:r>
          </a:p>
          <a:p>
            <a:r>
              <a:rPr lang="ru-RU" sz="2000" dirty="0"/>
              <a:t>После операции объём движений  в смежных суставах </a:t>
            </a:r>
          </a:p>
          <a:p>
            <a:r>
              <a:rPr lang="ru-RU" sz="2000" dirty="0"/>
              <a:t>должен быть сохранен.</a:t>
            </a:r>
            <a:endParaRPr lang="ru-RU" sz="2400" dirty="0"/>
          </a:p>
          <a:p>
            <a:r>
              <a:rPr lang="ru-RU" sz="2000" dirty="0"/>
              <a:t>При состояниях гипокинезии (снижении двигательной </a:t>
            </a:r>
          </a:p>
          <a:p>
            <a:r>
              <a:rPr lang="ru-RU" sz="2000" dirty="0"/>
              <a:t>функции) или акинезии (полном отсутствии) развивается: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Атрофия мышц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Остеопороз - Эти изменения происходят относительно </a:t>
            </a:r>
          </a:p>
          <a:p>
            <a:r>
              <a:rPr lang="ru-RU" sz="2000" dirty="0"/>
              <a:t>закону Вольфа «Внутренняя архитектоника и внешняя </a:t>
            </a:r>
          </a:p>
          <a:p>
            <a:r>
              <a:rPr lang="ru-RU" sz="2000" dirty="0"/>
              <a:t>форма соответствуют выполняемым костью функциям и </a:t>
            </a:r>
          </a:p>
          <a:p>
            <a:r>
              <a:rPr lang="ru-RU" sz="2000" dirty="0"/>
              <a:t>изменяются, когда эти функции меняются» (диафиз 2-4 </a:t>
            </a:r>
          </a:p>
          <a:p>
            <a:r>
              <a:rPr lang="ru-RU" sz="2000" dirty="0"/>
              <a:t>недели, </a:t>
            </a:r>
            <a:r>
              <a:rPr lang="ru-RU" sz="2000" dirty="0" err="1"/>
              <a:t>метафиз</a:t>
            </a:r>
            <a:r>
              <a:rPr lang="ru-RU" sz="2000" dirty="0"/>
              <a:t> 2 недели. Достигая максимума в 4 месяца. </a:t>
            </a:r>
          </a:p>
          <a:p>
            <a:endParaRPr lang="ru-RU" sz="2000" dirty="0"/>
          </a:p>
        </p:txBody>
      </p:sp>
      <p:pic>
        <p:nvPicPr>
          <p:cNvPr id="5" name="Рисунок 4" descr="Изображение выглядит как собака, окно, внутренни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FC10C227-0DEC-4FA7-B785-91E0A3C853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2398494"/>
            <a:ext cx="3646433" cy="432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91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13EBC9-B908-4E65-A5B1-D9715F7C3CD5}"/>
              </a:ext>
            </a:extLst>
          </p:cNvPr>
          <p:cNvSpPr txBox="1"/>
          <p:nvPr/>
        </p:nvSpPr>
        <p:spPr>
          <a:xfrm>
            <a:off x="983974" y="262815"/>
            <a:ext cx="9006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Хирургическое лечение переломов. Планирование и принцип внутренний фиксации.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7B0262-1363-4022-89B9-8BAFB2D502CB}"/>
              </a:ext>
            </a:extLst>
          </p:cNvPr>
          <p:cNvSpPr txBox="1"/>
          <p:nvPr/>
        </p:nvSpPr>
        <p:spPr>
          <a:xfrm flipH="1">
            <a:off x="887688" y="1280203"/>
            <a:ext cx="10752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Планирование состоит из нескольких этапов, которые позволят принять правильную тактику лечения и подобрать метод хирургического вмешательства.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5FBDD-5B32-4C72-9AEF-ABD6F21BB54B}"/>
              </a:ext>
            </a:extLst>
          </p:cNvPr>
          <p:cNvSpPr txBox="1"/>
          <p:nvPr/>
        </p:nvSpPr>
        <p:spPr>
          <a:xfrm flipH="1">
            <a:off x="477583" y="2589978"/>
            <a:ext cx="1157287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Диагностировать перелом, </a:t>
            </a:r>
            <a:r>
              <a:rPr lang="ru-RU" sz="2000" dirty="0" err="1"/>
              <a:t>Рг</a:t>
            </a:r>
            <a:r>
              <a:rPr lang="ru-RU" sz="2000" dirty="0"/>
              <a:t>-снимки минимум в 2 проекциях. Иногда выполняют КТ.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Классифицировать перелом.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Определить принцип лечения перелома: абсолютная (компрессия) или относительная стабильность (</a:t>
            </a:r>
            <a:r>
              <a:rPr lang="ru-RU" sz="2000" dirty="0" err="1"/>
              <a:t>шинирование</a:t>
            </a:r>
            <a:r>
              <a:rPr lang="ru-RU" sz="2000" dirty="0"/>
              <a:t>). Для этого мы определяем реконструируемый данный перелом или нет.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Выбрать технику операции в зависимости от принципа лечения, например: АС – компрессионные винты и пластины, ОС – вне очаговый остеосинтез или мостовидная пластина.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Выбрать технику репозиции: открытая или закрытая.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Планирование самого хода операции: Определить наиболее оптимальный доступ.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Подобрать имплант для данного пациента: проводятся замеры длинны пластины, диаметр винтов и прочее.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8227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5363E0-2303-4371-A15A-BA288594E544}"/>
              </a:ext>
            </a:extLst>
          </p:cNvPr>
          <p:cNvSpPr txBox="1"/>
          <p:nvPr/>
        </p:nvSpPr>
        <p:spPr>
          <a:xfrm flipH="1">
            <a:off x="1864994" y="581025"/>
            <a:ext cx="4231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939C2E-0613-4736-B771-D15518FC0A97}"/>
              </a:ext>
            </a:extLst>
          </p:cNvPr>
          <p:cNvSpPr txBox="1"/>
          <p:nvPr/>
        </p:nvSpPr>
        <p:spPr>
          <a:xfrm flipH="1">
            <a:off x="131443" y="276924"/>
            <a:ext cx="10195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сегодняшний день не существует универсального метода фиксации костей (остеосинтеза)!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BC6A2-F6B0-42EA-B286-ABF6774EFACE}"/>
              </a:ext>
            </a:extLst>
          </p:cNvPr>
          <p:cNvSpPr txBox="1"/>
          <p:nvPr/>
        </p:nvSpPr>
        <p:spPr>
          <a:xfrm flipH="1">
            <a:off x="47625" y="1859283"/>
            <a:ext cx="12144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Только выбирая индивидуальный подход к пациенту мы можем принять единственное правильное решение!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45925C-63BA-4DD2-89C1-320D935B35FA}"/>
              </a:ext>
            </a:extLst>
          </p:cNvPr>
          <p:cNvSpPr txBox="1"/>
          <p:nvPr/>
        </p:nvSpPr>
        <p:spPr>
          <a:xfrm flipH="1">
            <a:off x="711927" y="3276154"/>
            <a:ext cx="81539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Морфология перелома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Особенности перелома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Финансовые возможности владельцев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Собственный опыт</a:t>
            </a:r>
          </a:p>
        </p:txBody>
      </p:sp>
    </p:spTree>
    <p:extLst>
      <p:ext uri="{BB962C8B-B14F-4D97-AF65-F5344CB8AC3E}">
        <p14:creationId xmlns:p14="http://schemas.microsoft.com/office/powerpoint/2010/main" val="860065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CF2A97D-7F1F-483F-9B11-89A71FFCD2AA}"/>
              </a:ext>
            </a:extLst>
          </p:cNvPr>
          <p:cNvSpPr/>
          <p:nvPr/>
        </p:nvSpPr>
        <p:spPr>
          <a:xfrm>
            <a:off x="8274370" y="5266134"/>
            <a:ext cx="2533650" cy="12256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F927F77-1C70-493E-A79A-E0E8477A52C4}"/>
              </a:ext>
            </a:extLst>
          </p:cNvPr>
          <p:cNvSpPr/>
          <p:nvPr/>
        </p:nvSpPr>
        <p:spPr>
          <a:xfrm>
            <a:off x="2506504" y="5266134"/>
            <a:ext cx="2533650" cy="12256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44D0C4-270D-4978-8C33-AE8CFAA7C266}"/>
              </a:ext>
            </a:extLst>
          </p:cNvPr>
          <p:cNvSpPr txBox="1"/>
          <p:nvPr/>
        </p:nvSpPr>
        <p:spPr>
          <a:xfrm flipH="1">
            <a:off x="968695" y="489043"/>
            <a:ext cx="8572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Выбор метода лечения перелома базируется на основании многих факторов: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5259E-6846-4107-9599-A99D92C0B0C5}"/>
              </a:ext>
            </a:extLst>
          </p:cNvPr>
          <p:cNvSpPr txBox="1"/>
          <p:nvPr/>
        </p:nvSpPr>
        <p:spPr>
          <a:xfrm flipH="1">
            <a:off x="356234" y="1853521"/>
            <a:ext cx="87744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Характера травмы (закрытый или открытый перелом)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Типа и локализации перелома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Стабильности отломков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Особенности эмоционального статуса пациента.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2B2152-0CF7-4F3B-9F7F-7C02EDCB4897}"/>
              </a:ext>
            </a:extLst>
          </p:cNvPr>
          <p:cNvSpPr txBox="1"/>
          <p:nvPr/>
        </p:nvSpPr>
        <p:spPr>
          <a:xfrm flipH="1">
            <a:off x="2677001" y="5371116"/>
            <a:ext cx="2192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Консервативный метод лечения перелома.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B3EC4-B978-42E3-8E31-10AB11650C4A}"/>
              </a:ext>
            </a:extLst>
          </p:cNvPr>
          <p:cNvSpPr txBox="1"/>
          <p:nvPr/>
        </p:nvSpPr>
        <p:spPr>
          <a:xfrm flipH="1">
            <a:off x="8058152" y="5476101"/>
            <a:ext cx="2966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Хирургический метод лечения перелома.</a:t>
            </a:r>
          </a:p>
        </p:txBody>
      </p:sp>
      <p:sp>
        <p:nvSpPr>
          <p:cNvPr id="9" name="Звезда: 5 точек 8">
            <a:extLst>
              <a:ext uri="{FF2B5EF4-FFF2-40B4-BE49-F238E27FC236}">
                <a16:creationId xmlns:a16="http://schemas.microsoft.com/office/drawing/2014/main" id="{BA70E53B-3F24-4FC5-A975-9FA793CA9142}"/>
              </a:ext>
            </a:extLst>
          </p:cNvPr>
          <p:cNvSpPr/>
          <p:nvPr/>
        </p:nvSpPr>
        <p:spPr>
          <a:xfrm>
            <a:off x="1708784" y="5753100"/>
            <a:ext cx="339091" cy="3238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Звезда: 5 точек 9">
            <a:extLst>
              <a:ext uri="{FF2B5EF4-FFF2-40B4-BE49-F238E27FC236}">
                <a16:creationId xmlns:a16="http://schemas.microsoft.com/office/drawing/2014/main" id="{E9B08B03-1CF0-4F54-9460-7CB2D5899EC6}"/>
              </a:ext>
            </a:extLst>
          </p:cNvPr>
          <p:cNvSpPr/>
          <p:nvPr/>
        </p:nvSpPr>
        <p:spPr>
          <a:xfrm>
            <a:off x="7502842" y="5717023"/>
            <a:ext cx="339091" cy="3238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594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0E2B6B-C958-4AF0-B313-FB901FD3879B}"/>
              </a:ext>
            </a:extLst>
          </p:cNvPr>
          <p:cNvSpPr txBox="1"/>
          <p:nvPr/>
        </p:nvSpPr>
        <p:spPr>
          <a:xfrm>
            <a:off x="1179858" y="364806"/>
            <a:ext cx="8543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Общая концепция при любом выборе лечения перелома делиться на этапы: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FAC20-BF43-404D-804F-D8189B37B970}"/>
              </a:ext>
            </a:extLst>
          </p:cNvPr>
          <p:cNvSpPr txBox="1"/>
          <p:nvPr/>
        </p:nvSpPr>
        <p:spPr>
          <a:xfrm>
            <a:off x="766763" y="2227585"/>
            <a:ext cx="105251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Репозиция отломков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Фиксация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Восстановление целостности кости и функции конечности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DE4D91-0A8F-41BD-9811-2037D8327396}"/>
              </a:ext>
            </a:extLst>
          </p:cNvPr>
          <p:cNvSpPr txBox="1"/>
          <p:nvPr/>
        </p:nvSpPr>
        <p:spPr>
          <a:xfrm flipH="1">
            <a:off x="999172" y="4877366"/>
            <a:ext cx="10393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Соответственно все этапы лечебного мероприятия должны быть проведены сразу, чтобы качество жизни нашего пациента было полноценным и опороспособность на конечность восстановилась в короткие сроки.</a:t>
            </a:r>
          </a:p>
        </p:txBody>
      </p:sp>
    </p:spTree>
    <p:extLst>
      <p:ext uri="{BB962C8B-B14F-4D97-AF65-F5344CB8AC3E}">
        <p14:creationId xmlns:p14="http://schemas.microsoft.com/office/powerpoint/2010/main" val="991609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C42F1B-93C8-451B-8DC3-FE2B6C2D6C2F}"/>
              </a:ext>
            </a:extLst>
          </p:cNvPr>
          <p:cNvSpPr txBox="1"/>
          <p:nvPr/>
        </p:nvSpPr>
        <p:spPr>
          <a:xfrm flipH="1">
            <a:off x="5436704" y="2459502"/>
            <a:ext cx="6202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Принципы остеосинтеза – чтобы все переломы заживали!</a:t>
            </a:r>
          </a:p>
        </p:txBody>
      </p:sp>
      <p:pic>
        <p:nvPicPr>
          <p:cNvPr id="5" name="Рисунок 4" descr="Изображение выглядит как Медицинская визуализация, Рентгеновское излучение, монохромный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8566A7F5-22B7-58F7-3A4B-32165C0EE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93253" y="1030087"/>
            <a:ext cx="6480720" cy="47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92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6A72DC-D129-46E1-BD3F-CA1D78524555}"/>
              </a:ext>
            </a:extLst>
          </p:cNvPr>
          <p:cNvSpPr txBox="1"/>
          <p:nvPr/>
        </p:nvSpPr>
        <p:spPr>
          <a:xfrm>
            <a:off x="2931581" y="346075"/>
            <a:ext cx="505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Выбор  метода остеосинтеза.          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D3D365-8E93-4C4D-9893-A0CCC5D73C22}"/>
              </a:ext>
            </a:extLst>
          </p:cNvPr>
          <p:cNvSpPr txBox="1"/>
          <p:nvPr/>
        </p:nvSpPr>
        <p:spPr>
          <a:xfrm flipH="1">
            <a:off x="355137" y="1354215"/>
            <a:ext cx="676127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Основан на двух основных принципах:</a:t>
            </a:r>
          </a:p>
          <a:p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Открытая репозиция и фиксация погруженными конструкциями – с рассечением тканей, прямой репозицией отломков с последующей фиксацией перелома (</a:t>
            </a:r>
            <a:r>
              <a:rPr lang="en-US" sz="2000" dirty="0"/>
              <a:t>ORIP – open reduction and internal fixation</a:t>
            </a:r>
            <a:r>
              <a:rPr lang="ru-RU" sz="2000" dirty="0"/>
              <a:t>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Закрытая репозиция и внутренняя фиксация – без значимого рассечения мягких тканей с последующей фиксацией (не прямая) (</a:t>
            </a:r>
            <a:r>
              <a:rPr lang="en-US" sz="2000" dirty="0"/>
              <a:t>CRIP –</a:t>
            </a:r>
            <a:r>
              <a:rPr lang="ru-RU" sz="2000" dirty="0"/>
              <a:t> </a:t>
            </a:r>
            <a:r>
              <a:rPr lang="en-US" sz="2000" dirty="0"/>
              <a:t>closed reduction and internal fixation)</a:t>
            </a:r>
            <a:r>
              <a:rPr lang="ru-RU" sz="2000" dirty="0"/>
              <a:t>.</a:t>
            </a:r>
          </a:p>
          <a:p>
            <a:endParaRPr lang="ru-RU" sz="2000" dirty="0"/>
          </a:p>
          <a:p>
            <a:r>
              <a:rPr lang="ru-RU" sz="2000" dirty="0"/>
              <a:t>Так же выделяют щадящие методики остеосинтеза: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MIPO\MIO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Open but do not touch (OBDNT) </a:t>
            </a:r>
            <a:r>
              <a:rPr lang="ru-RU" sz="2000" dirty="0"/>
              <a:t>Остеосинтез по методу: смотреть, но не трогать!</a:t>
            </a:r>
          </a:p>
        </p:txBody>
      </p:sp>
      <p:pic>
        <p:nvPicPr>
          <p:cNvPr id="5" name="Рисунок 4" descr="Изображение выглядит как человек, внутренний, сидит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7B65C4B0-DD68-4550-A87E-6653A7D752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4127" y="1952264"/>
            <a:ext cx="5433740" cy="407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40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20C97C-5D10-4445-91AB-C713F68C1F3B}"/>
              </a:ext>
            </a:extLst>
          </p:cNvPr>
          <p:cNvSpPr txBox="1"/>
          <p:nvPr/>
        </p:nvSpPr>
        <p:spPr>
          <a:xfrm>
            <a:off x="2484784" y="388409"/>
            <a:ext cx="558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Выбор метода фиксации перелома.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39E4EC-B8A5-4DD4-8F7B-ED9FA01CA307}"/>
              </a:ext>
            </a:extLst>
          </p:cNvPr>
          <p:cNvSpPr txBox="1"/>
          <p:nvPr/>
        </p:nvSpPr>
        <p:spPr>
          <a:xfrm>
            <a:off x="351367" y="1179466"/>
            <a:ext cx="1073573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Задаем себе вопрос: </a:t>
            </a:r>
            <a:r>
              <a:rPr lang="ru-RU" sz="2400" dirty="0"/>
              <a:t>Какая стабильность нам нужна? Абсолютная стабильность (компрессия) или относительная стабильность (</a:t>
            </a:r>
            <a:r>
              <a:rPr lang="ru-RU" sz="2400" dirty="0" err="1"/>
              <a:t>шинирование</a:t>
            </a:r>
            <a:r>
              <a:rPr lang="ru-RU" sz="2400" dirty="0"/>
              <a:t>). От этого мы выбираем метод фиксации.</a:t>
            </a:r>
          </a:p>
          <a:p>
            <a:pPr algn="ctr"/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/>
              <a:t>Способы для достижения абсолютной стабильности (компрессия).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Компрессионный винт в моно режиме при неполном межмыщелковом переломе.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Компрессионный винт и нейтрализующая пластина.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Компрессионная пластина.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Техники стягивающей петли.</a:t>
            </a:r>
          </a:p>
          <a:p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/>
              <a:t>Способы для достижения относительной стабильности (</a:t>
            </a:r>
            <a:r>
              <a:rPr lang="ru-RU" sz="2000" b="1" dirty="0" err="1"/>
              <a:t>шинирование</a:t>
            </a:r>
            <a:r>
              <a:rPr lang="ru-RU" sz="2000" b="1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Экстрамедуллярный ОС.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Мостовидная фиксация пластиной.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Интрамедуллярный ОС.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Блокируемый гвоздь.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/>
              <a:t>Чрескостный</a:t>
            </a:r>
            <a:r>
              <a:rPr lang="ru-RU" sz="2000" dirty="0"/>
              <a:t> остеосинтез аппаратами </a:t>
            </a:r>
            <a:r>
              <a:rPr lang="ru-RU" sz="2000" dirty="0" err="1"/>
              <a:t>внеочаговой</a:t>
            </a:r>
            <a:r>
              <a:rPr lang="ru-RU" sz="2000" dirty="0"/>
              <a:t> фиксации (АВФ).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8454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44F57BF-B11A-43F5-B03A-97D80A4E0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363" y="288925"/>
            <a:ext cx="7240773" cy="7611066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ru-RU" sz="2000" b="1" dirty="0">
                <a:ln w="13462">
                  <a:noFill/>
                  <a:prstDash val="solid"/>
                </a:ln>
              </a:rPr>
              <a:t>Перелом предплечья у карликовых пород очень </a:t>
            </a:r>
          </a:p>
          <a:p>
            <a:pPr marL="457200" lvl="1" indent="0" algn="ctr">
              <a:buNone/>
            </a:pPr>
            <a:r>
              <a:rPr lang="ru-RU" sz="2000" b="1" dirty="0">
                <a:ln w="13462">
                  <a:noFill/>
                  <a:prstDash val="solid"/>
                </a:ln>
              </a:rPr>
              <a:t> частая патология встречающаяся в практике </a:t>
            </a:r>
          </a:p>
          <a:p>
            <a:pPr marL="457200" lvl="1" indent="0" algn="ctr">
              <a:buNone/>
            </a:pPr>
            <a:r>
              <a:rPr lang="ru-RU" sz="2000" b="1" dirty="0">
                <a:ln w="13462">
                  <a:noFill/>
                  <a:prstDash val="solid"/>
                </a:ln>
              </a:rPr>
              <a:t>    ветеринарного врача-травматолога</a:t>
            </a:r>
            <a:r>
              <a:rPr lang="ru-RU" sz="2000" b="1" dirty="0"/>
              <a:t>.              </a:t>
            </a:r>
          </a:p>
          <a:p>
            <a:pPr marL="457200" lvl="1" indent="0" algn="ctr">
              <a:buNone/>
            </a:pPr>
            <a:endParaRPr lang="ru-RU" sz="2000" dirty="0"/>
          </a:p>
          <a:p>
            <a:pPr marL="457200" lvl="1" indent="0" algn="ctr">
              <a:buNone/>
            </a:pPr>
            <a:r>
              <a:rPr lang="ru-RU" sz="2000" dirty="0"/>
              <a:t>  </a:t>
            </a:r>
            <a:r>
              <a:rPr lang="ru-RU" sz="2000" dirty="0">
                <a:ln w="13462">
                  <a:noFill/>
                  <a:prstDash val="solid"/>
                </a:ln>
              </a:rPr>
              <a:t>- Вес собак чаше всего от 700гр до 1.9кг. (средняя масса тела 1.2-1.3 кг)</a:t>
            </a:r>
          </a:p>
          <a:p>
            <a:pPr lvl="1" algn="ctr">
              <a:buFontTx/>
              <a:buChar char="-"/>
            </a:pPr>
            <a:r>
              <a:rPr lang="ru-RU" sz="2000" dirty="0">
                <a:ln w="13462">
                  <a:noFill/>
                  <a:prstDash val="solid"/>
                </a:ln>
              </a:rPr>
              <a:t>Возраст собак от 4 месяцев до 1.5 лет. ( от 3,5 месяцев до 1 года) </a:t>
            </a:r>
          </a:p>
          <a:p>
            <a:pPr lvl="1" algn="ctr">
              <a:buFontTx/>
              <a:buChar char="-"/>
            </a:pPr>
            <a:r>
              <a:rPr lang="ru-RU" sz="2000" dirty="0">
                <a:ln w="13462">
                  <a:noFill/>
                  <a:prstDash val="solid"/>
                </a:ln>
              </a:rPr>
              <a:t>Пол, чаще самки. (самки 76%, самцы 24%)</a:t>
            </a:r>
          </a:p>
          <a:p>
            <a:pPr lvl="1" algn="ctr">
              <a:buFontTx/>
              <a:buChar char="-"/>
            </a:pPr>
            <a:r>
              <a:rPr lang="ru-RU" sz="2000" dirty="0">
                <a:ln w="13462">
                  <a:noFill/>
                  <a:prstDash val="solid"/>
                </a:ln>
              </a:rPr>
              <a:t>Питание чаще всего натуральная пища. (из 25 собак, только 3 получали готовый рацион)</a:t>
            </a:r>
          </a:p>
          <a:p>
            <a:pPr lvl="1" algn="ctr">
              <a:buFontTx/>
              <a:buChar char="-"/>
            </a:pPr>
            <a:r>
              <a:rPr lang="ru-RU" sz="2000" dirty="0">
                <a:ln w="13462">
                  <a:noFill/>
                  <a:prstDash val="solid"/>
                </a:ln>
              </a:rPr>
              <a:t>Травмирующий фактор- прыжок с высоты 30-70 см на пол.</a:t>
            </a:r>
          </a:p>
          <a:p>
            <a:pPr lvl="1" algn="ctr">
              <a:buFontTx/>
              <a:buChar char="-"/>
            </a:pPr>
            <a:r>
              <a:rPr lang="ru-RU" sz="2000" dirty="0">
                <a:ln w="13462">
                  <a:noFill/>
                  <a:prstDash val="solid"/>
                </a:ln>
              </a:rPr>
              <a:t>В большинстве, все собаки имели простой поперечный перелом дистальной трети лучевой и локтевой костей в зоне </a:t>
            </a:r>
            <a:r>
              <a:rPr lang="ru-RU" sz="2000" dirty="0" err="1">
                <a:ln w="13462">
                  <a:noFill/>
                  <a:prstDash val="solid"/>
                </a:ln>
              </a:rPr>
              <a:t>метафиза</a:t>
            </a:r>
            <a:r>
              <a:rPr lang="ru-RU" sz="2000" dirty="0">
                <a:ln w="13462">
                  <a:noFill/>
                  <a:prstDash val="solid"/>
                </a:ln>
              </a:rPr>
              <a:t> или начала диафиза.</a:t>
            </a:r>
          </a:p>
          <a:p>
            <a:pPr marL="457200" lvl="1" indent="0" algn="ctr">
              <a:buNone/>
            </a:pPr>
            <a:r>
              <a:rPr lang="ru-RU" sz="2000" dirty="0">
                <a:ln w="13462">
                  <a:noFill/>
                  <a:prstDash val="solid"/>
                </a:ln>
              </a:rPr>
              <a:t> (дистальный сегмент до 2 см)</a:t>
            </a:r>
          </a:p>
          <a:p>
            <a:pPr lvl="1" algn="ctr">
              <a:buFontTx/>
              <a:buChar char="-"/>
            </a:pPr>
            <a:r>
              <a:rPr lang="ru-RU" sz="2000" dirty="0">
                <a:ln w="13462">
                  <a:noFill/>
                  <a:prstDash val="solid"/>
                </a:ln>
              </a:rPr>
              <a:t>В большинстве случаев ломается обе кости предплечья.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2ECDB9C-3B45-4D47-9F3B-28CCC4336E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3382" y="1479238"/>
            <a:ext cx="5440261" cy="40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24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A7C8C48-CDAA-4ECD-ACD7-FDD6E5AD341F}"/>
              </a:ext>
            </a:extLst>
          </p:cNvPr>
          <p:cNvSpPr/>
          <p:nvPr/>
        </p:nvSpPr>
        <p:spPr>
          <a:xfrm>
            <a:off x="492920" y="322257"/>
            <a:ext cx="81938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3462">
                  <a:noFill/>
                  <a:prstDash val="solid"/>
                </a:ln>
              </a:rPr>
              <a:t> </a:t>
            </a:r>
            <a:r>
              <a:rPr lang="ru-RU" sz="2400" b="1" dirty="0">
                <a:ln w="13462">
                  <a:noFill/>
                  <a:prstDash val="solid"/>
                </a:ln>
              </a:rPr>
              <a:t>Клинические признаки перелома предплечья </a:t>
            </a:r>
          </a:p>
          <a:p>
            <a:pPr algn="ctr"/>
            <a:r>
              <a:rPr lang="ru-RU" sz="2400" dirty="0">
                <a:ln w="13462">
                  <a:noFill/>
                  <a:prstDash val="solid"/>
                </a:ln>
              </a:rPr>
              <a:t> </a:t>
            </a:r>
          </a:p>
          <a:p>
            <a:r>
              <a:rPr lang="ru-RU" sz="2400" dirty="0">
                <a:ln w="13462">
                  <a:noFill/>
                  <a:prstDash val="solid"/>
                </a:ln>
              </a:rPr>
              <a:t>1. Боль.</a:t>
            </a:r>
          </a:p>
          <a:p>
            <a:r>
              <a:rPr lang="ru-RU" sz="2400" dirty="0">
                <a:ln w="13462">
                  <a:noFill/>
                  <a:prstDash val="solid"/>
                </a:ln>
              </a:rPr>
              <a:t>2. Отек.</a:t>
            </a:r>
          </a:p>
          <a:p>
            <a:r>
              <a:rPr lang="ru-RU" sz="2400" dirty="0">
                <a:ln w="13462">
                  <a:noFill/>
                  <a:prstDash val="solid"/>
                </a:ln>
              </a:rPr>
              <a:t>3.Деформация предплечья.</a:t>
            </a:r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C21DC9-10C3-45BA-A0A6-5D7FB1DCF7C1}"/>
              </a:ext>
            </a:extLst>
          </p:cNvPr>
          <p:cNvSpPr/>
          <p:nvPr/>
        </p:nvSpPr>
        <p:spPr>
          <a:xfrm>
            <a:off x="653217" y="2554820"/>
            <a:ext cx="10885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3462">
                  <a:noFill/>
                  <a:prstDash val="solid"/>
                </a:ln>
              </a:rPr>
              <a:t>Диагностика перелома предплечья и предоперационное обследование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6BD0987-D0E6-4638-B8E1-D8DC51FFC4C3}"/>
              </a:ext>
            </a:extLst>
          </p:cNvPr>
          <p:cNvSpPr/>
          <p:nvPr/>
        </p:nvSpPr>
        <p:spPr>
          <a:xfrm>
            <a:off x="653217" y="3639666"/>
            <a:ext cx="65654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ru-RU" sz="2400" dirty="0">
                <a:ln w="13462">
                  <a:noFill/>
                  <a:prstDash val="solid"/>
                </a:ln>
              </a:rPr>
              <a:t>Проведение рентгенографического исследования в боковой и прямой проекции.</a:t>
            </a:r>
          </a:p>
          <a:p>
            <a:pPr marL="342900" indent="-342900" algn="ctr">
              <a:buAutoNum type="arabicPeriod"/>
            </a:pPr>
            <a:r>
              <a:rPr lang="ru-RU" sz="2400" dirty="0">
                <a:ln w="13462">
                  <a:noFill/>
                  <a:prstDash val="solid"/>
                </a:ln>
              </a:rPr>
              <a:t>Забор биохимического и клинического анализа крови.</a:t>
            </a:r>
          </a:p>
          <a:p>
            <a:pPr marL="342900" indent="-342900" algn="ctr">
              <a:buAutoNum type="arabicPeriod"/>
            </a:pPr>
            <a:r>
              <a:rPr lang="ru-RU" sz="2400" dirty="0">
                <a:ln w="13462">
                  <a:noFill/>
                  <a:prstDash val="solid"/>
                </a:ln>
              </a:rPr>
              <a:t>Проведение предоперационного ЭКГ, Эхо сердца и тонометрии.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868328-C6CF-4B1F-A7BB-B1D4FCEE9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235" y="3429000"/>
            <a:ext cx="3570252" cy="313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1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0C8584D-5F6C-4F00-868F-177DE5C6C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23" y="1116420"/>
            <a:ext cx="11655269" cy="4854880"/>
          </a:xfrm>
        </p:spPr>
        <p:txBody>
          <a:bodyPr>
            <a:normAutofit fontScale="77500" lnSpcReduction="20000"/>
          </a:bodyPr>
          <a:lstStyle/>
          <a:p>
            <a:pPr marL="457200" lvl="1" indent="0" algn="ctr">
              <a:buNone/>
            </a:pPr>
            <a:r>
              <a:rPr lang="ru-RU" sz="3300" b="1" dirty="0">
                <a:ln w="13462">
                  <a:noFill/>
                  <a:prstDash val="solid"/>
                </a:ln>
              </a:rPr>
              <a:t>Методы лечения перелома предплечья </a:t>
            </a:r>
          </a:p>
          <a:p>
            <a:pPr marL="457200" lvl="1" indent="0" algn="ctr">
              <a:buNone/>
            </a:pPr>
            <a:r>
              <a:rPr lang="ru-RU" sz="3300" b="1" dirty="0">
                <a:ln w="13462">
                  <a:noFill/>
                  <a:prstDash val="solid"/>
                </a:ln>
              </a:rPr>
              <a:t>у карликовых собак</a:t>
            </a:r>
          </a:p>
          <a:p>
            <a:pPr marL="457200" lvl="1" indent="0" algn="ctr">
              <a:buNone/>
            </a:pPr>
            <a:endParaRPr lang="ru-RU" sz="3300" b="1" dirty="0">
              <a:ln w="13462">
                <a:noFill/>
                <a:prstDash val="solid"/>
              </a:ln>
            </a:endParaRPr>
          </a:p>
          <a:p>
            <a:pPr marL="457200" lvl="1" indent="0" algn="ctr">
              <a:buNone/>
            </a:pPr>
            <a:endParaRPr lang="ru-RU" dirty="0">
              <a:ln w="13462">
                <a:noFill/>
                <a:prstDash val="solid"/>
              </a:ln>
            </a:endParaRPr>
          </a:p>
          <a:p>
            <a:pPr marL="457200" lvl="1" indent="0">
              <a:buNone/>
            </a:pPr>
            <a:r>
              <a:rPr lang="ru-RU" sz="3300" dirty="0">
                <a:ln w="13462">
                  <a:noFill/>
                  <a:prstDash val="solid"/>
                </a:ln>
              </a:rPr>
              <a:t>1. Стабилизация при помощи лангеты.</a:t>
            </a:r>
          </a:p>
          <a:p>
            <a:pPr marL="457200" lvl="1" indent="0">
              <a:buNone/>
            </a:pPr>
            <a:endParaRPr lang="ru-RU" sz="3300" dirty="0">
              <a:ln w="13462">
                <a:noFill/>
                <a:prstDash val="solid"/>
              </a:ln>
            </a:endParaRPr>
          </a:p>
          <a:p>
            <a:pPr marL="457200" lvl="1" indent="0">
              <a:buNone/>
            </a:pPr>
            <a:endParaRPr lang="ru-RU" sz="3300" dirty="0">
              <a:ln w="13462">
                <a:noFill/>
                <a:prstDash val="solid"/>
              </a:ln>
            </a:endParaRPr>
          </a:p>
          <a:p>
            <a:pPr marL="457200" lvl="1" indent="0">
              <a:buNone/>
            </a:pPr>
            <a:r>
              <a:rPr lang="ru-RU" sz="3300" dirty="0">
                <a:ln w="13462">
                  <a:noFill/>
                  <a:prstDash val="solid"/>
                </a:ln>
              </a:rPr>
              <a:t>2. Стабилизация перелома при помощи пластин (динамические компрессионные пластины винты 1.5, 2.0, специальные пластины -мини-пластины для предплечья под винты 1.5, 2.0, </a:t>
            </a:r>
            <a:r>
              <a:rPr lang="en-US" sz="3300" dirty="0">
                <a:ln w="13462">
                  <a:noFill/>
                  <a:prstDash val="solid"/>
                </a:ln>
              </a:rPr>
              <a:t>LCP-</a:t>
            </a:r>
            <a:r>
              <a:rPr lang="ru-RU" sz="3300" dirty="0">
                <a:ln w="13462">
                  <a:noFill/>
                  <a:prstDash val="solid"/>
                </a:ln>
              </a:rPr>
              <a:t>пластины).</a:t>
            </a:r>
          </a:p>
          <a:p>
            <a:pPr marL="457200" lvl="1" indent="0">
              <a:buNone/>
            </a:pPr>
            <a:endParaRPr lang="ru-RU" sz="3300" dirty="0">
              <a:ln w="13462">
                <a:noFill/>
                <a:prstDash val="solid"/>
              </a:ln>
            </a:endParaRPr>
          </a:p>
          <a:p>
            <a:pPr marL="457200" lvl="1" indent="0">
              <a:buNone/>
            </a:pPr>
            <a:r>
              <a:rPr lang="ru-RU" sz="3300" dirty="0">
                <a:ln w="13462">
                  <a:noFill/>
                  <a:prstDash val="solid"/>
                </a:ln>
              </a:rPr>
              <a:t>3. Стабилизация перелома при помощи наружной фиксации (Двусторонний одноплоскостной наружный фиксатор, аппарат Илизарова).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635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56BEBF1-FD08-4D8A-8074-9BCBBFF65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307" y="691116"/>
            <a:ext cx="11029385" cy="60392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Причины замедленной консолидации или  сращение перелома предплечья у карликовых пород собак.</a:t>
            </a:r>
          </a:p>
          <a:p>
            <a:pPr algn="ctr"/>
            <a:endParaRPr lang="ru-RU" sz="2600" dirty="0">
              <a:ln w="13462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ru-RU" sz="26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1.   Нестабильность перелома.</a:t>
            </a:r>
          </a:p>
          <a:p>
            <a:pPr marL="514350" indent="-514350">
              <a:buAutoNum type="arabicPeriod" startAt="2"/>
            </a:pPr>
            <a:r>
              <a:rPr lang="ru-RU" sz="26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Неправильная репозиция перелома.</a:t>
            </a:r>
          </a:p>
          <a:p>
            <a:pPr marL="514350" indent="-514350">
              <a:buAutoNum type="arabicPeriod" startAt="2"/>
            </a:pPr>
            <a:r>
              <a:rPr lang="ru-RU" sz="26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Ятрогенное поражение костей и мягких тканей при хирургической операции, что приводит к нарушению кровообращения.</a:t>
            </a:r>
          </a:p>
          <a:p>
            <a:pPr marL="514350" indent="-514350">
              <a:buAutoNum type="arabicPeriod" startAt="2"/>
            </a:pPr>
            <a:r>
              <a:rPr lang="ru-RU" sz="26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Отсутствие интрамедуллярного канала в зоне перелома, что приводит к плохому внутрикостному кровообращению (перед планированием операции можно сделать КТ и посмотреть канал кости).</a:t>
            </a:r>
          </a:p>
          <a:p>
            <a:pPr marL="514350" indent="-514350">
              <a:buAutoNum type="arabicPeriod" startAt="2"/>
            </a:pPr>
            <a:r>
              <a:rPr lang="ru-RU" sz="26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Инфекция кости (остеомиелит), редко.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7172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0B9442F-260C-441F-94FD-66EF4764D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87" y="308113"/>
            <a:ext cx="11908234" cy="6411664"/>
          </a:xfrm>
        </p:spPr>
        <p:txBody>
          <a:bodyPr>
            <a:normAutofit fontScale="40000" lnSpcReduction="20000"/>
          </a:bodyPr>
          <a:lstStyle/>
          <a:p>
            <a:pPr marL="457200" indent="-457200">
              <a:buAutoNum type="arabicPeriod"/>
            </a:pPr>
            <a:r>
              <a:rPr lang="ru-RU" sz="7400" b="1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Стабилизация при помощи лангеты.</a:t>
            </a:r>
          </a:p>
          <a:p>
            <a:pPr marL="342900" indent="-342900">
              <a:buFontTx/>
              <a:buChar char="-"/>
            </a:pPr>
            <a:r>
              <a:rPr lang="ru-RU" sz="7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Возможно применение, как временной фиксации перед проведением остеосинтеза.</a:t>
            </a:r>
          </a:p>
          <a:p>
            <a:pPr marL="342900" indent="-342900">
              <a:buFontTx/>
              <a:buChar char="-"/>
            </a:pPr>
            <a:r>
              <a:rPr lang="ru-RU" sz="7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Не применяется при переломах предплечья со смещение (отломки заходят друг за друга) и особенно в дистальной части,  как правило у карликовых пород собак, из-за  не возможности создать хорошую стабильность и нагрузку кости в области перелома , что может привести к не сращению перелома.</a:t>
            </a:r>
          </a:p>
          <a:p>
            <a:pPr marL="342900" indent="-342900">
              <a:buFontTx/>
              <a:buChar char="-"/>
            </a:pPr>
            <a:r>
              <a:rPr lang="ru-RU" sz="7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Лучше применять термопластичные лангеты.</a:t>
            </a:r>
          </a:p>
          <a:p>
            <a:pPr marL="342900" indent="-342900">
              <a:buFontTx/>
              <a:buChar char="-"/>
            </a:pPr>
            <a:r>
              <a:rPr lang="ru-RU" sz="7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Спорное применение при переломах по типу зеленой ветки.</a:t>
            </a:r>
          </a:p>
          <a:p>
            <a:r>
              <a:rPr lang="ru-RU" sz="7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рентген-диагностику лучше проводить чаще (через 2-2.5 недели), если есть признаки замедленной консолидации перелома-изменить тактику лечения.</a:t>
            </a:r>
          </a:p>
          <a:p>
            <a:r>
              <a:rPr lang="ru-RU" sz="7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Следить за ростом конечности(раннее закрытие дистальной зоны роста локтевой кости).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263825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906A370-2CE3-4658-838C-1680C07D4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495936"/>
            <a:ext cx="4990581" cy="50840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4BE6EB-9EA9-49A7-ADD4-AB2982E3C8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296" y="1396125"/>
            <a:ext cx="4688967" cy="4214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0E49793-405C-4E4F-AD6C-7E6D207F7A97}"/>
              </a:ext>
            </a:extLst>
          </p:cNvPr>
          <p:cNvSpPr/>
          <p:nvPr/>
        </p:nvSpPr>
        <p:spPr>
          <a:xfrm>
            <a:off x="2545669" y="5976485"/>
            <a:ext cx="71006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9525">
                  <a:noFill/>
                  <a:prstDash val="solid"/>
                </a:ln>
              </a:rPr>
              <a:t>Виды</a:t>
            </a:r>
            <a:r>
              <a:rPr lang="ru-RU" sz="2400" b="1" dirty="0">
                <a:ln w="9525">
                  <a:noFill/>
                  <a:prstDash val="solid"/>
                </a:ln>
              </a:rPr>
              <a:t> </a:t>
            </a:r>
            <a:r>
              <a:rPr lang="ru-RU" sz="2400" dirty="0">
                <a:ln w="9525">
                  <a:noFill/>
                  <a:prstDash val="solid"/>
                </a:ln>
              </a:rPr>
              <a:t>наложения лангеты при переломе предплечья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42570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2F41B1E-BAE3-4E41-9B1C-75A208D9A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81038"/>
            <a:ext cx="11887199" cy="6176962"/>
          </a:xfrm>
        </p:spPr>
        <p:txBody>
          <a:bodyPr/>
          <a:lstStyle/>
          <a:p>
            <a:pPr marL="0" lvl="1" indent="0">
              <a:spcBef>
                <a:spcPts val="1000"/>
              </a:spcBef>
              <a:buNone/>
            </a:pPr>
            <a:r>
              <a:rPr lang="ru-RU" sz="28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2. Стабилизация перелома при помощи пластин </a:t>
            </a:r>
          </a:p>
          <a:p>
            <a:pPr marL="0" lvl="1" indent="0" algn="ctr">
              <a:spcBef>
                <a:spcPts val="1000"/>
              </a:spcBef>
              <a:buNone/>
            </a:pPr>
            <a:r>
              <a:rPr lang="ru-RU" sz="28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  (динамические компрессионные пластины винты 1.5, 2.0, специальные пластины - мини-пластины для предплечья под винты 1.5, 2.0, </a:t>
            </a:r>
            <a:r>
              <a:rPr lang="en-US" sz="28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LCP-</a:t>
            </a:r>
            <a:r>
              <a:rPr lang="ru-RU" sz="28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пластины).</a:t>
            </a:r>
          </a:p>
          <a:p>
            <a:pPr marL="0" lvl="1" indent="0" algn="ctr">
              <a:spcBef>
                <a:spcPts val="1000"/>
              </a:spcBef>
              <a:buNone/>
            </a:pPr>
            <a:endParaRPr lang="ru-RU" sz="2800" dirty="0">
              <a:ln w="13462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Во многих литературных источниках применение различных пластин при переломах предплечья у карликовых пород собак даёт хорошие результаты, особенно в условиях не сращения перелома. </a:t>
            </a:r>
          </a:p>
          <a:p>
            <a:pPr>
              <a:buFontTx/>
              <a:buChar char="-"/>
            </a:pPr>
            <a: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Применение пластин позволяет выполнить точную репозицию перелома, создать компрессию в месте перелома, что способствует быстрому сращению.</a:t>
            </a:r>
          </a:p>
          <a:p>
            <a:pPr>
              <a:buFontTx/>
              <a:buChar char="-"/>
            </a:pPr>
            <a: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Ранняя опороспособность на больную конечность.</a:t>
            </a:r>
          </a:p>
          <a:p>
            <a:pPr>
              <a:buFontTx/>
              <a:buChar char="-"/>
            </a:pPr>
            <a: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Не требует последующего удаления имплантата.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924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1A08B52-3AAD-4021-B901-94CCCC45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516" y="1699896"/>
            <a:ext cx="6184605" cy="46902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-Постановка пластин требует наличия специального оборудования, более дорогостоящая манипуляция требующая определенного опыта хирурга.</a:t>
            </a:r>
            <a:b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-Более травматичная методика лечения.  (</a:t>
            </a:r>
            <a:r>
              <a:rPr lang="en-US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LCP-</a:t>
            </a:r>
            <a: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пластины?)</a:t>
            </a:r>
            <a:b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-Нельзя применять при инфицировании перелома.</a:t>
            </a:r>
            <a:br>
              <a:rPr lang="ru-RU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br>
              <a:rPr lang="ru-RU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B26B41-8090-392B-5370-4A726E642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4" t="47111" r="41564" b="8444"/>
          <a:stretch/>
        </p:blipFill>
        <p:spPr>
          <a:xfrm>
            <a:off x="349792" y="215110"/>
            <a:ext cx="4478020" cy="642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88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1F435-33D6-46DA-B94D-4A35DC68D76A}"/>
              </a:ext>
            </a:extLst>
          </p:cNvPr>
          <p:cNvSpPr txBox="1"/>
          <p:nvPr/>
        </p:nvSpPr>
        <p:spPr>
          <a:xfrm flipH="1">
            <a:off x="157439" y="538784"/>
            <a:ext cx="11590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Под остеосинтезом подразумевают хирургическое сопоставление и соединение отломков кости до полного их срастания (консолидации перелома).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B90D9C-061E-4646-9685-3432CB9EEE1C}"/>
              </a:ext>
            </a:extLst>
          </p:cNvPr>
          <p:cNvSpPr txBox="1"/>
          <p:nvPr/>
        </p:nvSpPr>
        <p:spPr>
          <a:xfrm flipH="1">
            <a:off x="652831" y="2393858"/>
            <a:ext cx="102751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Базовые принципы АО, на сегодняшний день звучит как свод правил:</a:t>
            </a:r>
          </a:p>
          <a:p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/>
              <a:t>Сохранение кровоснабжения или биологический остеосинтез.</a:t>
            </a:r>
          </a:p>
          <a:p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/>
              <a:t>Функциональная репозиция.</a:t>
            </a:r>
          </a:p>
          <a:p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/>
              <a:t>Стабильная фиксация.</a:t>
            </a:r>
          </a:p>
          <a:p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/>
              <a:t>Ранние активные движения.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1113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3150F338-2C96-4995-A597-FBAF452E44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9663"/>
          <a:stretch>
            <a:fillRect/>
          </a:stretch>
        </p:blipFill>
        <p:spPr>
          <a:xfrm>
            <a:off x="295678" y="980729"/>
            <a:ext cx="5800322" cy="57146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9B224C-FEA0-440C-991A-7EE7BE828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40" y="238539"/>
            <a:ext cx="6793064" cy="963722"/>
          </a:xfrm>
        </p:spPr>
        <p:txBody>
          <a:bodyPr/>
          <a:lstStyle/>
          <a:p>
            <a:r>
              <a:rPr lang="ru-RU" sz="2800" dirty="0">
                <a:latin typeface="+mn-lt"/>
              </a:rPr>
              <a:t>Латеральный доступ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41D7957-01FA-442D-B9EB-270A855FC2E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"/>
            <a:alphaModFix/>
          </a:blip>
          <a:srcRect/>
          <a:stretch>
            <a:fillRect/>
          </a:stretch>
        </p:blipFill>
        <p:spPr>
          <a:xfrm>
            <a:off x="6551061" y="980729"/>
            <a:ext cx="2031476" cy="569555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5967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2DD80E-0E71-4691-A716-478134E1AA44}"/>
              </a:ext>
            </a:extLst>
          </p:cNvPr>
          <p:cNvSpPr txBox="1"/>
          <p:nvPr/>
        </p:nvSpPr>
        <p:spPr>
          <a:xfrm>
            <a:off x="99805" y="152400"/>
            <a:ext cx="10829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Пластины с угловой стабильностью – </a:t>
            </a:r>
            <a:r>
              <a:rPr lang="en-US" sz="2400" b="1" dirty="0"/>
              <a:t>Locking Compression Plate </a:t>
            </a:r>
          </a:p>
          <a:p>
            <a:pPr algn="ctr"/>
            <a:r>
              <a:rPr lang="ru-RU" sz="2400" b="1" dirty="0"/>
              <a:t>(</a:t>
            </a:r>
            <a:r>
              <a:rPr lang="ru-RU" sz="2400" b="1" dirty="0" err="1"/>
              <a:t>син</a:t>
            </a:r>
            <a:r>
              <a:rPr lang="ru-RU" sz="2400" b="1" dirty="0"/>
              <a:t>. Блокируемые\</a:t>
            </a:r>
            <a:r>
              <a:rPr lang="en-US" sz="2400" b="1" dirty="0"/>
              <a:t>LCP</a:t>
            </a:r>
            <a:r>
              <a:rPr lang="ru-RU" sz="2400" b="1" dirty="0"/>
              <a:t>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F8A9B2-0461-41EF-B1BA-1A88AB46801E}"/>
              </a:ext>
            </a:extLst>
          </p:cNvPr>
          <p:cNvSpPr txBox="1"/>
          <p:nvPr/>
        </p:nvSpPr>
        <p:spPr>
          <a:xfrm flipH="1">
            <a:off x="348283" y="1043951"/>
            <a:ext cx="108299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Данный тип пластин сочетает в себе положительные стороны внутреннего и внешнего фиксаторов: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err="1"/>
              <a:t>Внеочаговость</a:t>
            </a:r>
            <a:r>
              <a:rPr lang="ru-RU" sz="2000" dirty="0"/>
              <a:t> фиксации.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Минимальная травматизация ткани.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Стабильный остеосинтез с сохранением кровоснабжения и осевой </a:t>
            </a:r>
            <a:r>
              <a:rPr lang="ru-RU" sz="2000" dirty="0" err="1"/>
              <a:t>микроподвижностью</a:t>
            </a:r>
            <a:r>
              <a:rPr lang="ru-RU" sz="2000" dirty="0"/>
              <a:t> фрагментов в зоне перелома.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Возможность раннего восстановления.</a:t>
            </a:r>
          </a:p>
          <a:p>
            <a:r>
              <a:rPr lang="ru-RU" sz="2000" dirty="0"/>
              <a:t>     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D9E59F-DAB2-45DA-BCAA-4148D2AF489D}"/>
              </a:ext>
            </a:extLst>
          </p:cNvPr>
          <p:cNvSpPr txBox="1"/>
          <p:nvPr/>
        </p:nvSpPr>
        <p:spPr>
          <a:xfrm>
            <a:off x="1362073" y="3492223"/>
            <a:ext cx="1082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Основным отличием </a:t>
            </a:r>
            <a:r>
              <a:rPr lang="en-US" dirty="0"/>
              <a:t>LCP-</a:t>
            </a:r>
            <a:r>
              <a:rPr lang="ru-RU" dirty="0"/>
              <a:t>пластин является наличие отверстий с резьбой под блокируемые винты, которые так же в своей головке имеют резьбу.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FD76E14-7CF7-4582-9FA3-36CB402C8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35634" b="10272"/>
          <a:stretch>
            <a:fillRect/>
          </a:stretch>
        </p:blipFill>
        <p:spPr bwMode="auto">
          <a:xfrm>
            <a:off x="463430" y="4257328"/>
            <a:ext cx="8050085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D451F84-F8C3-4D98-AA79-8B686791D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2988" t="5179" r="12988"/>
          <a:stretch>
            <a:fillRect/>
          </a:stretch>
        </p:blipFill>
        <p:spPr bwMode="auto">
          <a:xfrm>
            <a:off x="8255098" y="4257328"/>
            <a:ext cx="3678485" cy="2448272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817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7AB8F6-0AD7-45C3-980E-6AABBC84D5BE}"/>
              </a:ext>
            </a:extLst>
          </p:cNvPr>
          <p:cNvSpPr txBox="1"/>
          <p:nvPr/>
        </p:nvSpPr>
        <p:spPr>
          <a:xfrm flipH="1">
            <a:off x="170208" y="97542"/>
            <a:ext cx="108489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Принцип: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результате блокирования увеличивается угловая стабильность винтов и устойчивость конструкции к изгибающим и осевым нагрузкам, соответственно необходимость плотного контакта исчезает. Не происходит нарушения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периостального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кровоснабжения.</a:t>
            </a:r>
          </a:p>
          <a:p>
            <a:endParaRPr lang="ru-RU" sz="2000" dirty="0"/>
          </a:p>
          <a:p>
            <a:r>
              <a:rPr lang="ru-RU" sz="2000" b="1" dirty="0"/>
              <a:t>Описание системы </a:t>
            </a:r>
            <a:r>
              <a:rPr lang="en-US" sz="2000" b="1" dirty="0"/>
              <a:t>LCP</a:t>
            </a:r>
            <a:r>
              <a:rPr lang="ru-RU" sz="2000" b="1" dirty="0"/>
              <a:t>: </a:t>
            </a:r>
            <a:r>
              <a:rPr lang="ru-RU" sz="2000" dirty="0"/>
              <a:t>При фиксации винты в пластине находятся под углом (90 гр.), что позволяет достичь более жесткой фиксации перелома. Винты, как опора моста, входят в кость, удерживая пластину над ее поверхностью. В результате винты и пластина являются единым целым, это значительно снижает риск вырывания винтов в сравнении с </a:t>
            </a:r>
            <a:r>
              <a:rPr lang="en-US" sz="2000" dirty="0"/>
              <a:t>LC DCP</a:t>
            </a:r>
            <a:r>
              <a:rPr lang="ru-RU" sz="2000" dirty="0"/>
              <a:t> пластинами. Возможна фиксация по 2 винта в каждый отломок, </a:t>
            </a:r>
            <a:r>
              <a:rPr lang="ru-RU" sz="2000" dirty="0" err="1"/>
              <a:t>бикортикально</a:t>
            </a:r>
            <a:r>
              <a:rPr lang="ru-RU" sz="20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956ED8-8D5D-4E24-859B-FE50F59BA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203" y="3053920"/>
            <a:ext cx="7705281" cy="363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0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7AB8F6-0AD7-45C3-980E-6AABBC84D5BE}"/>
              </a:ext>
            </a:extLst>
          </p:cNvPr>
          <p:cNvSpPr txBox="1"/>
          <p:nvPr/>
        </p:nvSpPr>
        <p:spPr>
          <a:xfrm flipH="1">
            <a:off x="283006" y="171507"/>
            <a:ext cx="10714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Моделирование пластины: </a:t>
            </a:r>
            <a:r>
              <a:rPr lang="ru-RU" sz="2000" dirty="0"/>
              <a:t>Если мы используем пластину, как стандартную пластину </a:t>
            </a:r>
            <a:r>
              <a:rPr lang="en-US" sz="2000" dirty="0"/>
              <a:t>LC DCP</a:t>
            </a:r>
            <a:r>
              <a:rPr lang="ru-RU" sz="2000" dirty="0"/>
              <a:t>, то требуется точное моделирование пластины. Если мы используем пластину, как внутренний фиксатор, то есть на расстоянии от кости, то моделирование пластины не обязательно. </a:t>
            </a:r>
          </a:p>
          <a:p>
            <a:r>
              <a:rPr lang="ru-RU" sz="2000" dirty="0"/>
              <a:t>Чтобы избежать введение винтов в одной плоскости, </a:t>
            </a:r>
            <a:r>
              <a:rPr lang="en-US" sz="2000" dirty="0"/>
              <a:t>LCP</a:t>
            </a:r>
            <a:r>
              <a:rPr lang="ru-RU" sz="2000" dirty="0"/>
              <a:t> пластину можно немного изогнуть, что даст возможность ввести импланты под разными углами.</a:t>
            </a:r>
          </a:p>
        </p:txBody>
      </p:sp>
      <p:pic>
        <p:nvPicPr>
          <p:cNvPr id="9" name="Рисунок 8" descr="Изображение выглядит как забор, сидит, большо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ECD0466A-A211-4B37-946A-163C5A657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98" y="2877277"/>
            <a:ext cx="5066667" cy="310476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утренний, стол, большо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47A223B7-32CB-4644-B65D-E58838C87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93396"/>
            <a:ext cx="5251145" cy="427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12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5FF5B0-965F-4091-94C5-713B864E8A00}"/>
              </a:ext>
            </a:extLst>
          </p:cNvPr>
          <p:cNvSpPr txBox="1"/>
          <p:nvPr/>
        </p:nvSpPr>
        <p:spPr>
          <a:xfrm flipH="1">
            <a:off x="518906" y="302359"/>
            <a:ext cx="1086802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Используемые инструменты. 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Пластины под блокируемые винты 1.5-5.0 мм.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Самонарезающие винты.</a:t>
            </a:r>
          </a:p>
          <a:p>
            <a:pPr marL="342900" indent="-342900">
              <a:buFontTx/>
              <a:buChar char="-"/>
            </a:pPr>
            <a:r>
              <a:rPr lang="ru-RU" sz="2000" dirty="0" err="1"/>
              <a:t>Направитель</a:t>
            </a:r>
            <a:r>
              <a:rPr lang="ru-RU" sz="2000" dirty="0"/>
              <a:t> для сверления.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Сверла равные по диаметру </a:t>
            </a:r>
            <a:r>
              <a:rPr lang="ru-RU" sz="2000" dirty="0" err="1"/>
              <a:t>направителя</a:t>
            </a:r>
            <a:r>
              <a:rPr lang="ru-RU" sz="2000" dirty="0"/>
              <a:t>.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Отвертка.</a:t>
            </a:r>
          </a:p>
          <a:p>
            <a:pPr marL="342900" indent="-342900">
              <a:buFontTx/>
              <a:buChar char="-"/>
            </a:pPr>
            <a:endParaRPr lang="ru-RU" sz="2000" dirty="0"/>
          </a:p>
          <a:p>
            <a:r>
              <a:rPr lang="ru-RU" sz="2000" b="1" dirty="0"/>
              <a:t>Показания.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Относительная стабильность мостовидной фиксации.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Околосуставные переломы (</a:t>
            </a:r>
            <a:r>
              <a:rPr lang="ru-RU" sz="2000" dirty="0" err="1"/>
              <a:t>метаэпифизарные</a:t>
            </a:r>
            <a:r>
              <a:rPr lang="ru-RU" sz="2000" dirty="0"/>
              <a:t>) с малым фрагментом.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Сложные (иррегулярные переломы).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Плохое качество кости (</a:t>
            </a:r>
            <a:r>
              <a:rPr lang="ru-RU" sz="2000" dirty="0" err="1"/>
              <a:t>гиперпаратиреоз</a:t>
            </a:r>
            <a:r>
              <a:rPr lang="ru-RU" sz="2000" dirty="0"/>
              <a:t>).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В качестве постоянного\временного </a:t>
            </a:r>
            <a:r>
              <a:rPr lang="ru-RU" sz="2000" dirty="0" err="1"/>
              <a:t>артродезирования</a:t>
            </a:r>
            <a:r>
              <a:rPr lang="ru-RU" sz="2000" dirty="0"/>
              <a:t> суставов.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Для использования техники с дистанцированием пластины (использование трансплантатов при не сращении перелома).</a:t>
            </a:r>
          </a:p>
          <a:p>
            <a:endParaRPr lang="ru-RU" sz="2000" dirty="0"/>
          </a:p>
          <a:p>
            <a:r>
              <a:rPr lang="ru-RU" sz="2000" b="1" dirty="0"/>
              <a:t>Ограничения. 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Нельзя создать </a:t>
            </a:r>
            <a:r>
              <a:rPr lang="ru-RU" sz="2000" dirty="0" err="1"/>
              <a:t>межфрагментарную</a:t>
            </a:r>
            <a:r>
              <a:rPr lang="ru-RU" sz="2000" dirty="0"/>
              <a:t> компрессию.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У карликовых пород собак рекомендовано извлекать имплант по мере сращения перелома из за избыточной жесткости самой конструкции.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71700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3A135F-08DD-473F-926D-F0A049B9D282}"/>
              </a:ext>
            </a:extLst>
          </p:cNvPr>
          <p:cNvSpPr txBox="1"/>
          <p:nvPr/>
        </p:nvSpPr>
        <p:spPr>
          <a:xfrm flipH="1">
            <a:off x="1341119" y="133350"/>
            <a:ext cx="109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F6226CE-2DBA-44EF-9F15-0773817F0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48104" t="9612" r="33382" b="5736"/>
          <a:stretch/>
        </p:blipFill>
        <p:spPr bwMode="auto">
          <a:xfrm>
            <a:off x="1616149" y="217813"/>
            <a:ext cx="4869712" cy="642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8CB3CD-5CF3-45B0-827A-D352C5A7B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891" y="1698403"/>
            <a:ext cx="5052725" cy="321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54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0BC812-9A2C-4CE3-ACF7-33CCF95DF25F}"/>
              </a:ext>
            </a:extLst>
          </p:cNvPr>
          <p:cNvSpPr txBox="1"/>
          <p:nvPr/>
        </p:nvSpPr>
        <p:spPr>
          <a:xfrm flipH="1">
            <a:off x="1769165" y="161925"/>
            <a:ext cx="8670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Основные правила и особенности использования </a:t>
            </a:r>
            <a:r>
              <a:rPr lang="en-US" sz="2000" b="1" dirty="0"/>
              <a:t>LCP </a:t>
            </a:r>
            <a:r>
              <a:rPr lang="ru-RU" sz="2000" b="1" dirty="0"/>
              <a:t>пластины.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FFB77A-65DB-410A-BEB4-36929089F695}"/>
              </a:ext>
            </a:extLst>
          </p:cNvPr>
          <p:cNvSpPr txBox="1"/>
          <p:nvPr/>
        </p:nvSpPr>
        <p:spPr>
          <a:xfrm flipH="1">
            <a:off x="300204" y="750878"/>
            <a:ext cx="1159159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dirty="0"/>
              <a:t>Основные правила такие же, как при использовании мостовидной пластины.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Количество винтов: от 4 и более </a:t>
            </a:r>
            <a:r>
              <a:rPr lang="ru-RU" sz="2000" dirty="0" err="1"/>
              <a:t>бикортикальных</a:t>
            </a:r>
            <a:r>
              <a:rPr lang="ru-RU" sz="2000" dirty="0"/>
              <a:t> винтов.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Длинна пластины должна быть в 2-3 раза больше, чем общая зона перелома.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Винт не мигрирует за счет резьбы.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Блокируемые отверстия сверлят только с </a:t>
            </a:r>
            <a:r>
              <a:rPr lang="ru-RU" sz="2000" dirty="0" err="1"/>
              <a:t>направителем</a:t>
            </a:r>
            <a:r>
              <a:rPr lang="ru-RU" sz="2000" dirty="0"/>
              <a:t>.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Диаметр сверла равен диаметру </a:t>
            </a:r>
            <a:r>
              <a:rPr lang="ru-RU" sz="2000" dirty="0" err="1"/>
              <a:t>направителя</a:t>
            </a:r>
            <a:r>
              <a:rPr lang="ru-RU" sz="2000" dirty="0"/>
              <a:t>.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Не возможно создать компрессию с помощью только блокируемых винтов.</a:t>
            </a:r>
          </a:p>
          <a:p>
            <a:pPr marL="285750" indent="-285750">
              <a:buFontTx/>
              <a:buChar char="-"/>
            </a:pPr>
            <a:endParaRPr lang="ru-RU" sz="2000" dirty="0"/>
          </a:p>
          <a:p>
            <a:r>
              <a:rPr lang="ru-RU" sz="2000" b="1" dirty="0"/>
              <a:t>Преимущества систем </a:t>
            </a:r>
            <a:r>
              <a:rPr lang="en-US" sz="2000" b="1" dirty="0"/>
              <a:t>LCP</a:t>
            </a:r>
            <a:r>
              <a:rPr lang="ru-RU" sz="2000" b="1" dirty="0"/>
              <a:t>.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Достижения угловой и ротационной стабильности за счет блокирования головки винта, а не за счет компрессии пластины на кости.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Сохранение </a:t>
            </a:r>
            <a:r>
              <a:rPr lang="ru-RU" sz="2000" dirty="0" err="1"/>
              <a:t>периостального</a:t>
            </a:r>
            <a:r>
              <a:rPr lang="ru-RU" sz="2000" dirty="0"/>
              <a:t> кровотока, более быстрое сращение перелома.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Менее вероятное развитие инфекционных осложнений.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Нет потери репозиции: Первичной – при закручивании винтов, вторичной – при расшатывании винтов в процессе сращения.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Высокая стабильность в кости с низкой плотностью.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Можно создавать компрессию, через отверстие в пластине под компрессионный винт, по принципу нейтрализующий пластины.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Можно использовать как мостовидную, нейтрализующую, компрессионную пластину.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29660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3A135F-08DD-473F-926D-F0A049B9D282}"/>
              </a:ext>
            </a:extLst>
          </p:cNvPr>
          <p:cNvSpPr txBox="1"/>
          <p:nvPr/>
        </p:nvSpPr>
        <p:spPr>
          <a:xfrm flipH="1">
            <a:off x="414670" y="133350"/>
            <a:ext cx="1190115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dirty="0"/>
              <a:t>Возможно использовать для артродеза.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Часто используют при проведении </a:t>
            </a:r>
            <a:r>
              <a:rPr lang="ru-RU" sz="2000" dirty="0" err="1"/>
              <a:t>коррегирующей</a:t>
            </a:r>
            <a:r>
              <a:rPr lang="ru-RU" sz="2000" dirty="0"/>
              <a:t> остеотомии, так как не требует моделирования пластины.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Ранняя опороспособность.</a:t>
            </a:r>
          </a:p>
          <a:p>
            <a:r>
              <a:rPr lang="ru-RU" dirty="0"/>
              <a:t> </a:t>
            </a:r>
          </a:p>
        </p:txBody>
      </p:sp>
      <p:pic>
        <p:nvPicPr>
          <p:cNvPr id="6" name="Рисунок 5" descr="Изображение выглядит как человек, сидит, стол, пара&#10;&#10;Автоматически созданное описание">
            <a:extLst>
              <a:ext uri="{FF2B5EF4-FFF2-40B4-BE49-F238E27FC236}">
                <a16:creationId xmlns:a16="http://schemas.microsoft.com/office/drawing/2014/main" id="{6158D6E7-34C0-4A79-ACD8-B1300F7C70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82" y="2172639"/>
            <a:ext cx="5124212" cy="3843159"/>
          </a:xfrm>
          <a:prstGeom prst="rect">
            <a:avLst/>
          </a:prstGeom>
        </p:spPr>
      </p:pic>
      <p:pic>
        <p:nvPicPr>
          <p:cNvPr id="8" name="Рисунок 7" descr="Изображение выглядит как внутренний, сидит, укладывает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39A2DE9C-B281-4BE3-BC03-20457FA5F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16136" y="2584316"/>
            <a:ext cx="5697279" cy="26071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83159D-2285-4171-98F8-37B4A5CD1A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226" y="1039228"/>
            <a:ext cx="3858102" cy="568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443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шарнир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417A07E-CC81-D46B-F239-D05EA5854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39" y="467864"/>
            <a:ext cx="10132079" cy="5922271"/>
          </a:xfrm>
          <a:prstGeom prst="rect">
            <a:avLst/>
          </a:prstGeom>
        </p:spPr>
      </p:pic>
      <p:pic>
        <p:nvPicPr>
          <p:cNvPr id="8" name="Рисунок 7" descr="Изображение выглядит как Шрифт, символ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90400F7E-3146-BC24-4FA6-693479DF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9" y="652514"/>
            <a:ext cx="1312163" cy="8080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B5933D-EA3A-D812-6FE2-93847876C4A2}"/>
              </a:ext>
            </a:extLst>
          </p:cNvPr>
          <p:cNvSpPr txBox="1"/>
          <p:nvPr/>
        </p:nvSpPr>
        <p:spPr>
          <a:xfrm>
            <a:off x="1965162" y="764163"/>
            <a:ext cx="1972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AnyOrtVet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061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05591-3E8B-4A4A-9DD1-F9A3EB0A2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26" y="911798"/>
            <a:ext cx="10200388" cy="7872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3.Стабилизация перелома при помощи наружной фиксации (Двусторонний одноплоскостной наружный фиксатор, аппарат Илизарова).</a:t>
            </a:r>
            <a:br>
              <a:rPr lang="ru-RU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8FBD5D-1322-4074-A281-6965578F1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" y="2130879"/>
            <a:ext cx="12192000" cy="5467349"/>
          </a:xfrm>
        </p:spPr>
        <p:txBody>
          <a:bodyPr/>
          <a:lstStyle/>
          <a:p>
            <a:r>
              <a:rPr lang="ru-RU" sz="22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Двусторонний одноплоскостной наружный фиксатор</a:t>
            </a:r>
          </a:p>
          <a:p>
            <a:pPr marL="0" indent="0">
              <a:buNone/>
            </a:pPr>
            <a:r>
              <a:rPr lang="ru-RU" sz="22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-    Минимальная травматизация мягких тканей при операции (репозиция перелома осуществляться чаще всего закрытым способом, иногда ограниченно открытым)</a:t>
            </a:r>
          </a:p>
          <a:p>
            <a:pPr marL="342900" indent="-342900">
              <a:buFontTx/>
              <a:buChar char="-"/>
            </a:pPr>
            <a:r>
              <a:rPr lang="ru-RU" sz="22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Можно применять при открытых и инфицированных переломах.</a:t>
            </a:r>
          </a:p>
          <a:p>
            <a:pPr marL="342900" indent="-342900">
              <a:buFontTx/>
              <a:buChar char="-"/>
            </a:pPr>
            <a:r>
              <a:rPr lang="ru-RU" sz="22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Требует минимальное количество аппаратуры.</a:t>
            </a:r>
          </a:p>
          <a:p>
            <a:pPr marL="342900" indent="-342900">
              <a:buFontTx/>
              <a:buChar char="-"/>
            </a:pPr>
            <a:r>
              <a:rPr lang="ru-RU" sz="22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Не дорогая методика.</a:t>
            </a:r>
          </a:p>
          <a:p>
            <a:pPr marL="342900" indent="-342900">
              <a:buFontTx/>
              <a:buChar char="-"/>
            </a:pPr>
            <a:r>
              <a:rPr lang="ru-RU" sz="22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Требуется послеоперационный уход за фиксатором на весь период заживления перелома (обработка кожи вокруг спиц).</a:t>
            </a:r>
          </a:p>
          <a:p>
            <a:pPr marL="0" indent="0">
              <a:buNone/>
            </a:pPr>
            <a:r>
              <a:rPr lang="ru-RU" sz="22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-    Ранняя опороспособность на больную конечность, собака начинает пользоваться лапой на 2 сутки после операции.</a:t>
            </a:r>
          </a:p>
          <a:p>
            <a:pPr marL="342900" indent="-342900">
              <a:buFontTx/>
              <a:buChar char="-"/>
            </a:pPr>
            <a:r>
              <a:rPr lang="ru-RU" sz="22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Данная методика чаще всего применяется у нас в клинике.</a:t>
            </a:r>
          </a:p>
          <a:p>
            <a:pPr marL="342900" indent="-342900">
              <a:buFontTx/>
              <a:buChar char="-"/>
            </a:pPr>
            <a:endParaRPr lang="ru-RU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marL="342900" indent="-342900">
              <a:buFontTx/>
              <a:buChar char="-"/>
            </a:pPr>
            <a:endParaRPr lang="ru-RU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870536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BC05DF-F10E-4FCB-A44F-ABF5492623EB}"/>
              </a:ext>
            </a:extLst>
          </p:cNvPr>
          <p:cNvSpPr txBox="1"/>
          <p:nvPr/>
        </p:nvSpPr>
        <p:spPr>
          <a:xfrm flipH="1">
            <a:off x="-101389" y="390526"/>
            <a:ext cx="9254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Принцип №1. Сохранение кровоснабжения или биологический остеосинтез.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7028C8-5864-4C51-87E0-E640093AADE4}"/>
              </a:ext>
            </a:extLst>
          </p:cNvPr>
          <p:cNvSpPr txBox="1"/>
          <p:nvPr/>
        </p:nvSpPr>
        <p:spPr>
          <a:xfrm flipH="1">
            <a:off x="403435" y="1573742"/>
            <a:ext cx="1160758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Выполнение во время операции принципов </a:t>
            </a:r>
            <a:r>
              <a:rPr lang="ru-RU" sz="2000" dirty="0" err="1"/>
              <a:t>атравматичной</a:t>
            </a:r>
            <a:r>
              <a:rPr lang="ru-RU" sz="2000" dirty="0"/>
              <a:t> (не агрессивной) техники манипуляций, в результате чего сращения перелома (консолидация) наступает быстрее и вероятность инфицирования перелома снижается.</a:t>
            </a:r>
          </a:p>
          <a:p>
            <a:r>
              <a:rPr lang="ru-RU" sz="2000" dirty="0"/>
              <a:t>Основные задачи следующие: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Сохранение кровоснабжения на уровне перелома.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Минимальное </a:t>
            </a:r>
            <a:r>
              <a:rPr lang="ru-RU" sz="2000" dirty="0" err="1"/>
              <a:t>скелетированние</a:t>
            </a:r>
            <a:r>
              <a:rPr lang="ru-RU" sz="2000" dirty="0"/>
              <a:t> надкостницы и мышц с поверхности отломков (лишь со стороны установки импланта).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Использование отработанных хирургических доступов к кости.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Сокращение длительности самой операции.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Сохранение гематомы в области перелома, особенно при сложных иррегулярных переломах (</a:t>
            </a:r>
            <a:r>
              <a:rPr lang="ru-RU" sz="2000" dirty="0" err="1"/>
              <a:t>мезенхимальные</a:t>
            </a:r>
            <a:r>
              <a:rPr lang="ru-RU" sz="2000" dirty="0"/>
              <a:t> клетки – родоначальники остеобластов).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Сохранение осколков и отломков в зоне перелома, при не инфицированных переломах особенно бедренной и плечевой кости.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Минимально инвазивный или биологический остеосинтез ( методы репозиции, контроля установки имплантов, использование имплантов не вызывающих травму и не нарушающих значимо кровоснабжение в кости и в области перелома).</a:t>
            </a:r>
          </a:p>
        </p:txBody>
      </p:sp>
    </p:spTree>
    <p:extLst>
      <p:ext uri="{BB962C8B-B14F-4D97-AF65-F5344CB8AC3E}">
        <p14:creationId xmlns:p14="http://schemas.microsoft.com/office/powerpoint/2010/main" val="30333159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B7DF6C8-A81E-4FA9-BE25-0220CC532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28" y="576942"/>
            <a:ext cx="6923314" cy="6857999"/>
          </a:xfrm>
        </p:spPr>
        <p:txBody>
          <a:bodyPr/>
          <a:lstStyle/>
          <a:p>
            <a:r>
              <a:rPr lang="ru-RU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Аппарат Илизарова.</a:t>
            </a:r>
          </a:p>
          <a:p>
            <a:pPr marL="342900" indent="-342900">
              <a:buFontTx/>
              <a:buChar char="-"/>
            </a:pPr>
            <a:r>
              <a:rPr lang="ru-RU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Более дорогостоящая методика требующая подготовки хирурга.</a:t>
            </a:r>
          </a:p>
          <a:p>
            <a:pPr marL="342900" indent="-342900">
              <a:buFontTx/>
              <a:buChar char="-"/>
            </a:pPr>
            <a:r>
              <a:rPr lang="ru-RU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Данная методика позволяет создать хорошую компрессию в месте перелома.</a:t>
            </a:r>
          </a:p>
          <a:p>
            <a:pPr marL="342900" indent="-342900">
              <a:buFontTx/>
              <a:buChar char="-"/>
            </a:pPr>
            <a:r>
              <a:rPr lang="ru-RU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Можно применять при открытых и инфицированных переломах.</a:t>
            </a:r>
          </a:p>
          <a:p>
            <a:pPr marL="342900" indent="-342900">
              <a:buFontTx/>
              <a:buChar char="-"/>
            </a:pPr>
            <a:r>
              <a:rPr lang="ru-RU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Требуется послеоперационный уход за фиксатором.</a:t>
            </a:r>
          </a:p>
          <a:p>
            <a:pPr marL="342900" indent="-342900">
              <a:buFontTx/>
              <a:buChar char="-"/>
            </a:pPr>
            <a:r>
              <a:rPr lang="ru-RU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Ранняя опороспособность на больную конечность.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3669E2-9BA6-4CC0-AE5E-8A35FE189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4304" y="1340305"/>
            <a:ext cx="6857997" cy="417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69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283D30-6217-4138-B7FC-E114DAC31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023" y="150729"/>
            <a:ext cx="10515600" cy="787261"/>
          </a:xfrm>
          <a:noFill/>
        </p:spPr>
        <p:txBody>
          <a:bodyPr/>
          <a:lstStyle/>
          <a:p>
            <a:r>
              <a:rPr lang="ru-RU" sz="2400" dirty="0">
                <a:ln w="13462">
                  <a:noFill/>
                  <a:prstDash val="solid"/>
                </a:ln>
                <a:latin typeface="+mn-lt"/>
              </a:rPr>
              <a:t>Некорректное проведение стабилизации перелома предплечья</a:t>
            </a:r>
            <a:endParaRPr lang="ru-RU" sz="2400" dirty="0"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6CF874C-AC97-4A45-BDAF-E00D26F5C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6" y="937988"/>
            <a:ext cx="3219482" cy="56435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751C6-F230-41F2-A67A-1B01E4D8D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771" y="937989"/>
            <a:ext cx="3089164" cy="56435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74D416-EC96-48E1-8423-43C79CC48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201" y="937989"/>
            <a:ext cx="4684776" cy="564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9E26A9-0FEF-44F1-9209-89251DA9A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99" y="206493"/>
            <a:ext cx="10515600" cy="787261"/>
          </a:xfrm>
        </p:spPr>
        <p:txBody>
          <a:bodyPr/>
          <a:lstStyle/>
          <a:p>
            <a: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Некорректное проведение стабилизации перелома предплечья</a:t>
            </a:r>
            <a:endParaRPr lang="ru-RU" sz="2400" dirty="0"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7FD7809-F01E-4BBD-B315-A6954ACD3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4752"/>
            <a:ext cx="3730625" cy="56211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F4A9B2-4DED-42C4-873A-AFCC9B97B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9" y="1164752"/>
            <a:ext cx="4676720" cy="56932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380ADD-D765-4E88-908A-B03BE6DE1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236" y="1185140"/>
            <a:ext cx="3897764" cy="56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768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2B4FD4-303B-4F7F-AE21-C42811D28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003" y="300432"/>
            <a:ext cx="10515600" cy="787261"/>
          </a:xfrm>
        </p:spPr>
        <p:txBody>
          <a:bodyPr/>
          <a:lstStyle/>
          <a:p>
            <a: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Некорректное проведение стабилизации перелома предплечья</a:t>
            </a:r>
            <a:endParaRPr lang="ru-RU" sz="2400" dirty="0"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9078727-4D03-4063-BBA4-17EE41753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" y="1171370"/>
            <a:ext cx="4248150" cy="551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B69617-4EB6-48BB-A6AA-ACF0DEA93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53" y="1171370"/>
            <a:ext cx="3428093" cy="55271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E4AA2F-61D0-4884-AA7F-59791224C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277" y="1187173"/>
            <a:ext cx="4073751" cy="551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006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9B77D2-8855-4D49-835C-8E86157BA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601" y="91168"/>
            <a:ext cx="10515600" cy="787261"/>
          </a:xfrm>
        </p:spPr>
        <p:txBody>
          <a:bodyPr/>
          <a:lstStyle/>
          <a:p>
            <a: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Некорректное проведение стабилизации перелома предплечья</a:t>
            </a:r>
            <a:endParaRPr lang="ru-RU" sz="2400" dirty="0"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B315409-FDB3-4470-BD53-2B3A454F8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8" y="878427"/>
            <a:ext cx="3102257" cy="57215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6620B8-13CE-454A-8249-29C65B8E0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52" y="878426"/>
            <a:ext cx="4870435" cy="572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907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C555860-442C-492D-9197-36D986C47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9283" y="206829"/>
            <a:ext cx="10525431" cy="2318657"/>
          </a:xfrm>
        </p:spPr>
        <p:txBody>
          <a:bodyPr/>
          <a:lstStyle/>
          <a:p>
            <a:pPr algn="ctr"/>
            <a:r>
              <a:rPr lang="ru-RU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Двусторонний одноплоскостной аппарат внешней фиксации применяется у нас в клинике для лечения перелома предплечья у карликовых пород собак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C846E8-912A-49BA-8E69-BB9EDABEA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4" y="1737317"/>
            <a:ext cx="2102417" cy="51206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53B292-0BF7-4B38-9C80-17C1B6D41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62" y="1767796"/>
            <a:ext cx="3325596" cy="51206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CFAE55-EBC6-4B87-A627-F27672EA15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804" y="1737316"/>
            <a:ext cx="4383995" cy="510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562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2C7535-720E-4845-BC7B-44D13C218EAF}"/>
              </a:ext>
            </a:extLst>
          </p:cNvPr>
          <p:cNvSpPr txBox="1"/>
          <p:nvPr/>
        </p:nvSpPr>
        <p:spPr>
          <a:xfrm>
            <a:off x="1192696" y="238125"/>
            <a:ext cx="9656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Двухсторонняя одноплоскостная внешняя фиксация (Тип 2).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CC601B-2ED6-4A58-90A2-D0ACD37B988B}"/>
              </a:ext>
            </a:extLst>
          </p:cNvPr>
          <p:cNvSpPr txBox="1"/>
          <p:nvPr/>
        </p:nvSpPr>
        <p:spPr>
          <a:xfrm flipH="1">
            <a:off x="995984" y="2278132"/>
            <a:ext cx="433139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Применяется как единственная фиксация при переломах предплечья или голени, так же при переломе пястных и плюсневых костей. Применяется в качестве дополнительного фиксатора при </a:t>
            </a:r>
            <a:r>
              <a:rPr lang="ru-RU" sz="2000" dirty="0" err="1"/>
              <a:t>артродезировании</a:t>
            </a:r>
            <a:r>
              <a:rPr lang="ru-RU" sz="2000" dirty="0"/>
              <a:t> лучезапястного или </a:t>
            </a:r>
            <a:r>
              <a:rPr lang="ru-RU" sz="2000" dirty="0" err="1"/>
              <a:t>заплюсневого</a:t>
            </a:r>
            <a:r>
              <a:rPr lang="ru-RU" sz="2000" dirty="0"/>
              <a:t> (скакательного) суставов.</a:t>
            </a:r>
          </a:p>
          <a:p>
            <a:endParaRPr lang="ru-RU" dirty="0"/>
          </a:p>
        </p:txBody>
      </p:sp>
      <p:pic>
        <p:nvPicPr>
          <p:cNvPr id="5" name="Рисунок 4" descr="Изображение выглядит как сидит, стол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F6E17D82-8816-434D-B621-168D5CF86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329" y="1530959"/>
            <a:ext cx="1957706" cy="4941443"/>
          </a:xfrm>
          <a:prstGeom prst="rect">
            <a:avLst/>
          </a:prstGeom>
        </p:spPr>
      </p:pic>
      <p:pic>
        <p:nvPicPr>
          <p:cNvPr id="7" name="Рисунок 6" descr="Изображение выглядит как игра, держит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DBCB1B00-3436-457E-B8F9-F59E61052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512" y="1550475"/>
            <a:ext cx="3164139" cy="492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700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75F07C-AD1F-48F9-BA39-EE2F2272A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95" y="333748"/>
            <a:ext cx="10870110" cy="5425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B4F41E-6643-4D5F-9AC5-15E5F695E5D8}"/>
              </a:ext>
            </a:extLst>
          </p:cNvPr>
          <p:cNvSpPr txBox="1"/>
          <p:nvPr/>
        </p:nvSpPr>
        <p:spPr>
          <a:xfrm>
            <a:off x="716235" y="1244876"/>
            <a:ext cx="1075953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/>
              <a:t>1 и 2 спицы (проксимальную и дистальную) вводят в каждый фрагмент до углом 90 гр.</a:t>
            </a:r>
          </a:p>
          <a:p>
            <a:pPr marL="342900" indent="-342900">
              <a:buAutoNum type="arabicPeriod"/>
            </a:pPr>
            <a:r>
              <a:rPr lang="ru-RU" sz="2000" dirty="0"/>
              <a:t>3 и 4, 5 и 6 спицы вводят уже под углом 30-45 гр., отступив от линии перелома. Так же угол можно увеличить до 45-65 гр. по отношению к кости. Данное правило не распространяется на резьбовые спицы, их можно вводить под углом 90 гр. Между спицами должно быть примерно равное расстояние.</a:t>
            </a:r>
          </a:p>
          <a:p>
            <a:pPr marL="342900" indent="-342900">
              <a:buAutoNum type="arabicPeriod"/>
            </a:pPr>
            <a:r>
              <a:rPr lang="ru-RU" sz="2000" dirty="0"/>
              <a:t>Спицы загибают по направлению друг к другу, отступя от кожи 1.5-2 см.</a:t>
            </a:r>
          </a:p>
          <a:p>
            <a:pPr marL="342900" indent="-342900">
              <a:buAutoNum type="arabicPeriod"/>
            </a:pPr>
            <a:r>
              <a:rPr lang="ru-RU" sz="2000" dirty="0"/>
              <a:t>Концы спиц сначала скрепляют проволокой. Они будут образовывать между собой штангу. На этом этапе можно провести рентген-контроль для проверки репозиции перелома. Далее аппарат склеивают при помощи материала на основе метилметакрилата или «холодной сваркой».</a:t>
            </a:r>
          </a:p>
          <a:p>
            <a:pPr marL="342900" indent="-342900">
              <a:buAutoNum type="arabicPeriod"/>
            </a:pPr>
            <a:r>
              <a:rPr lang="ru-RU" sz="2000" dirty="0"/>
              <a:t>При открытой репозиции, особенно при косых переломах, отломки сопоставляют и фиксируют при помощи костных держателей, далее склеивают аппарат! Что намного позволяет облегчить репозицию и фиксацию перелома.</a:t>
            </a:r>
          </a:p>
          <a:p>
            <a:pPr marL="342900" indent="-342900">
              <a:buAutoNum type="arabicPeriod"/>
            </a:pPr>
            <a:r>
              <a:rPr lang="ru-RU" sz="2000" dirty="0"/>
              <a:t>Операционную рану ушивают.</a:t>
            </a:r>
          </a:p>
          <a:p>
            <a:pPr marL="342900" indent="-342900">
              <a:buAutoNum type="arabicPeriod"/>
            </a:pPr>
            <a:r>
              <a:rPr lang="ru-RU" sz="2000" dirty="0"/>
              <a:t>Фиксатор закрывают повязкой.</a:t>
            </a:r>
          </a:p>
          <a:p>
            <a:pPr marL="342900" indent="-342900">
              <a:buAutoNum type="arabicPeriod"/>
            </a:pPr>
            <a:r>
              <a:rPr lang="ru-RU" sz="2000" dirty="0"/>
              <a:t>Проводят рентгенографическое исследование.</a:t>
            </a:r>
          </a:p>
        </p:txBody>
      </p:sp>
    </p:spTree>
    <p:extLst>
      <p:ext uri="{BB962C8B-B14F-4D97-AF65-F5344CB8AC3E}">
        <p14:creationId xmlns:p14="http://schemas.microsoft.com/office/powerpoint/2010/main" val="27183516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2C7535-720E-4845-BC7B-44D13C218EAF}"/>
              </a:ext>
            </a:extLst>
          </p:cNvPr>
          <p:cNvSpPr txBox="1"/>
          <p:nvPr/>
        </p:nvSpPr>
        <p:spPr>
          <a:xfrm>
            <a:off x="4486275" y="190500"/>
            <a:ext cx="441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Корректное размещение спиц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C2ABBD1-A607-4696-98FE-9DEBF057985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3000"/>
            <a:alphaModFix/>
          </a:blip>
          <a:srcRect/>
          <a:stretch>
            <a:fillRect/>
          </a:stretch>
        </p:blipFill>
        <p:spPr>
          <a:xfrm>
            <a:off x="1035134" y="863463"/>
            <a:ext cx="10121731" cy="56007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634923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2C7535-720E-4845-BC7B-44D13C218EAF}"/>
              </a:ext>
            </a:extLst>
          </p:cNvPr>
          <p:cNvSpPr txBox="1"/>
          <p:nvPr/>
        </p:nvSpPr>
        <p:spPr>
          <a:xfrm>
            <a:off x="3781425" y="314325"/>
            <a:ext cx="5905500" cy="47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 совсем корректное размещение спиц.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5AF4F-640A-4BFA-A7C2-796F25C0081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3000"/>
            <a:alphaModFix/>
          </a:blip>
          <a:srcRect/>
          <a:stretch>
            <a:fillRect/>
          </a:stretch>
        </p:blipFill>
        <p:spPr>
          <a:xfrm>
            <a:off x="972043" y="1234939"/>
            <a:ext cx="10247913" cy="537831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74472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54ED62-F72C-41AB-B66B-4F20AD340D1C}"/>
              </a:ext>
            </a:extLst>
          </p:cNvPr>
          <p:cNvSpPr txBox="1"/>
          <p:nvPr/>
        </p:nvSpPr>
        <p:spPr>
          <a:xfrm>
            <a:off x="139516" y="123825"/>
            <a:ext cx="10473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MIPO</a:t>
            </a:r>
            <a:r>
              <a:rPr lang="ru-RU" sz="2400" b="1" dirty="0"/>
              <a:t> (минимально инвазивный остеосинтез или биологический остеосинтез).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DD6072-B97C-4753-BE36-5DA28F25A3C4}"/>
              </a:ext>
            </a:extLst>
          </p:cNvPr>
          <p:cNvSpPr txBox="1"/>
          <p:nvPr/>
        </p:nvSpPr>
        <p:spPr>
          <a:xfrm flipH="1">
            <a:off x="238125" y="1189772"/>
            <a:ext cx="118607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Суть метода: </a:t>
            </a:r>
            <a:r>
              <a:rPr lang="ru-RU" sz="2000" dirty="0"/>
              <a:t>выполнение остеосинтеза с минимальной травмой, через несколько кожно-мышечных разрезов, далее выполняется репозиция перелома, проведение импланта и его фиксация к кости или в кости.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1FB3D4-75AF-4499-8145-1249C8CDE853}"/>
              </a:ext>
            </a:extLst>
          </p:cNvPr>
          <p:cNvSpPr txBox="1"/>
          <p:nvPr/>
        </p:nvSpPr>
        <p:spPr>
          <a:xfrm>
            <a:off x="4529666" y="2324467"/>
            <a:ext cx="721994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/>
          </a:p>
          <a:p>
            <a:r>
              <a:rPr lang="ru-RU" sz="2000" dirty="0"/>
              <a:t>Часто используют блокируемые импланты (</a:t>
            </a:r>
            <a:r>
              <a:rPr lang="en-US" sz="2000" dirty="0"/>
              <a:t>LCP – </a:t>
            </a:r>
            <a:r>
              <a:rPr lang="ru-RU" sz="2000" dirty="0"/>
              <a:t>пластины с угловой стабильностью</a:t>
            </a:r>
            <a:r>
              <a:rPr lang="en-US" sz="2000" dirty="0"/>
              <a:t>)</a:t>
            </a:r>
            <a:r>
              <a:rPr lang="ru-RU" sz="2000" dirty="0"/>
              <a:t> или блокируемые интрамедуллярные гвозди). Цель методики: создание условий в месте перелома для быстрой консолидации перелома и травмирования тканей вокруг.</a:t>
            </a:r>
          </a:p>
          <a:p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Операция проводиться под постоянным рентгенологическим контролем (ЭОП или С-дуга).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Использование пластиковых шаблонов или </a:t>
            </a:r>
            <a:r>
              <a:rPr lang="ru-RU" sz="2000" dirty="0" err="1"/>
              <a:t>гайдов</a:t>
            </a:r>
            <a:r>
              <a:rPr lang="ru-RU" sz="2000" dirty="0"/>
              <a:t>                    (индивидуальный шаблон при использовании КТ, печатается на 3</a:t>
            </a:r>
            <a:r>
              <a:rPr lang="en-US" sz="2000" dirty="0"/>
              <a:t>D - </a:t>
            </a:r>
            <a:r>
              <a:rPr lang="ru-RU" sz="2000" dirty="0"/>
              <a:t>принтере).</a:t>
            </a:r>
          </a:p>
          <a:p>
            <a:endParaRPr lang="ru-RU" dirty="0"/>
          </a:p>
        </p:txBody>
      </p:sp>
      <p:pic>
        <p:nvPicPr>
          <p:cNvPr id="6" name="Рисунок 5" descr="Изображение выглядит как кот, внутренний, млекопитающее,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id="{13E40990-4DCF-4223-8BE6-F76FFA3C7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049284"/>
            <a:ext cx="3543300" cy="468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505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2C7535-720E-4845-BC7B-44D13C218EAF}"/>
              </a:ext>
            </a:extLst>
          </p:cNvPr>
          <p:cNvSpPr txBox="1"/>
          <p:nvPr/>
        </p:nvSpPr>
        <p:spPr>
          <a:xfrm>
            <a:off x="4295775" y="310906"/>
            <a:ext cx="478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 корректное размещение спиц.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EA6C6A-E68B-43B8-9AE4-215112E517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1219378" y="997786"/>
            <a:ext cx="10143947" cy="54201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599865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7B7B1-4C76-47F4-A965-1A948C02E1E7}"/>
              </a:ext>
            </a:extLst>
          </p:cNvPr>
          <p:cNvSpPr txBox="1"/>
          <p:nvPr/>
        </p:nvSpPr>
        <p:spPr>
          <a:xfrm>
            <a:off x="3087964" y="171450"/>
            <a:ext cx="6016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Основные правила сверления кости.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B18FBB-D133-4F7D-9233-B44C4A31B359}"/>
              </a:ext>
            </a:extLst>
          </p:cNvPr>
          <p:cNvSpPr txBox="1"/>
          <p:nvPr/>
        </p:nvSpPr>
        <p:spPr>
          <a:xfrm flipH="1">
            <a:off x="337784" y="824501"/>
            <a:ext cx="450003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При сверлении и прохождении спиц через кость и мягкие ткани конечность должна быть в разогнутом состоянии.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Прохождение только по безопасным коридорам не повреждая сосуды и нервы.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Сверление всегда выполняется на низких оборотах не превышая 850-1300 0б\мин. Лучше 150 об\мин.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Орошение спицы и кости в период сверления физиологическим раствором.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Спицы не должны быть в линии перелома. Отступают 10-15 мм. У карликовых собак по возможности 7-10 мм.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AAF24C-D388-4EDB-A200-9181D2C112F6}"/>
              </a:ext>
            </a:extLst>
          </p:cNvPr>
          <p:cNvSpPr txBox="1"/>
          <p:nvPr/>
        </p:nvSpPr>
        <p:spPr>
          <a:xfrm>
            <a:off x="5380074" y="1621334"/>
            <a:ext cx="6096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Удаляют АВФ после полного сращения перелома!</a:t>
            </a:r>
          </a:p>
        </p:txBody>
      </p:sp>
      <p:pic>
        <p:nvPicPr>
          <p:cNvPr id="6" name="Рисунок 5" descr="Изображение выглядит как рентгеновская пленка, Рентгеновское излучение, рентгенография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CBFD39DB-2B55-B393-FAE1-CC5E9E7AB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188" y="3129517"/>
            <a:ext cx="2325747" cy="337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692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9F3BE0E-6C22-4353-BC67-14BDF7D05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1" y="340519"/>
            <a:ext cx="11273549" cy="617696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n w="13462">
                  <a:noFill/>
                  <a:prstDash val="solid"/>
                </a:ln>
              </a:rPr>
              <a:t>Послеоперационное лечение. </a:t>
            </a:r>
          </a:p>
          <a:p>
            <a:pPr marL="0" indent="0">
              <a:buNone/>
            </a:pPr>
            <a:r>
              <a:rPr lang="ru-RU" sz="2400" dirty="0">
                <a:ln w="13462">
                  <a:noFill/>
                  <a:prstDash val="solid"/>
                </a:ln>
              </a:rPr>
              <a:t>1.Антибиотики курсом на 10 дней.</a:t>
            </a:r>
          </a:p>
          <a:p>
            <a:pPr marL="0" indent="0">
              <a:buNone/>
            </a:pPr>
            <a:r>
              <a:rPr lang="ru-RU" sz="2400" dirty="0" err="1">
                <a:ln w="13462">
                  <a:noFill/>
                  <a:prstDash val="solid"/>
                </a:ln>
              </a:rPr>
              <a:t>Амоксиклав</a:t>
            </a:r>
            <a:r>
              <a:rPr lang="ru-RU" sz="2400" dirty="0">
                <a:ln w="13462">
                  <a:noFill/>
                  <a:prstDash val="solid"/>
                </a:ln>
              </a:rPr>
              <a:t> + </a:t>
            </a:r>
            <a:r>
              <a:rPr lang="ru-RU" sz="2400" dirty="0" err="1">
                <a:ln w="13462">
                  <a:noFill/>
                  <a:prstDash val="solid"/>
                </a:ln>
              </a:rPr>
              <a:t>клавулоновая</a:t>
            </a:r>
            <a:r>
              <a:rPr lang="ru-RU" sz="2400" dirty="0">
                <a:ln w="13462">
                  <a:noFill/>
                  <a:prstDash val="solid"/>
                </a:ln>
              </a:rPr>
              <a:t> кислота</a:t>
            </a:r>
          </a:p>
          <a:p>
            <a:pPr marL="0" indent="0">
              <a:buNone/>
            </a:pPr>
            <a:r>
              <a:rPr lang="ru-RU" sz="2400" dirty="0">
                <a:ln w="13462">
                  <a:noFill/>
                  <a:prstDash val="solid"/>
                </a:ln>
              </a:rPr>
              <a:t>12.5 мг/кг 2 раза в день, 10 дней. Внутрь.</a:t>
            </a:r>
          </a:p>
          <a:p>
            <a:pPr marL="0" indent="0">
              <a:buNone/>
            </a:pPr>
            <a:r>
              <a:rPr lang="ru-RU" sz="2400" dirty="0">
                <a:ln w="13462">
                  <a:noFill/>
                  <a:prstDash val="solid"/>
                </a:ln>
              </a:rPr>
              <a:t>2. НПВС.</a:t>
            </a:r>
          </a:p>
          <a:p>
            <a:r>
              <a:rPr lang="ru-RU" sz="2400" dirty="0" err="1">
                <a:ln w="13462">
                  <a:noFill/>
                  <a:prstDash val="solid"/>
                </a:ln>
              </a:rPr>
              <a:t>Робенакоксиб</a:t>
            </a:r>
            <a:endParaRPr lang="ru-RU" sz="2400" dirty="0">
              <a:ln w="13462">
                <a:noFill/>
                <a:prstDash val="solid"/>
              </a:ln>
            </a:endParaRPr>
          </a:p>
          <a:p>
            <a:pPr marL="0" indent="0">
              <a:buNone/>
            </a:pPr>
            <a:r>
              <a:rPr lang="ru-RU" sz="2400" dirty="0"/>
              <a:t>1-2 мг\кг (собаки)</a:t>
            </a:r>
            <a:r>
              <a:rPr lang="ru-RU" sz="3600" dirty="0"/>
              <a:t> </a:t>
            </a:r>
            <a:r>
              <a:rPr lang="ru-RU" sz="2400" dirty="0"/>
              <a:t>1 раз в сутки, курс 5-7 дней. Внутрь, через 20 минут после еды.</a:t>
            </a:r>
            <a:endParaRPr lang="ru-RU" sz="2400" dirty="0">
              <a:ln w="13462">
                <a:noFill/>
                <a:prstDash val="solid"/>
              </a:ln>
            </a:endParaRPr>
          </a:p>
          <a:p>
            <a:r>
              <a:rPr lang="ru-RU" sz="2400" dirty="0" err="1">
                <a:ln w="13462">
                  <a:noFill/>
                  <a:prstDash val="solid"/>
                </a:ln>
              </a:rPr>
              <a:t>Мелоксикам</a:t>
            </a:r>
            <a:endParaRPr lang="ru-RU" sz="2400" dirty="0">
              <a:ln w="13462">
                <a:noFill/>
                <a:prstDash val="solid"/>
              </a:ln>
            </a:endParaRPr>
          </a:p>
          <a:p>
            <a:pPr marL="0" indent="0">
              <a:buNone/>
            </a:pPr>
            <a:r>
              <a:rPr lang="ru-RU" sz="2400" dirty="0">
                <a:ln w="13462">
                  <a:noFill/>
                  <a:prstDash val="solid"/>
                </a:ln>
              </a:rPr>
              <a:t>1 мг/кг 1 раз в день,  до 5 дней. Строго после или во время еды (после операции можно назначить инъекционную форму). </a:t>
            </a:r>
          </a:p>
          <a:p>
            <a:pPr marL="0" indent="0">
              <a:buNone/>
            </a:pPr>
            <a:r>
              <a:rPr lang="ru-RU" sz="2400" dirty="0">
                <a:ln w="13462">
                  <a:noFill/>
                  <a:prstDash val="solid"/>
                </a:ln>
              </a:rPr>
              <a:t>3. Обработка кожи вокруг спиц хлоргексидином 0.05% 1 раз в день,  до удаления аппарата внешней фиксации, или обработка швов 1 раз в сутки при открытой репозиции или установки пластины.</a:t>
            </a:r>
          </a:p>
          <a:p>
            <a:pPr marL="0" indent="0">
              <a:buNone/>
            </a:pPr>
            <a:r>
              <a:rPr lang="ru-RU" sz="2400" dirty="0">
                <a:ln w="13462">
                  <a:noFill/>
                  <a:prstDash val="solid"/>
                </a:ln>
              </a:rPr>
              <a:t>4. Фиксатор закрывать защитной повязкой,  накладывать  повязку не туго.</a:t>
            </a:r>
          </a:p>
          <a:p>
            <a:pPr marL="0" indent="0">
              <a:buNone/>
            </a:pPr>
            <a:r>
              <a:rPr lang="ru-RU" sz="2400" dirty="0">
                <a:ln w="13462">
                  <a:noFill/>
                  <a:prstDash val="solid"/>
                </a:ln>
              </a:rPr>
              <a:t>5.Контрольный осмотр через 1 неделю после установки аппарата.</a:t>
            </a:r>
          </a:p>
          <a:p>
            <a:pPr marL="0" indent="0">
              <a:buNone/>
            </a:pPr>
            <a:r>
              <a:rPr lang="ru-RU" sz="2400" dirty="0">
                <a:ln w="13462">
                  <a:noFill/>
                  <a:prstDash val="solid"/>
                </a:ln>
              </a:rPr>
              <a:t>6.Контрольный рентген через 1 месяц.</a:t>
            </a:r>
          </a:p>
          <a:p>
            <a:pPr marL="0" indent="0">
              <a:buNone/>
            </a:pPr>
            <a:r>
              <a:rPr lang="ru-RU" sz="2400" dirty="0">
                <a:ln w="13462">
                  <a:noFill/>
                  <a:prstDash val="solid"/>
                </a:ln>
              </a:rPr>
              <a:t>7. Удаление аппарата через 1.5-2 месяца, только после полного сращения перелома</a:t>
            </a:r>
          </a:p>
          <a:p>
            <a:pPr marL="0" indent="0">
              <a:buNone/>
            </a:pPr>
            <a:r>
              <a:rPr lang="ru-RU" sz="2400" dirty="0">
                <a:ln w="13462">
                  <a:noFill/>
                  <a:prstDash val="solid"/>
                </a:ln>
              </a:rPr>
              <a:t>8. Контрольные рентген снимки 1 раз в 2-3 месяца при установки пластины.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372746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F2583566-3DD8-4E3B-912F-99EAB7E83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0"/>
          <a:stretch/>
        </p:blipFill>
        <p:spPr>
          <a:xfrm>
            <a:off x="1145658" y="1438432"/>
            <a:ext cx="10135486" cy="5206917"/>
          </a:xfr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63D1DF2-4FF5-4E98-A45B-074E90A85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2257"/>
            <a:ext cx="12280605" cy="7010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+mn-lt"/>
              </a:rPr>
              <a:t>Слишком стабильная фиксация (стресс эффект)!</a:t>
            </a:r>
          </a:p>
        </p:txBody>
      </p:sp>
    </p:spTree>
    <p:extLst>
      <p:ext uri="{BB962C8B-B14F-4D97-AF65-F5344CB8AC3E}">
        <p14:creationId xmlns:p14="http://schemas.microsoft.com/office/powerpoint/2010/main" val="18308301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C2443-BC42-4974-9CDF-82D3C46DD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7" y="326571"/>
            <a:ext cx="4920343" cy="493347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Клинический случай №1. </a:t>
            </a:r>
            <a:br>
              <a:rPr lang="ru-RU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5ECE01-988C-470A-9420-8F2C20959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93" y="1622488"/>
            <a:ext cx="5038725" cy="5729287"/>
          </a:xfrm>
        </p:spPr>
        <p:txBody>
          <a:bodyPr/>
          <a:lstStyle/>
          <a:p>
            <a: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Той терьер 1 год, неправильная постановка аппарата внешней фиксации, не сращение перелома в результате нестабильности.</a:t>
            </a:r>
          </a:p>
          <a:p>
            <a:pPr marL="0" indent="0">
              <a:buNone/>
            </a:pPr>
            <a:endParaRPr lang="ru-RU" sz="2400" dirty="0">
              <a:ln w="13462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После постановки аппарата собака опороспособности на больную конечность не было 3 недели, наблюдались признаки воспаления вокруг спиц. При осмотре аппарата наблюдалась его подвижность.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B9AD19-E9A4-4CEA-A117-98FCEFFFC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0"/>
            <a:ext cx="3293247" cy="43909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7BF32F-B684-4DC6-BB49-FF2053854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47" y="0"/>
            <a:ext cx="3640953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6E2E3A-854E-450E-86DD-8FC1A735A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9" y="4361408"/>
            <a:ext cx="3293247" cy="249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306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EC61538-8B90-42F5-B241-9EA87430A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559" y="115614"/>
            <a:ext cx="8978462" cy="606134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Перелом предплечья сразу после удаление аппарата внешней фиксации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A28F64-AF59-49A2-9AF8-345BF2E9E2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76" y="926565"/>
            <a:ext cx="3507474" cy="59398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6C8C5A-1D63-4C79-A1A4-A853608DC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7820" y="1724612"/>
            <a:ext cx="5935618" cy="433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775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C7A4212-52CA-463A-9CAF-1FEBFF18F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130" y="2848304"/>
            <a:ext cx="6421822" cy="468416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Перелом предплечья после постановки аппарата внешней фиксации</a:t>
            </a:r>
          </a:p>
          <a:p>
            <a:pPr algn="ctr"/>
            <a:endParaRPr lang="ru-RU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85EC831-AD94-4579-B31B-01FC17C72D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8" y="0"/>
            <a:ext cx="4624552" cy="685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763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B0BB6EF-F225-49E7-B481-A9EFCCD14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9462" y="2911365"/>
            <a:ext cx="5615152" cy="375958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Перелом предплечья спустя 1 месяц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ABB6052-3130-44E1-92B4-7E3E62CD1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6" y="0"/>
            <a:ext cx="4459014" cy="686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169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4503F2C-BCBF-4AED-8D1D-3B309F1F1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521" y="3183268"/>
            <a:ext cx="6308519" cy="193390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Перелом предплечья спустя 2 месяца</a:t>
            </a:r>
          </a:p>
          <a:p>
            <a:endParaRPr lang="ru-RU" dirty="0"/>
          </a:p>
        </p:txBody>
      </p:sp>
      <p:pic>
        <p:nvPicPr>
          <p:cNvPr id="2" name="Объект 3">
            <a:extLst>
              <a:ext uri="{FF2B5EF4-FFF2-40B4-BE49-F238E27FC236}">
                <a16:creationId xmlns:a16="http://schemas.microsoft.com/office/drawing/2014/main" id="{928A80C1-E52B-DAA3-CE0C-DB32577471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9" y="109748"/>
            <a:ext cx="4110151" cy="663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134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F47088-8506-4DA8-8A92-93FB70489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385" y="1692165"/>
            <a:ext cx="3373821" cy="7872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Клинический случай №2</a:t>
            </a:r>
            <a:br>
              <a:rPr lang="ru-RU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FC8C5D-CD40-4C7B-8C5B-ECB6F2774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8006" y="3421023"/>
            <a:ext cx="4246178" cy="4579390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Перелом предплечья у той терьера, возраст 11 месяцев: проксимальная часть лучевой кости и середина локтевой кости в зоне диафиза.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BAEF4C-F0DE-80DB-6FC5-61C011277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186" y="170121"/>
            <a:ext cx="3828163" cy="65337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EB1632-78EC-7679-4253-4D43F5953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5" y="154167"/>
            <a:ext cx="4029596" cy="65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80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94336A-9788-47BB-BE06-52D4E7CBA8E8}"/>
              </a:ext>
            </a:extLst>
          </p:cNvPr>
          <p:cNvSpPr txBox="1"/>
          <p:nvPr/>
        </p:nvSpPr>
        <p:spPr>
          <a:xfrm>
            <a:off x="1468966" y="275357"/>
            <a:ext cx="1062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Приоритет </a:t>
            </a:r>
            <a:r>
              <a:rPr lang="en-US" sz="2400" b="1" dirty="0"/>
              <a:t>LCP ( Locking compression plate </a:t>
            </a:r>
            <a:r>
              <a:rPr lang="ru-RU" sz="2400" b="1" dirty="0"/>
              <a:t>или блокируемая компрессионная пластина).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60E880-62B8-4F83-B00E-205C8F3AC59E}"/>
              </a:ext>
            </a:extLst>
          </p:cNvPr>
          <p:cNvSpPr txBox="1"/>
          <p:nvPr/>
        </p:nvSpPr>
        <p:spPr>
          <a:xfrm>
            <a:off x="353482" y="1262229"/>
            <a:ext cx="11019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Не сдавливает кость, а находиться на небольшом расстоянии от нее и зоны перелома не нарушая кровоснабжения кости.</a:t>
            </a:r>
          </a:p>
          <a:p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Снижает риск инфекции в зоне перелома.</a:t>
            </a:r>
          </a:p>
          <a:p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Удобное моделирование импланта.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99BAC5-A7A6-4232-98D8-41E56B905ED6}"/>
              </a:ext>
            </a:extLst>
          </p:cNvPr>
          <p:cNvSpPr txBox="1"/>
          <p:nvPr/>
        </p:nvSpPr>
        <p:spPr>
          <a:xfrm>
            <a:off x="1135591" y="5701410"/>
            <a:ext cx="10397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При не возможности использовать </a:t>
            </a:r>
            <a:r>
              <a:rPr lang="en-US" sz="2000" dirty="0"/>
              <a:t>LCP </a:t>
            </a:r>
            <a:r>
              <a:rPr lang="ru-RU" sz="2000" dirty="0"/>
              <a:t>пластину, можно </a:t>
            </a:r>
            <a:r>
              <a:rPr lang="en-US" sz="2000" dirty="0"/>
              <a:t>DCP</a:t>
            </a:r>
            <a:r>
              <a:rPr lang="ru-RU" sz="2000" dirty="0"/>
              <a:t> (</a:t>
            </a:r>
            <a:r>
              <a:rPr lang="en-US" sz="2000" dirty="0"/>
              <a:t>Dynamic compression plate – </a:t>
            </a:r>
            <a:r>
              <a:rPr lang="ru-RU" sz="2000" dirty="0"/>
              <a:t>динамическая компрессирующая пластина</a:t>
            </a:r>
            <a:r>
              <a:rPr lang="en-US" sz="2000" dirty="0"/>
              <a:t> </a:t>
            </a:r>
            <a:r>
              <a:rPr lang="ru-RU" sz="2000" dirty="0"/>
              <a:t>или </a:t>
            </a:r>
            <a:r>
              <a:rPr lang="en-US" sz="2000" dirty="0"/>
              <a:t> LC-DCP</a:t>
            </a:r>
            <a:r>
              <a:rPr lang="ru-RU" sz="2000" dirty="0"/>
              <a:t> (динамическая, компрессирующая пластина с ограниченным контактом)</a:t>
            </a:r>
            <a:r>
              <a:rPr lang="en-US" sz="2000" dirty="0"/>
              <a:t> </a:t>
            </a:r>
            <a:r>
              <a:rPr lang="ru-RU" sz="2000" dirty="0"/>
              <a:t>пластины.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D1D7FDF-5A79-43A9-88F2-66EAEE764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35634" b="10272"/>
          <a:stretch>
            <a:fillRect/>
          </a:stretch>
        </p:blipFill>
        <p:spPr bwMode="auto">
          <a:xfrm>
            <a:off x="2613881" y="3227179"/>
            <a:ext cx="8050085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94013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C60494-7F5B-4DEA-9198-B3D11A213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9" y="1180213"/>
            <a:ext cx="3480562" cy="55825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7473AE-A699-448F-A93D-E929218A5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69" y="1180213"/>
            <a:ext cx="3163012" cy="5582535"/>
          </a:xfrm>
          <a:prstGeom prst="rect">
            <a:avLst/>
          </a:prstGeom>
        </p:spPr>
      </p:pic>
      <p:pic>
        <p:nvPicPr>
          <p:cNvPr id="7" name="Объект 3">
            <a:extLst>
              <a:ext uri="{FF2B5EF4-FFF2-40B4-BE49-F238E27FC236}">
                <a16:creationId xmlns:a16="http://schemas.microsoft.com/office/drawing/2014/main" id="{087F14D0-0D4B-4F12-B297-FE1E8C963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539" y="1330731"/>
            <a:ext cx="3326830" cy="5432017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4920BABF-97B8-482E-A46D-57F79FF4D09E}"/>
              </a:ext>
            </a:extLst>
          </p:cNvPr>
          <p:cNvSpPr txBox="1">
            <a:spLocks/>
          </p:cNvSpPr>
          <p:nvPr/>
        </p:nvSpPr>
        <p:spPr>
          <a:xfrm>
            <a:off x="1425434" y="230937"/>
            <a:ext cx="8254259" cy="9492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Неудачная репозиция и постановка аппарата внешней фиксации. Сразу (1\2) и через </a:t>
            </a:r>
            <a:r>
              <a:rPr lang="ru-RU" sz="2400" dirty="0" err="1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через</a:t>
            </a:r>
            <a:r>
              <a:rPr lang="ru-RU" sz="24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4 недели (3).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6A23B4-4674-4426-AFC2-34C7BA3C4215}"/>
              </a:ext>
            </a:extLst>
          </p:cNvPr>
          <p:cNvSpPr txBox="1"/>
          <p:nvPr/>
        </p:nvSpPr>
        <p:spPr>
          <a:xfrm flipH="1">
            <a:off x="521666" y="1226880"/>
            <a:ext cx="536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0894BD-EB43-450F-8A83-E2D191465D59}"/>
              </a:ext>
            </a:extLst>
          </p:cNvPr>
          <p:cNvSpPr txBox="1"/>
          <p:nvPr/>
        </p:nvSpPr>
        <p:spPr>
          <a:xfrm flipH="1">
            <a:off x="4485662" y="1226880"/>
            <a:ext cx="536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E971F0-CD88-412F-B5C5-0C1B11361ABE}"/>
              </a:ext>
            </a:extLst>
          </p:cNvPr>
          <p:cNvSpPr txBox="1"/>
          <p:nvPr/>
        </p:nvSpPr>
        <p:spPr>
          <a:xfrm flipH="1">
            <a:off x="8102407" y="1412941"/>
            <a:ext cx="536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228093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2217691-C5A5-47F7-A136-31A6E4DBF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4825" y="2959101"/>
            <a:ext cx="3831197" cy="364276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Перелом после ре операции (репозиция и постановка АВФ).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8A7FAE-6FC6-4FD5-B905-BCE6FAE18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28" y="170120"/>
            <a:ext cx="2869508" cy="6431749"/>
          </a:xfrm>
          <a:prstGeom prst="rect">
            <a:avLst/>
          </a:prstGeom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01001484-FC43-4196-BEC0-B7BCB5590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34658" y="170121"/>
            <a:ext cx="4240846" cy="643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74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>
            <a:extLst>
              <a:ext uri="{FF2B5EF4-FFF2-40B4-BE49-F238E27FC236}">
                <a16:creationId xmlns:a16="http://schemas.microsoft.com/office/drawing/2014/main" id="{A471224B-2372-4185-828D-78B316205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9" y="240106"/>
            <a:ext cx="3864067" cy="65023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9AC96E-40F9-4A89-B341-BA4C61566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96" y="240105"/>
            <a:ext cx="3864067" cy="6502302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30DC69B8-846B-4283-8616-5F322258C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0295" y="3157870"/>
            <a:ext cx="3864066" cy="71238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38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Перелом предплечья спустя 1.5 месяца.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7178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>
            <a:extLst>
              <a:ext uri="{FF2B5EF4-FFF2-40B4-BE49-F238E27FC236}">
                <a16:creationId xmlns:a16="http://schemas.microsoft.com/office/drawing/2014/main" id="{7F019E7A-62B5-4406-BB13-B614091D4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11" y="1297172"/>
            <a:ext cx="3458817" cy="53495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A7C7E1-1946-4B20-863C-B03FEDF81725}"/>
              </a:ext>
            </a:extLst>
          </p:cNvPr>
          <p:cNvSpPr txBox="1"/>
          <p:nvPr/>
        </p:nvSpPr>
        <p:spPr>
          <a:xfrm>
            <a:off x="2009654" y="338877"/>
            <a:ext cx="77262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dirty="0">
                <a:ln w="13462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Перелом предплечья спустя 2 и 2.5 месяца.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636487-CD75-43E8-BDEA-46D3A83AB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84" y="1297172"/>
            <a:ext cx="4627605" cy="53495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604E8B-2D48-482E-AE29-E1621ECF9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86566" y="1297172"/>
            <a:ext cx="2650080" cy="534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590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внутренни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2E01A8A6-7A1C-4A84-AB96-7A5C07E3C7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9557" y="998814"/>
            <a:ext cx="6480495" cy="486037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C9E721CA-CFF3-45F6-994B-3BE465C9A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5390" y="2903309"/>
            <a:ext cx="5257800" cy="3642769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/>
              <a:t>Переломы предплечья у карликовых пород собак с применением </a:t>
            </a:r>
            <a:r>
              <a:rPr lang="ru-RU" sz="3600" b="1" dirty="0" err="1"/>
              <a:t>аутотрансплантатов</a:t>
            </a:r>
            <a:r>
              <a:rPr lang="ru-RU" sz="3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16614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99627" y="2250273"/>
            <a:ext cx="6786578" cy="2357454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>
                <a:latin typeface="Calibri" pitchFamily="34" charset="0"/>
                <a:cs typeface="Calibri" pitchFamily="34" charset="0"/>
              </a:rPr>
              <a:t>Применение аутотрансплантата  при переломе предплечья у карликовых пород собак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69767" y="3036091"/>
            <a:ext cx="3428992" cy="78581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alibri" pitchFamily="34" charset="0"/>
                <a:cs typeface="Calibri" pitchFamily="34" charset="0"/>
              </a:rPr>
              <a:t>Клинические случаи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5"/>
    </mc:Choice>
    <mc:Fallback xmlns="">
      <p:transition spd="slow" advTm="5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738414" y="2071678"/>
            <a:ext cx="6786578" cy="1000132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Calibri" pitchFamily="34" charset="0"/>
                <a:cs typeface="Calibri" pitchFamily="34" charset="0"/>
              </a:rPr>
              <a:t>Аутотрансплантат костной ткани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95538" y="3571876"/>
            <a:ext cx="3214710" cy="1357322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alibri" pitchFamily="34" charset="0"/>
                <a:cs typeface="Calibri" pitchFamily="34" charset="0"/>
              </a:rPr>
              <a:t>Губчатое вещество кости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667504" y="3643314"/>
            <a:ext cx="3000396" cy="128588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alibri" pitchFamily="34" charset="0"/>
                <a:cs typeface="Calibri" pitchFamily="34" charset="0"/>
              </a:rPr>
              <a:t>Компактно-губчатый слой кости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3809984" y="3143248"/>
            <a:ext cx="428628" cy="428628"/>
          </a:xfrm>
          <a:prstGeom prst="downArrow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8024826" y="3143248"/>
            <a:ext cx="428628" cy="428628"/>
          </a:xfrm>
          <a:prstGeom prst="downArrow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4"/>
    </mc:Choice>
    <mc:Fallback xmlns="">
      <p:transition spd="slow" advTm="3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8" grpId="0" animBg="1"/>
      <p:bldP spid="11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59CA8063-3C8B-4384-8CBB-F4C2CB36B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4" y="182880"/>
            <a:ext cx="5223486" cy="6492240"/>
          </a:xfrm>
        </p:spPr>
      </p:pic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13B60A6-19B3-6824-D8B2-EBAFEDF8B6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961" r="36927" b="23710"/>
          <a:stretch/>
        </p:blipFill>
        <p:spPr>
          <a:xfrm>
            <a:off x="6422065" y="467834"/>
            <a:ext cx="3425600" cy="598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829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id="{D0A26C8D-3D8B-4A65-B8AB-29CB75539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099" y="1890457"/>
            <a:ext cx="6810376" cy="928694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Calibri" pitchFamily="34" charset="0"/>
                <a:cs typeface="Calibri" pitchFamily="34" charset="0"/>
              </a:rPr>
              <a:t>Показания к применению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10E83F-26C5-4978-97FB-275A6F48AF72}"/>
              </a:ext>
            </a:extLst>
          </p:cNvPr>
          <p:cNvSpPr/>
          <p:nvPr/>
        </p:nvSpPr>
        <p:spPr>
          <a:xfrm>
            <a:off x="1943099" y="3362575"/>
            <a:ext cx="5214974" cy="92869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при замедленном срастании или не срастании переломов для стимуляции остеогенеза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99C91B-FF93-4BA0-84F3-1466CC15FD3C}"/>
              </a:ext>
            </a:extLst>
          </p:cNvPr>
          <p:cNvSpPr/>
          <p:nvPr/>
        </p:nvSpPr>
        <p:spPr>
          <a:xfrm>
            <a:off x="1943099" y="4953011"/>
            <a:ext cx="5214974" cy="92869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заполнение костного дефекта</a:t>
            </a:r>
          </a:p>
        </p:txBody>
      </p:sp>
    </p:spTree>
    <p:extLst>
      <p:ext uri="{BB962C8B-B14F-4D97-AF65-F5344CB8AC3E}">
        <p14:creationId xmlns:p14="http://schemas.microsoft.com/office/powerpoint/2010/main" val="138929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738414" y="2500306"/>
            <a:ext cx="6786578" cy="250033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Calibri" pitchFamily="34" charset="0"/>
                <a:cs typeface="Calibri" pitchFamily="34" charset="0"/>
              </a:rPr>
              <a:t>Применение аутотрансплантата губчатой кости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67438" y="1928802"/>
            <a:ext cx="3929058" cy="785818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alibri" pitchFamily="34" charset="0"/>
                <a:cs typeface="Calibri" pitchFamily="34" charset="0"/>
              </a:rPr>
              <a:t>Клинический случай №1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8"/>
    </mc:Choice>
    <mc:Fallback xmlns="">
      <p:transition spd="slow" advTm="5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BD97E8-ADF1-0C9F-319A-102434AB2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702" y="91918"/>
            <a:ext cx="5733523" cy="6674164"/>
          </a:xfrm>
          <a:prstGeom prst="rect">
            <a:avLst/>
          </a:prstGeom>
        </p:spPr>
      </p:pic>
      <p:pic>
        <p:nvPicPr>
          <p:cNvPr id="7" name="Рисунок 6" descr="Изображение выглядит как Медицинская визуализация, радиология, медицинский, рентген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03EEFD07-8A9C-C078-278B-386465F91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9" y="91918"/>
            <a:ext cx="4270261" cy="667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27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881158" y="1928802"/>
            <a:ext cx="3214710" cy="85725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Calibri" pitchFamily="34" charset="0"/>
                <a:cs typeface="Calibri" pitchFamily="34" charset="0"/>
              </a:rPr>
              <a:t>Пациент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24628" y="1928802"/>
            <a:ext cx="3929058" cy="785818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alibri" pitchFamily="34" charset="0"/>
                <a:cs typeface="Calibri" pitchFamily="34" charset="0"/>
              </a:rPr>
              <a:t>Йоркширский терьер</a:t>
            </a:r>
            <a:br>
              <a:rPr lang="ru-RU" sz="2800" b="1" dirty="0">
                <a:latin typeface="Calibri" pitchFamily="34" charset="0"/>
                <a:cs typeface="Calibri" pitchFamily="34" charset="0"/>
              </a:rPr>
            </a:br>
            <a:r>
              <a:rPr lang="ru-RU" sz="2800" b="1" dirty="0">
                <a:latin typeface="Calibri" pitchFamily="34" charset="0"/>
                <a:cs typeface="Calibri" pitchFamily="34" charset="0"/>
              </a:rPr>
              <a:t>1.5 года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81158" y="3143248"/>
            <a:ext cx="3214710" cy="85725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Calibri" pitchFamily="34" charset="0"/>
                <a:cs typeface="Calibri" pitchFamily="34" charset="0"/>
              </a:rPr>
              <a:t>Анамнез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7565" y="4500570"/>
            <a:ext cx="114021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cs typeface="Calibri" pitchFamily="34" charset="0"/>
              </a:rPr>
              <a:t>Перелом предплечья, не сросшийся в результате нестабильности аппарата внешней фиксации. До поступления в нашу клинику данной собаке переделывали аппарат внешней фиксации  путем его усиления, но к сращению перелома это не привело. При осмотре была обнаружена подвижность аппарата. </a:t>
            </a:r>
          </a:p>
          <a:p>
            <a:pPr algn="ctr"/>
            <a:r>
              <a:rPr lang="ru-RU" sz="2400" dirty="0">
                <a:cs typeface="Calibri" pitchFamily="34" charset="0"/>
              </a:rPr>
              <a:t>Опороспособность на конечность отсутствовала 1 месяц.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0"/>
    </mc:Choice>
    <mc:Fallback xmlns="">
      <p:transition spd="slow" advTm="10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2" y="110954"/>
            <a:ext cx="4059395" cy="6675484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5295640" y="1897615"/>
            <a:ext cx="5929354" cy="128588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Calibri" pitchFamily="34" charset="0"/>
                <a:cs typeface="Calibri" pitchFamily="34" charset="0"/>
              </a:rPr>
              <a:t>Перелом предплечья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до</a:t>
            </a:r>
            <a:r>
              <a:rPr lang="ru-RU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dirty="0">
                <a:latin typeface="Calibri" pitchFamily="34" charset="0"/>
                <a:cs typeface="Calibri" pitchFamily="34" charset="0"/>
              </a:rPr>
              <a:t>удаления аппарата внешней фиксации</a:t>
            </a:r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68009" y="4397525"/>
            <a:ext cx="68567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Аппарат не стабилен, на рентгенограмме заметно снижение плотности лучевой кости и не сращение перелома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4"/>
    </mc:Choice>
    <mc:Fallback xmlns="">
      <p:transition spd="slow" advTm="11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744277" y="4576833"/>
            <a:ext cx="73735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cs typeface="Calibri" pitchFamily="34" charset="0"/>
              </a:rPr>
              <a:t>На рентгенограмме отмечено снижение плотности лучевой, локтевой костей и не сращение перелома предплечье</a:t>
            </a:r>
          </a:p>
          <a:p>
            <a:pPr algn="ctr"/>
            <a:r>
              <a:rPr lang="ru-RU" sz="2400" dirty="0">
                <a:cs typeface="Calibri" pitchFamily="34" charset="0"/>
              </a:rPr>
              <a:t>(Атрофическое несрастание)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6" y="77243"/>
            <a:ext cx="4725724" cy="672509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5913276" y="1978499"/>
            <a:ext cx="5429288" cy="128588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Calibri" pitchFamily="34" charset="0"/>
                <a:cs typeface="Calibri" pitchFamily="34" charset="0"/>
              </a:rPr>
              <a:t>Перелом предплечья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после</a:t>
            </a:r>
            <a:r>
              <a:rPr lang="ru-RU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dirty="0">
                <a:latin typeface="Calibri" pitchFamily="34" charset="0"/>
                <a:cs typeface="Calibri" pitchFamily="34" charset="0"/>
              </a:rPr>
              <a:t>удаления аппарата внешней фиксации</a:t>
            </a:r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4"/>
    </mc:Choice>
    <mc:Fallback xmlns="">
      <p:transition spd="slow" advTm="11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922" y="135018"/>
            <a:ext cx="3377195" cy="65812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06" y="141735"/>
            <a:ext cx="2786050" cy="657453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065974" y="2472166"/>
            <a:ext cx="45108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cs typeface="Calibri" pitchFamily="34" charset="0"/>
              </a:rPr>
              <a:t>Постановка </a:t>
            </a:r>
            <a:r>
              <a:rPr lang="en-US" sz="2400" dirty="0">
                <a:cs typeface="Calibri" pitchFamily="34" charset="0"/>
              </a:rPr>
              <a:t>LCP- </a:t>
            </a:r>
            <a:r>
              <a:rPr lang="ru-RU" sz="2400" dirty="0">
                <a:cs typeface="Calibri" pitchFamily="34" charset="0"/>
              </a:rPr>
              <a:t>пластины </a:t>
            </a:r>
          </a:p>
          <a:p>
            <a:pPr algn="ctr"/>
            <a:r>
              <a:rPr lang="ru-RU" sz="2400" dirty="0">
                <a:cs typeface="Calibri" pitchFamily="34" charset="0"/>
              </a:rPr>
              <a:t>и пересадка аутогенного трансплантата </a:t>
            </a:r>
          </a:p>
          <a:p>
            <a:pPr algn="ctr"/>
            <a:r>
              <a:rPr lang="ru-RU" sz="2400" dirty="0">
                <a:cs typeface="Calibri" pitchFamily="34" charset="0"/>
              </a:rPr>
              <a:t>губчатой кости с проксимальной части плечевой кости.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4"/>
    </mc:Choice>
    <mc:Fallback xmlns="">
      <p:transition spd="slow" advTm="11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65850" cy="6858000"/>
          </a:xfrm>
          <a:prstGeom prst="rect">
            <a:avLst/>
          </a:prstGeom>
        </p:spPr>
      </p:pic>
      <p:sp>
        <p:nvSpPr>
          <p:cNvPr id="9" name="Блок-схема: узел 8"/>
          <p:cNvSpPr/>
          <p:nvPr/>
        </p:nvSpPr>
        <p:spPr>
          <a:xfrm>
            <a:off x="3439772" y="4129969"/>
            <a:ext cx="2357454" cy="2285992"/>
          </a:xfrm>
          <a:prstGeom prst="flowChartConnector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Через 3 недели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после операции</a:t>
            </a:r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7695" y="1959543"/>
            <a:ext cx="6867988" cy="2928926"/>
          </a:xfrm>
          <a:prstGeom prst="rect">
            <a:avLst/>
          </a:prstGeom>
        </p:spPr>
      </p:pic>
      <p:sp>
        <p:nvSpPr>
          <p:cNvPr id="13" name="Блок-схема: узел 12"/>
          <p:cNvSpPr/>
          <p:nvPr/>
        </p:nvSpPr>
        <p:spPr>
          <a:xfrm>
            <a:off x="9168793" y="1659596"/>
            <a:ext cx="2428860" cy="2143116"/>
          </a:xfrm>
          <a:prstGeom prst="flowChartConnector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Через 1,5 месяца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после операции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4"/>
    </mc:Choice>
    <mc:Fallback xmlns="">
      <p:transition spd="slow" advTm="11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938930" y="3037061"/>
            <a:ext cx="4643470" cy="3357586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dirty="0">
                <a:latin typeface="Calibri" pitchFamily="34" charset="0"/>
                <a:cs typeface="Calibri" pitchFamily="34" charset="0"/>
              </a:rPr>
              <a:t>-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Клавулоновая кислота+пеницилин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algn="r"/>
            <a:r>
              <a:rPr lang="ru-RU" sz="2000" dirty="0">
                <a:latin typeface="Calibri" pitchFamily="34" charset="0"/>
                <a:cs typeface="Calibri" pitchFamily="34" charset="0"/>
              </a:rPr>
              <a:t>12.5мг\кг 2 раза в сутки внутрь;</a:t>
            </a:r>
          </a:p>
          <a:p>
            <a:pPr algn="r"/>
            <a:r>
              <a:rPr lang="ru-RU" sz="2000" dirty="0">
                <a:latin typeface="Calibri" pitchFamily="34" charset="0"/>
                <a:cs typeface="Calibri" pitchFamily="34" charset="0"/>
              </a:rPr>
              <a:t>-     Наложение          поддерживающий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лангеты на 10 дней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; </a:t>
            </a:r>
          </a:p>
          <a:p>
            <a:pPr algn="r"/>
            <a:r>
              <a:rPr lang="ru-RU" sz="2000" dirty="0">
                <a:latin typeface="Calibri" pitchFamily="34" charset="0"/>
                <a:cs typeface="Calibri" pitchFamily="34" charset="0"/>
              </a:rPr>
              <a:t>-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Обработка ран от спиц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: 2 раза в сутки раствором хлоргексидина 0.05%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62824" y="2571495"/>
            <a:ext cx="4714908" cy="2357454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Calibri" pitchFamily="34" charset="0"/>
                <a:cs typeface="Calibri" pitchFamily="34" charset="0"/>
              </a:rPr>
              <a:t>Удаление не состоятельного аппарата внешней фиксации</a:t>
            </a:r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6859" y="3913286"/>
            <a:ext cx="714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59983" y="1372706"/>
            <a:ext cx="5357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ЛЕЧЕНИЯ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0"/>
    </mc:Choice>
    <mc:Fallback xmlns="">
      <p:transition spd="slow" advTm="1014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629358" y="2640013"/>
            <a:ext cx="4643470" cy="3357586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FontTx/>
              <a:buChar char="-"/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Клиндамицин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11мг\кг 2 раза в сутки, курс 10дней (7-14 дней) Внутримышечно.</a:t>
            </a:r>
          </a:p>
          <a:p>
            <a:pPr algn="r">
              <a:buFontTx/>
              <a:buChar char="-"/>
            </a:pPr>
            <a:r>
              <a:rPr lang="ru-RU" sz="2000" b="1" dirty="0">
                <a:latin typeface="Calibri" pitchFamily="34" charset="0"/>
                <a:cs typeface="Calibri" pitchFamily="34" charset="0"/>
              </a:rPr>
              <a:t>Клавулоновая кислота</a:t>
            </a:r>
          </a:p>
          <a:p>
            <a:pPr algn="r"/>
            <a:r>
              <a:rPr lang="ru-RU" sz="2000" b="1" dirty="0">
                <a:latin typeface="Calibri" pitchFamily="34" charset="0"/>
                <a:cs typeface="Calibri" pitchFamily="34" charset="0"/>
              </a:rPr>
              <a:t>+пенициллин</a:t>
            </a:r>
          </a:p>
          <a:p>
            <a:pPr algn="r"/>
            <a:r>
              <a:rPr lang="ru-RU" sz="2000" dirty="0">
                <a:latin typeface="Calibri" pitchFamily="34" charset="0"/>
                <a:cs typeface="Calibri" pitchFamily="34" charset="0"/>
              </a:rPr>
              <a:t>12.5 мг\кг 2 раза в сутки, внутрь. </a:t>
            </a:r>
          </a:p>
          <a:p>
            <a:pPr algn="r"/>
            <a:r>
              <a:rPr lang="ru-RU" sz="2000" dirty="0">
                <a:latin typeface="Calibri" pitchFamily="34" charset="0"/>
                <a:cs typeface="Calibri" pitchFamily="34" charset="0"/>
              </a:rPr>
              <a:t>Курс 6 недель.</a:t>
            </a:r>
          </a:p>
          <a:p>
            <a:pPr algn="r"/>
            <a:r>
              <a:rPr lang="ru-RU" sz="2000" dirty="0">
                <a:latin typeface="Calibri" pitchFamily="34" charset="0"/>
                <a:cs typeface="Calibri" pitchFamily="34" charset="0"/>
              </a:rPr>
              <a:t>- Стандартная обработка швов,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удаление швов </a:t>
            </a:r>
          </a:p>
          <a:p>
            <a:pPr algn="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на 10 сутки.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9172" y="2706953"/>
            <a:ext cx="4714908" cy="2357454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Calibri" pitchFamily="34" charset="0"/>
                <a:cs typeface="Calibri" pitchFamily="34" charset="0"/>
              </a:rPr>
              <a:t>Установка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LCP- </a:t>
            </a:r>
            <a:r>
              <a:rPr lang="ru-RU" sz="2800" dirty="0">
                <a:latin typeface="Calibri" pitchFamily="34" charset="0"/>
                <a:cs typeface="Calibri" pitchFamily="34" charset="0"/>
              </a:rPr>
              <a:t>пластины</a:t>
            </a:r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6810" y="4063868"/>
            <a:ext cx="714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59951" y="1329767"/>
            <a:ext cx="5357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ЛЕЧЕНИЯ</a:t>
            </a:r>
          </a:p>
        </p:txBody>
      </p:sp>
      <p:pic>
        <p:nvPicPr>
          <p:cNvPr id="16386" name="Picture 2" descr="http://www.clipartbest.com/cliparts/xcg/oq6/xcgoq647i.jpe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24000" y="5764594"/>
            <a:ext cx="1071538" cy="109340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166910" y="6488668"/>
            <a:ext cx="814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libri" pitchFamily="34" charset="0"/>
                <a:cs typeface="Calibri" pitchFamily="34" charset="0"/>
              </a:rPr>
              <a:t>Применение антибиотиков контролировалось бактериологическим посевом.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0"/>
    </mc:Choice>
    <mc:Fallback xmlns="">
      <p:transition spd="slow" advTm="1014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738414" y="2500306"/>
            <a:ext cx="6786578" cy="250033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Calibri" pitchFamily="34" charset="0"/>
                <a:cs typeface="Calibri" pitchFamily="34" charset="0"/>
              </a:rPr>
              <a:t>Применение аутогенного трансплантата компактно-губчатого слоя кости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67438" y="1928802"/>
            <a:ext cx="3929058" cy="785818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alibri" pitchFamily="34" charset="0"/>
                <a:cs typeface="Calibri" pitchFamily="34" charset="0"/>
              </a:rPr>
              <a:t>Клинический случай №2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8"/>
    </mc:Choice>
    <mc:Fallback xmlns="">
      <p:transition spd="slow" advTm="5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881158" y="1928802"/>
            <a:ext cx="3214710" cy="85725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Calibri" pitchFamily="34" charset="0"/>
                <a:cs typeface="Calibri" pitchFamily="34" charset="0"/>
              </a:rPr>
              <a:t>Пациент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24628" y="1928802"/>
            <a:ext cx="3929058" cy="785818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alibri" pitchFamily="34" charset="0"/>
                <a:cs typeface="Calibri" pitchFamily="34" charset="0"/>
              </a:rPr>
              <a:t>Пражский крысарик</a:t>
            </a:r>
          </a:p>
          <a:p>
            <a:pPr algn="ctr"/>
            <a:r>
              <a:rPr lang="ru-RU" sz="2800" b="1" dirty="0">
                <a:latin typeface="Calibri" pitchFamily="34" charset="0"/>
                <a:cs typeface="Calibri" pitchFamily="34" charset="0"/>
              </a:rPr>
              <a:t>1 год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81158" y="3143248"/>
            <a:ext cx="3214710" cy="85725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Calibri" pitchFamily="34" charset="0"/>
                <a:cs typeface="Calibri" pitchFamily="34" charset="0"/>
              </a:rPr>
              <a:t>Анамнез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8890" y="4953795"/>
            <a:ext cx="113942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cs typeface="Calibri" pitchFamily="34" charset="0"/>
              </a:rPr>
              <a:t>Остеомиелит и не сращение перелома предплечья после интрамедуллярной фиксации спицей и аппаратом внешней фиксации. Опороспособность отсутствовала на больную лапу в течении 2.5 месяцев, наблюдался сильный отек, деформация конечности и свищевание в области перелома.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0"/>
    </mc:Choice>
    <mc:Fallback xmlns="">
      <p:transition spd="slow" advTm="10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  <p:bldP spid="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eurologist\Desktop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46" y="0"/>
            <a:ext cx="415925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096" y="0"/>
            <a:ext cx="445372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357DDC-EA2A-4541-88C1-0BD8DC1D88CB}"/>
              </a:ext>
            </a:extLst>
          </p:cNvPr>
          <p:cNvSpPr txBox="1"/>
          <p:nvPr/>
        </p:nvSpPr>
        <p:spPr>
          <a:xfrm>
            <a:off x="2616464" y="249008"/>
            <a:ext cx="6357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Принцип №2. Функциональная</a:t>
            </a:r>
            <a:r>
              <a:rPr lang="ru-RU" sz="2400" dirty="0"/>
              <a:t> </a:t>
            </a:r>
            <a:r>
              <a:rPr lang="ru-RU" sz="2400" b="1" dirty="0"/>
              <a:t>репозиция.                  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2202F4-F1BA-4913-8966-CE627AFE29A1}"/>
              </a:ext>
            </a:extLst>
          </p:cNvPr>
          <p:cNvSpPr txBox="1"/>
          <p:nvPr/>
        </p:nvSpPr>
        <p:spPr>
          <a:xfrm flipH="1">
            <a:off x="345994" y="821267"/>
            <a:ext cx="11681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Процесс возвращения отломков кости к их нормальному анатомическому положению называется </a:t>
            </a:r>
            <a:r>
              <a:rPr lang="ru-RU" sz="2000" b="1" dirty="0"/>
              <a:t>репозицией перелома.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992AB44F-806E-4EB8-8CED-5ED9C32DDD95}"/>
              </a:ext>
            </a:extLst>
          </p:cNvPr>
          <p:cNvGraphicFramePr>
            <a:graphicFrameLocks noGrp="1"/>
          </p:cNvGraphicFramePr>
          <p:nvPr/>
        </p:nvGraphicFramePr>
        <p:xfrm>
          <a:off x="774699" y="1744826"/>
          <a:ext cx="11290299" cy="5078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3448">
                  <a:extLst>
                    <a:ext uri="{9D8B030D-6E8A-4147-A177-3AD203B41FA5}">
                      <a16:colId xmlns:a16="http://schemas.microsoft.com/office/drawing/2014/main" val="1321242190"/>
                    </a:ext>
                  </a:extLst>
                </a:gridCol>
                <a:gridCol w="5696851">
                  <a:extLst>
                    <a:ext uri="{9D8B030D-6E8A-4147-A177-3AD203B41FA5}">
                      <a16:colId xmlns:a16="http://schemas.microsoft.com/office/drawing/2014/main" val="1123804260"/>
                    </a:ext>
                  </a:extLst>
                </a:gridCol>
              </a:tblGrid>
              <a:tr h="50783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61850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8878E81-3AA2-417E-94C0-DC83C5FE6BFB}"/>
              </a:ext>
            </a:extLst>
          </p:cNvPr>
          <p:cNvSpPr txBox="1"/>
          <p:nvPr/>
        </p:nvSpPr>
        <p:spPr>
          <a:xfrm>
            <a:off x="903767" y="1871330"/>
            <a:ext cx="552789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Анатомическая репозиция (прямая и открытая).</a:t>
            </a:r>
          </a:p>
          <a:p>
            <a:r>
              <a:rPr lang="ru-RU" dirty="0"/>
              <a:t>Сопоставление отломков максимально друг к другу (зубец и зубец), это позволит кости срастить без выраженной костной мозоли – по типу первичного костного сращения.</a:t>
            </a:r>
          </a:p>
          <a:p>
            <a:r>
              <a:rPr lang="ru-RU" dirty="0"/>
              <a:t>Применяется при реконструируемых переломах, как правило простые </a:t>
            </a:r>
            <a:r>
              <a:rPr lang="ru-RU" dirty="0" err="1"/>
              <a:t>диафизарные</a:t>
            </a:r>
            <a:r>
              <a:rPr lang="ru-RU" dirty="0"/>
              <a:t> переломы (не более 2 костных отломков или перелом тип В2 – клиновидный перелом).</a:t>
            </a:r>
          </a:p>
          <a:p>
            <a:r>
              <a:rPr lang="ru-RU" dirty="0"/>
              <a:t>Принцип необходимо соблюдать при лечении: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Все внутрисуставные переломы, без исключения! Обязательно!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Реконструируемые переломы (восстановимые)</a:t>
            </a:r>
          </a:p>
          <a:p>
            <a:r>
              <a:rPr lang="ru-RU" dirty="0"/>
              <a:t>Прямая репозиция – с рассечением тканей и ручной </a:t>
            </a:r>
            <a:r>
              <a:rPr lang="ru-RU" dirty="0" err="1"/>
              <a:t>тракцией</a:t>
            </a:r>
            <a:r>
              <a:rPr lang="ru-RU" dirty="0"/>
              <a:t> или при помощи инструмента под визуальным контролем.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66BA40-3FE1-47E9-91E5-A6DAE8880D9E}"/>
              </a:ext>
            </a:extLst>
          </p:cNvPr>
          <p:cNvSpPr txBox="1"/>
          <p:nvPr/>
        </p:nvSpPr>
        <p:spPr>
          <a:xfrm>
            <a:off x="6550491" y="1779687"/>
            <a:ext cx="5383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Функциональная (не прямая и закрытая).</a:t>
            </a:r>
          </a:p>
          <a:p>
            <a:r>
              <a:rPr lang="ru-RU" dirty="0"/>
              <a:t>Не требует четкого сопоставления и применяется при не реконструируемых, когда не возможно восстановить целостную структуру. Применяется при всех сложных </a:t>
            </a:r>
            <a:r>
              <a:rPr lang="ru-RU" dirty="0" err="1"/>
              <a:t>диафизарных</a:t>
            </a:r>
            <a:r>
              <a:rPr lang="ru-RU" dirty="0"/>
              <a:t> переломах.</a:t>
            </a:r>
          </a:p>
          <a:p>
            <a:r>
              <a:rPr lang="ru-RU" dirty="0"/>
              <a:t>Условия: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Восстановления длинны сегмента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Устранение угловой деформации (после репозиции не должно быть углового искривления конечности)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Устранения ротационного смещения (отсутствие поворота проксимального отломка относительно дистальному).</a:t>
            </a:r>
          </a:p>
          <a:p>
            <a:r>
              <a:rPr lang="ru-RU" dirty="0"/>
              <a:t>Сращение происходит по типу вторичного костного сращения с выраженной костной мозолью. Часто применяется </a:t>
            </a:r>
            <a:r>
              <a:rPr lang="ru-RU" dirty="0" err="1"/>
              <a:t>дистрактор</a:t>
            </a:r>
            <a:r>
              <a:rPr lang="ru-RU" dirty="0"/>
              <a:t> или </a:t>
            </a:r>
            <a:r>
              <a:rPr lang="ru-RU" dirty="0" err="1"/>
              <a:t>интрамедулярная</a:t>
            </a:r>
            <a:r>
              <a:rPr lang="ru-RU" dirty="0"/>
              <a:t> </a:t>
            </a:r>
            <a:r>
              <a:rPr lang="ru-RU" dirty="0" err="1"/>
              <a:t>репозиционная</a:t>
            </a:r>
            <a:r>
              <a:rPr lang="ru-RU" dirty="0"/>
              <a:t> спица.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89349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385323" y="228213"/>
            <a:ext cx="8215338" cy="1857388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Перелом предплечья после удаления интрамедуллярной 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спицы и аппарата.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На рентгенограмме  отмечен лизис кости и периостальная реакция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15F6AC-2126-9189-C9A4-F96DB006A7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6315" y="111446"/>
            <a:ext cx="4307349" cy="87293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0"/>
    </mc:Choice>
    <mc:Fallback xmlns="">
      <p:transition spd="slow" advTm="10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5732541" y="3144556"/>
            <a:ext cx="5929322" cy="1214422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Перелом предплечья после установки аппарата внешней фиксации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Содержимое 3">
            <a:extLst>
              <a:ext uri="{FF2B5EF4-FFF2-40B4-BE49-F238E27FC236}">
                <a16:creationId xmlns:a16="http://schemas.microsoft.com/office/drawing/2014/main" id="{84657E40-94FF-BCF5-DBD6-BC733E0BE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2963" y="148855"/>
            <a:ext cx="4136385" cy="63739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0"/>
    </mc:Choice>
    <mc:Fallback xmlns="">
      <p:transition spd="slow" advTm="10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5372431" y="2995794"/>
            <a:ext cx="5929322" cy="1214422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Перелом предплечья через 2.5 недели после установки аппарата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ACB87D-24F5-CEB6-F369-7AE266469A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4" y="198355"/>
            <a:ext cx="3668232" cy="6461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0"/>
    </mc:Choice>
    <mc:Fallback xmlns="">
      <p:transition spd="slow" advTm="10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0"/>
            <a:ext cx="4429124" cy="6861000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5491701" y="2940135"/>
            <a:ext cx="5929322" cy="1214422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Перелом предплечья после ревизии инфицированного участка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0"/>
    </mc:Choice>
    <mc:Fallback xmlns="">
      <p:transition spd="slow" advTm="10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Neurologist\Desktop\Рисунок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191" y="1081"/>
            <a:ext cx="4432303" cy="6856919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6806316" y="5327374"/>
            <a:ext cx="5266713" cy="109330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Перелом предплечья после 1.5 месяцев лечения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109063" y="960228"/>
            <a:ext cx="4857752" cy="1142984"/>
          </a:xfrm>
          <a:prstGeom prst="homePlate">
            <a:avLst/>
          </a:prstGeom>
          <a:solidFill>
            <a:srgbClr val="00B0F0">
              <a:alpha val="43922"/>
            </a:srgbClr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Заметно восстановление плотности костной ткани. После ревизии наблюдается большой дефект лучевой кости, более 2.5 см</a:t>
            </a:r>
            <a:endParaRPr lang="ru-RU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0"/>
    </mc:Choice>
    <mc:Fallback xmlns="">
      <p:transition spd="slow" advTm="10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Neurologist\Desktop\Рисунок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37650" y="-12700"/>
            <a:ext cx="3054350" cy="6870700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002" y="-12700"/>
            <a:ext cx="2925373" cy="6858000"/>
          </a:xfrm>
          <a:prstGeom prst="rect">
            <a:avLst/>
          </a:prstGeom>
        </p:spPr>
      </p:pic>
      <p:sp>
        <p:nvSpPr>
          <p:cNvPr id="8" name="Пятиугольник 7"/>
          <p:cNvSpPr/>
          <p:nvPr/>
        </p:nvSpPr>
        <p:spPr>
          <a:xfrm>
            <a:off x="529975" y="2977588"/>
            <a:ext cx="4857752" cy="1142984"/>
          </a:xfrm>
          <a:prstGeom prst="homePlate">
            <a:avLst/>
          </a:prstGeom>
          <a:solidFill>
            <a:srgbClr val="00B0F0">
              <a:alpha val="43922"/>
            </a:srgbClr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Постановка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LCP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– пластины и пересадка аутогенного трансплантата (часть крыла подвздошной кости)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0"/>
    </mc:Choice>
    <mc:Fallback xmlns="">
      <p:transition spd="slow" advTm="1014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3750472" y="2714620"/>
            <a:ext cx="8215338" cy="142876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Постановка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LCP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– пластины и пересадка аутогенного трансплантата (часть крыла подвздошной кости)</a:t>
            </a:r>
          </a:p>
        </p:txBody>
      </p:sp>
      <p:pic>
        <p:nvPicPr>
          <p:cNvPr id="3" name="Picture 2" descr="C:\Users\Neurologist\Desktop\Рисунок5.jpg">
            <a:extLst>
              <a:ext uri="{FF2B5EF4-FFF2-40B4-BE49-F238E27FC236}">
                <a16:creationId xmlns:a16="http://schemas.microsoft.com/office/drawing/2014/main" id="{84FB5C2D-EDDE-AAD0-1446-AAC25E67C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6190" y="191436"/>
            <a:ext cx="2857252" cy="64751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0"/>
    </mc:Choice>
    <mc:Fallback xmlns="">
      <p:transition spd="slow" advTm="10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97859" y="252066"/>
            <a:ext cx="8215338" cy="928694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Перелом предплечья полностью сросся спустя 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1.5 месяца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20CF5A-550C-5C23-5880-BC00C85B1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52" y="1839433"/>
            <a:ext cx="8771470" cy="4482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0"/>
    </mc:Choice>
    <mc:Fallback xmlns="">
      <p:transition spd="slow" advTm="10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596066" y="2658961"/>
            <a:ext cx="4643470" cy="3357586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FontTx/>
              <a:buChar char="-"/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Клиндамицин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11мг\кг 2 раза в сутки, курс 14 дней,</a:t>
            </a:r>
          </a:p>
          <a:p>
            <a:pPr algn="r"/>
            <a:r>
              <a:rPr lang="ru-RU" sz="2000" dirty="0">
                <a:latin typeface="Calibri" pitchFamily="34" charset="0"/>
                <a:cs typeface="Calibri" pitchFamily="34" charset="0"/>
              </a:rPr>
              <a:t>внутримышечно.</a:t>
            </a:r>
          </a:p>
          <a:p>
            <a:pPr algn="r">
              <a:buFontTx/>
              <a:buChar char="-"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buFontTx/>
              <a:buChar char="-"/>
            </a:pPr>
            <a:r>
              <a:rPr lang="ru-RU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 err="1">
                <a:latin typeface="Calibri" pitchFamily="34" charset="0"/>
                <a:cs typeface="Calibri" pitchFamily="34" charset="0"/>
              </a:rPr>
              <a:t>Клавулоновая</a:t>
            </a:r>
            <a:r>
              <a:rPr lang="ru-RU" sz="2000" b="1" dirty="0">
                <a:latin typeface="Calibri" pitchFamily="34" charset="0"/>
                <a:cs typeface="Calibri" pitchFamily="34" charset="0"/>
              </a:rPr>
              <a:t> кислота</a:t>
            </a:r>
          </a:p>
          <a:p>
            <a:pPr algn="r"/>
            <a:r>
              <a:rPr lang="ru-RU" sz="2000" b="1" dirty="0">
                <a:latin typeface="Calibri" pitchFamily="34" charset="0"/>
                <a:cs typeface="Calibri" pitchFamily="34" charset="0"/>
              </a:rPr>
              <a:t>+пенициллин</a:t>
            </a:r>
          </a:p>
          <a:p>
            <a:pPr algn="r"/>
            <a:r>
              <a:rPr lang="ru-RU" sz="2000" dirty="0">
                <a:latin typeface="Calibri" pitchFamily="34" charset="0"/>
                <a:cs typeface="Calibri" pitchFamily="34" charset="0"/>
              </a:rPr>
              <a:t>12.5 мг\кг 2 раза в сутки, внутрь, длительно (минимум 6 недель).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60272" y="2714620"/>
            <a:ext cx="4714908" cy="2357454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-Установка аппарата внешней фиксации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2464" y="4126736"/>
            <a:ext cx="714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31251" y="1181876"/>
            <a:ext cx="5357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ЛЕЧЕНИЯ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0"/>
    </mc:Choice>
    <mc:Fallback xmlns="">
      <p:transition spd="slow" advTm="1014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593018" y="2468130"/>
            <a:ext cx="4643470" cy="3357586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FontTx/>
              <a:buChar char="-"/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Клиндамицин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11мг\кг 2 раза в сутки, курс 7 дней (7-14 дней) Внутримышечно.</a:t>
            </a:r>
          </a:p>
          <a:p>
            <a:pPr algn="r"/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ru-RU" sz="2000" dirty="0">
                <a:latin typeface="Calibri" pitchFamily="34" charset="0"/>
                <a:cs typeface="Calibri" pitchFamily="34" charset="0"/>
              </a:rPr>
              <a:t>- </a:t>
            </a:r>
            <a:r>
              <a:rPr lang="ru-RU" sz="2000" b="1" dirty="0" err="1">
                <a:latin typeface="Calibri" pitchFamily="34" charset="0"/>
                <a:cs typeface="Calibri" pitchFamily="34" charset="0"/>
              </a:rPr>
              <a:t>Клавулоновая</a:t>
            </a:r>
            <a:r>
              <a:rPr lang="ru-RU" sz="2000" b="1" dirty="0">
                <a:latin typeface="Calibri" pitchFamily="34" charset="0"/>
                <a:cs typeface="Calibri" pitchFamily="34" charset="0"/>
              </a:rPr>
              <a:t> кислота</a:t>
            </a:r>
          </a:p>
          <a:p>
            <a:pPr algn="r"/>
            <a:r>
              <a:rPr lang="ru-RU" sz="2000" b="1" dirty="0">
                <a:latin typeface="Calibri" pitchFamily="34" charset="0"/>
                <a:cs typeface="Calibri" pitchFamily="34" charset="0"/>
              </a:rPr>
              <a:t>+пенициллин</a:t>
            </a:r>
          </a:p>
          <a:p>
            <a:pPr algn="r"/>
            <a:r>
              <a:rPr lang="ru-RU" sz="2000" dirty="0">
                <a:latin typeface="Calibri" pitchFamily="34" charset="0"/>
                <a:cs typeface="Calibri" pitchFamily="34" charset="0"/>
              </a:rPr>
              <a:t>12.5 мг\кг 2 раза в сутки, внутрь. </a:t>
            </a:r>
          </a:p>
          <a:p>
            <a:pPr algn="r"/>
            <a:r>
              <a:rPr lang="ru-RU" sz="2000" dirty="0">
                <a:latin typeface="Calibri" pitchFamily="34" charset="0"/>
                <a:cs typeface="Calibri" pitchFamily="34" charset="0"/>
              </a:rPr>
              <a:t>До сращения перелома (5 недель).</a:t>
            </a:r>
          </a:p>
          <a:p>
            <a:pPr algn="r"/>
            <a:r>
              <a:rPr lang="ru-RU" sz="2000" dirty="0">
                <a:latin typeface="Calibri" pitchFamily="34" charset="0"/>
                <a:cs typeface="Calibri" pitchFamily="34" charset="0"/>
              </a:rPr>
              <a:t>- Стандартная обработка швов,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удаление швов </a:t>
            </a:r>
          </a:p>
          <a:p>
            <a:pPr algn="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на 10 сутки.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55512" y="2568584"/>
            <a:ext cx="4714908" cy="2357454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- Зачистка инфицированного участка кости (образовался секвестр) через 2.5 недели после постановки аппарата.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-Установка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LCP-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пластины после зачистки кости через 6 недель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5512" y="3021505"/>
            <a:ext cx="714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91495" y="1298026"/>
            <a:ext cx="5357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ЛЕЧЕНИЯ</a:t>
            </a:r>
          </a:p>
        </p:txBody>
      </p:sp>
      <p:pic>
        <p:nvPicPr>
          <p:cNvPr id="16386" name="Picture 2" descr="http://www.clipartbest.com/cliparts/xcg/oq6/xcgoq647i.jpe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24000" y="5764594"/>
            <a:ext cx="1071538" cy="109340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166910" y="6488668"/>
            <a:ext cx="814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libri" pitchFamily="34" charset="0"/>
                <a:cs typeface="Calibri" pitchFamily="34" charset="0"/>
              </a:rPr>
              <a:t>Применение антибиотиков контролировалось бактериологическим посевом.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0"/>
    </mc:Choice>
    <mc:Fallback xmlns="">
      <p:transition spd="slow" advTm="1014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5F0114-C530-4643-A0B3-45F6BC5717DF}"/>
              </a:ext>
            </a:extLst>
          </p:cNvPr>
          <p:cNvSpPr txBox="1"/>
          <p:nvPr/>
        </p:nvSpPr>
        <p:spPr>
          <a:xfrm flipH="1">
            <a:off x="3191564" y="157363"/>
            <a:ext cx="6046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Принцип №3. Стабильная фиксация.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8ACD96-CAFA-49ED-8783-DC86C7597611}"/>
              </a:ext>
            </a:extLst>
          </p:cNvPr>
          <p:cNvSpPr txBox="1"/>
          <p:nvPr/>
        </p:nvSpPr>
        <p:spPr>
          <a:xfrm flipH="1">
            <a:off x="1526840" y="736066"/>
            <a:ext cx="9784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Стабильность внутренней фиксации это степень неподвижности фрагментов перелома.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</a:rPr>
              <a:t>Не стабильная фиксация – это ошибка!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B35792-6688-459E-B2EE-31FC9B6A4FB8}"/>
              </a:ext>
            </a:extLst>
          </p:cNvPr>
          <p:cNvSpPr txBox="1"/>
          <p:nvPr/>
        </p:nvSpPr>
        <p:spPr>
          <a:xfrm flipH="1">
            <a:off x="237965" y="1791822"/>
            <a:ext cx="1195403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Абсолютная стабильность</a:t>
            </a:r>
          </a:p>
          <a:p>
            <a:pPr algn="ctr"/>
            <a:endParaRPr lang="ru-RU" sz="2000" b="1" dirty="0"/>
          </a:p>
          <a:p>
            <a:pPr algn="ctr"/>
            <a:r>
              <a:rPr lang="ru-RU" sz="2000" dirty="0"/>
              <a:t>Это механическая стабильность за счет анатомической репозиции перелома (зубец в зубец) достигая их идеального сопоставления и меж фрагментарной компрессии. Принцип подразумевает полное отсутствие микродвижении отломков в зоне перелома. АС полностью зависит от создаваемой меж фрагментарной компрессии: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Статической - создается сразу</a:t>
            </a:r>
          </a:p>
          <a:p>
            <a:r>
              <a:rPr lang="ru-RU" sz="2000" dirty="0"/>
              <a:t>(компрессионный винт, пластина или стягивающая петля).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Динамической – которая поддерживается постоянно (динамический аппарат, компрессионные аппараты).</a:t>
            </a:r>
          </a:p>
          <a:p>
            <a:r>
              <a:rPr lang="ru-RU" sz="2000" dirty="0"/>
              <a:t>МФК на всем участке перелома, должны быть высокой! Чтобы нейтрализовать все силы действующие на кость: изгиб, растяжение, смещение, ротацию. Показания: все внутрисуставные переломы, </a:t>
            </a:r>
            <a:r>
              <a:rPr lang="ru-RU" sz="2000" dirty="0" err="1"/>
              <a:t>диафизарные</a:t>
            </a:r>
            <a:r>
              <a:rPr lang="ru-RU" sz="2000" dirty="0"/>
              <a:t> простые переломы, реконструируемые клиновидные переломы.</a:t>
            </a:r>
          </a:p>
          <a:p>
            <a:endParaRPr lang="ru-RU" sz="2000" dirty="0"/>
          </a:p>
          <a:p>
            <a:r>
              <a:rPr lang="ru-RU" sz="2000" dirty="0"/>
              <a:t>Перелом срастается за счет первичного костного сращения, без образования выраженной костной мозоли.</a:t>
            </a:r>
          </a:p>
        </p:txBody>
      </p:sp>
    </p:spTree>
    <p:extLst>
      <p:ext uri="{BB962C8B-B14F-4D97-AF65-F5344CB8AC3E}">
        <p14:creationId xmlns:p14="http://schemas.microsoft.com/office/powerpoint/2010/main" val="3937368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0"/>
            <a:ext cx="5781674" cy="68672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74" y="0"/>
            <a:ext cx="641032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0"/>
    </mc:Choice>
    <mc:Fallback xmlns="">
      <p:transition spd="slow" advTm="1014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Графика, символ, логотип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A0348DA6-3A72-FC0B-03E1-E428A2E0C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7" y="210560"/>
            <a:ext cx="1497417" cy="1497417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рифт, символ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5385404D-B9F0-8DEA-D714-85E30C12F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02" y="389556"/>
            <a:ext cx="1850213" cy="11394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DA8AA5-E197-9BAB-93D5-308E452D2275}"/>
              </a:ext>
            </a:extLst>
          </p:cNvPr>
          <p:cNvSpPr txBox="1"/>
          <p:nvPr/>
        </p:nvSpPr>
        <p:spPr>
          <a:xfrm>
            <a:off x="4223851" y="666879"/>
            <a:ext cx="1972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AnyOrtVet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272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D9E2F3"/>
      </a:folHlink>
    </a:clrScheme>
    <a:fontScheme name="Другая 2">
      <a:majorFont>
        <a:latin typeface="TT Drugs Black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лекций Прайд.potx" id="{D3CEC55B-3B8E-442F-97DB-B5DEFAAE5319}" vid="{EE6743F6-1B48-437C-9466-D2B73F7876B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лекций Прайд (4)</Template>
  <TotalTime>7496</TotalTime>
  <Words>3839</Words>
  <Application>Microsoft Office PowerPoint</Application>
  <PresentationFormat>Широкоэкранный</PresentationFormat>
  <Paragraphs>429</Paragraphs>
  <Slides>91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100" baseType="lpstr">
      <vt:lpstr>Arial</vt:lpstr>
      <vt:lpstr>Calibri</vt:lpstr>
      <vt:lpstr>Roboto</vt:lpstr>
      <vt:lpstr>Roboto Light</vt:lpstr>
      <vt:lpstr>TT Drugs</vt:lpstr>
      <vt:lpstr>TT Drugs</vt:lpstr>
      <vt:lpstr>TT Drugs Black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Латеральный доступ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3.Стабилизация перелома при помощи наружной фиксации (Двусторонний одноплоскостной наружный фиксатор, аппарат Илизарова). </vt:lpstr>
      <vt:lpstr>Презентация PowerPoint</vt:lpstr>
      <vt:lpstr>Некорректное проведение стабилизации перелома предплечья</vt:lpstr>
      <vt:lpstr>Некорректное проведение стабилизации перелома предплечья</vt:lpstr>
      <vt:lpstr>Некорректное проведение стабилизации перелома предплечья</vt:lpstr>
      <vt:lpstr>Некорректное проведение стабилизации перелома предплечья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Слишком стабильная фиксация (стресс эффект)!</vt:lpstr>
      <vt:lpstr>Клинический случай №1.  </vt:lpstr>
      <vt:lpstr>Презентация PowerPoint</vt:lpstr>
      <vt:lpstr>Презентация PowerPoint</vt:lpstr>
      <vt:lpstr>Презентация PowerPoint</vt:lpstr>
      <vt:lpstr>Презентация PowerPoint</vt:lpstr>
      <vt:lpstr>Клинический случай №2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m20752</cp:lastModifiedBy>
  <cp:revision>27</cp:revision>
  <dcterms:created xsi:type="dcterms:W3CDTF">2020-08-16T07:41:53Z</dcterms:created>
  <dcterms:modified xsi:type="dcterms:W3CDTF">2023-09-21T06:09:06Z</dcterms:modified>
</cp:coreProperties>
</file>