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367" r:id="rId2"/>
    <p:sldId id="257" r:id="rId3"/>
    <p:sldId id="403" r:id="rId4"/>
    <p:sldId id="438" r:id="rId5"/>
    <p:sldId id="446" r:id="rId6"/>
    <p:sldId id="439" r:id="rId7"/>
    <p:sldId id="437" r:id="rId8"/>
    <p:sldId id="442" r:id="rId9"/>
    <p:sldId id="443" r:id="rId10"/>
    <p:sldId id="617" r:id="rId11"/>
    <p:sldId id="444" r:id="rId12"/>
    <p:sldId id="606" r:id="rId13"/>
    <p:sldId id="607" r:id="rId14"/>
    <p:sldId id="715" r:id="rId15"/>
    <p:sldId id="711" r:id="rId16"/>
    <p:sldId id="712" r:id="rId17"/>
    <p:sldId id="710" r:id="rId18"/>
    <p:sldId id="708" r:id="rId19"/>
    <p:sldId id="707" r:id="rId20"/>
    <p:sldId id="709" r:id="rId21"/>
    <p:sldId id="706" r:id="rId22"/>
    <p:sldId id="1257" r:id="rId23"/>
    <p:sldId id="1253" r:id="rId24"/>
    <p:sldId id="719" r:id="rId25"/>
    <p:sldId id="720" r:id="rId26"/>
    <p:sldId id="721" r:id="rId27"/>
    <p:sldId id="714" r:id="rId28"/>
    <p:sldId id="716" r:id="rId29"/>
    <p:sldId id="717" r:id="rId30"/>
    <p:sldId id="1254" r:id="rId31"/>
    <p:sldId id="718" r:id="rId32"/>
    <p:sldId id="1255" r:id="rId33"/>
    <p:sldId id="1259" r:id="rId34"/>
    <p:sldId id="300" r:id="rId35"/>
    <p:sldId id="441" r:id="rId36"/>
    <p:sldId id="608" r:id="rId37"/>
    <p:sldId id="609" r:id="rId38"/>
    <p:sldId id="610" r:id="rId39"/>
    <p:sldId id="611" r:id="rId40"/>
    <p:sldId id="612" r:id="rId41"/>
    <p:sldId id="613" r:id="rId42"/>
    <p:sldId id="650" r:id="rId43"/>
    <p:sldId id="624" r:id="rId44"/>
    <p:sldId id="404" r:id="rId45"/>
    <p:sldId id="405" r:id="rId46"/>
    <p:sldId id="408" r:id="rId47"/>
    <p:sldId id="411" r:id="rId48"/>
    <p:sldId id="406" r:id="rId49"/>
    <p:sldId id="407" r:id="rId50"/>
    <p:sldId id="409" r:id="rId51"/>
    <p:sldId id="423" r:id="rId52"/>
    <p:sldId id="410" r:id="rId53"/>
    <p:sldId id="421" r:id="rId54"/>
    <p:sldId id="422" r:id="rId55"/>
    <p:sldId id="426" r:id="rId56"/>
    <p:sldId id="424" r:id="rId57"/>
    <p:sldId id="427" r:id="rId58"/>
    <p:sldId id="628" r:id="rId59"/>
    <p:sldId id="619" r:id="rId60"/>
    <p:sldId id="647" r:id="rId61"/>
    <p:sldId id="648" r:id="rId62"/>
    <p:sldId id="649" r:id="rId63"/>
    <p:sldId id="445" r:id="rId64"/>
    <p:sldId id="1324" r:id="rId65"/>
    <p:sldId id="1326" r:id="rId66"/>
    <p:sldId id="1327" r:id="rId67"/>
    <p:sldId id="479" r:id="rId6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A28D9-30D0-4F5A-AB8F-9541D727AA59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8A03C-8C48-4F6C-ABD4-87BAE3153A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542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49C2E-3710-060F-D80D-2BBB3FEDA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BE4648-EA7A-6A1F-2119-8B49F9D7F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54B334-12A5-AAE4-A42A-5EFFEAD7B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35B5-8EEC-4FAB-A8D9-64690EDCDD6B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45F0B9-3890-A8B1-CCC7-0DC731C1B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1DA565-722C-801D-EEDA-551A0DAF4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3C5E7-809C-428B-977D-70ABE50F7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445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D768F-96C8-AC53-2F7D-435BFAEF6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09465A-58F5-1D0B-8ACD-8F70C7FCA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EC2019-373B-34D4-610E-2F8014D03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35B5-8EEC-4FAB-A8D9-64690EDCDD6B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D70781-996F-3C6A-3073-72CE270FF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76E0F2-0AA0-C1D8-FEA2-37C95712F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3C5E7-809C-428B-977D-70ABE50F7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201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2667EE-58E0-C460-44E0-EDD697589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2B9CC10-0B10-3C78-5435-E1EA12551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EF12A3-9C73-40A1-DA79-CF45E2BED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35B5-8EEC-4FAB-A8D9-64690EDCDD6B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499AAE-AC5D-27AB-957C-C54A7BAE5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4EEA7A-2E77-6272-DA94-4F5C1DE6A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3C5E7-809C-428B-977D-70ABE50F7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3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  <a:endParaRPr lang="en-GB" noProof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827184" y="1636712"/>
            <a:ext cx="5450416" cy="34782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de-DE" noProof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>
          <a:xfrm>
            <a:off x="5827184" y="5105400"/>
            <a:ext cx="5450416" cy="304800"/>
          </a:xfrm>
        </p:spPr>
        <p:txBody>
          <a:bodyPr/>
          <a:lstStyle>
            <a:lvl1pPr>
              <a:defRPr sz="1200" b="0"/>
            </a:lvl1pPr>
            <a:lvl2pPr>
              <a:defRPr sz="1200" b="0"/>
            </a:lvl2pPr>
            <a:lvl3pPr>
              <a:defRPr sz="1200" b="0"/>
            </a:lvl3pPr>
            <a:lvl4pPr>
              <a:defRPr sz="1200" b="0"/>
            </a:lvl4pPr>
            <a:lvl5pPr>
              <a:defRPr sz="1200" b="0"/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6"/>
          </p:nvPr>
        </p:nvSpPr>
        <p:spPr>
          <a:xfrm>
            <a:off x="960969" y="1636714"/>
            <a:ext cx="4542367" cy="3849687"/>
          </a:xfrm>
        </p:spPr>
        <p:txBody>
          <a:bodyPr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0109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C139B-09B3-091F-1723-8E55DB812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164800-0B2C-4567-F803-132147D49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377DE8-754F-B6D2-05C0-EB6562FEC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35B5-8EEC-4FAB-A8D9-64690EDCDD6B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0BBCE1-7C56-49C0-91C7-8FF20C805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BF98EF-F0CF-5417-48DC-1518AC6FA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3C5E7-809C-428B-977D-70ABE50F7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247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95ED0-2A54-67AB-AEF6-4707546D4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73409E-808A-AA94-CC6F-6C8A148CE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7BA064-8678-7EA2-0E81-A744E65BE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35B5-8EEC-4FAB-A8D9-64690EDCDD6B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01D4C0-3422-86AA-47C1-79A680FB0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749B9-A270-AFA1-6309-711A26B5A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3C5E7-809C-428B-977D-70ABE50F7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286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F72FC1-5ADD-92B5-F0A5-C786393D2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3E66E6-CCD5-B56C-EA96-B61792E595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FE8012-DE88-E74E-DE82-714D9C4CE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E70E8F-3B00-72B8-40B3-422548A09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35B5-8EEC-4FAB-A8D9-64690EDCDD6B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952CE2-AB1D-E8EB-FF84-13F1564C3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E22766-5354-DF93-4FA6-17D483FD3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3C5E7-809C-428B-977D-70ABE50F7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945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2FB87-26B1-E0C3-BBC6-CD2B29713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5B8CA3-360B-663E-428D-0A8FF32C8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4AFAEC-FA3E-D664-1770-E6190B585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B856B2-5925-5079-CC20-A14580E36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582876-C5C4-57EE-373F-51CAF3572C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3B66EF-F0B4-E7EF-C53A-BF912ECA8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35B5-8EEC-4FAB-A8D9-64690EDCDD6B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2A7D4E-7058-3006-6DD7-31B83DA9A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0912FD-CD1C-C149-BB87-E8C35EC5F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3C5E7-809C-428B-977D-70ABE50F7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035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D7A23C-1563-7DEC-53D7-36054940C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8E97118-32F4-C41C-2CC1-6F91A5379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35B5-8EEC-4FAB-A8D9-64690EDCDD6B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50E709C-F051-9276-8F74-E3063E08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FF1CEBC-AA83-B262-5FB4-FDCF4774A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3C5E7-809C-428B-977D-70ABE50F7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85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687FEE0-1947-23E0-540D-0CD9229F4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35B5-8EEC-4FAB-A8D9-64690EDCDD6B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F3B9B81-A250-353A-8FDB-B38CCEFC2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41B93D-07B0-A7C9-7536-8FC4BA28B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3C5E7-809C-428B-977D-70ABE50F7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261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CD1C20-E6A5-3AA5-8A41-8CD2CD75A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FEA933-ACA5-7F5C-40D5-3F8BACB09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4B9781-7E15-B249-E34F-1E77A63483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7CED97-0631-A354-189E-FA01DA785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35B5-8EEC-4FAB-A8D9-64690EDCDD6B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5DEF1A-1528-FC83-BD88-213CA15B1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1EB3C6-3B5F-BD22-8F2D-A45093A2C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3C5E7-809C-428B-977D-70ABE50F7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096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76757A-74FC-A4B9-3D6A-11F239684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0E69D1-5F59-959B-87D7-D6A3013DB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5623AF5-C6CB-2063-BF89-4BB98730D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E108DE-1732-9F3F-77D5-E1C1671B1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35B5-8EEC-4FAB-A8D9-64690EDCDD6B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450431-0E2A-F67D-4D41-DC10F1986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E201D0-748A-9E5E-DCFE-7EB1D9ECE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3C5E7-809C-428B-977D-70ABE50F7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08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824A13-A846-9C76-BF7D-660B00E97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11EA03-B7F2-90CF-5940-44018134A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47AC55-4EF2-AF45-D198-9462A40B77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F35B5-8EEC-4FAB-A8D9-64690EDCDD6B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3A7A71-24CE-65EA-5083-40D6BC6CC0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238995-7B64-80C6-0847-3164756E2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3C5E7-809C-428B-977D-70ABE50F7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375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cronymfinder.com/Comparative-Immunology-Microbiology-and-Infectious-Diseases-(journal)-(CIMID).html" TargetMode="External"/><Relationship Id="rId3" Type="http://schemas.openxmlformats.org/officeDocument/2006/relationships/hyperlink" Target="https://www.ncbi.nlm.nih.gov/pubmed/?term=Beall%20MJ%5BAuthor%5D&amp;cauthor=true&amp;cauthor_uid=29554949" TargetMode="External"/><Relationship Id="rId7" Type="http://schemas.openxmlformats.org/officeDocument/2006/relationships/hyperlink" Target="https://www.ncbi.nlm.nih.gov/pubmed/29554949" TargetMode="External"/><Relationship Id="rId2" Type="http://schemas.openxmlformats.org/officeDocument/2006/relationships/hyperlink" Target="https://www.ncbi.nlm.nih.gov/pubmed/?term=Herrin%20BH%5BAuthor%5D&amp;cauthor=true&amp;cauthor_uid=2955494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ubmed/?term=Little%20SE%5BAuthor%5D&amp;cauthor=true&amp;cauthor_uid=29554949" TargetMode="External"/><Relationship Id="rId11" Type="http://schemas.openxmlformats.org/officeDocument/2006/relationships/image" Target="../media/image8.jpeg"/><Relationship Id="rId5" Type="http://schemas.openxmlformats.org/officeDocument/2006/relationships/hyperlink" Target="https://www.ncbi.nlm.nih.gov/pubmed/?term=Pape%C5%9F%20M%5BAuthor%5D&amp;cauthor=true&amp;cauthor_uid=29554949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ww.ncbi.nlm.nih.gov/pubmed/?term=Feng%20X%5BAuthor%5D&amp;cauthor=true&amp;cauthor_uid=29554949" TargetMode="External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microsoft.com/office/2007/relationships/hdphoto" Target="../media/hdphoto2.wdp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hyperlink" Target="https://www.ncbi.nlm.nih.gov/pubmed/?term=Prey%C3%9F-J%C3%A4geler%20C%5bAuthor%5d&amp;cauthor=true&amp;cauthor_uid=27004451" TargetMode="External"/><Relationship Id="rId7" Type="http://schemas.openxmlformats.org/officeDocument/2006/relationships/hyperlink" Target="https://www.ncbi.nlm.nih.gov/pubmed/27004451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ubmed/?term=Hartmann%20K%5bAuthor%5d&amp;cauthor=true&amp;cauthor_uid=27004451" TargetMode="External"/><Relationship Id="rId5" Type="http://schemas.openxmlformats.org/officeDocument/2006/relationships/hyperlink" Target="https://www.ncbi.nlm.nih.gov/pubmed/?term=Straubinger%20RK%5bAuthor%5d&amp;cauthor=true&amp;cauthor_uid=27004451" TargetMode="External"/><Relationship Id="rId4" Type="http://schemas.openxmlformats.org/officeDocument/2006/relationships/hyperlink" Target="https://www.ncbi.nlm.nih.gov/pubmed/?term=M%C3%BCller%20E%5bAuthor%5d&amp;cauthor=true&amp;cauthor_uid=27004451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5"/>
          <p:cNvSpPr txBox="1">
            <a:spLocks noChangeArrowheads="1"/>
          </p:cNvSpPr>
          <p:nvPr/>
        </p:nvSpPr>
        <p:spPr bwMode="auto">
          <a:xfrm>
            <a:off x="912285" y="5805489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579643" y="2032227"/>
            <a:ext cx="131417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0" i="0" dirty="0">
                <a:solidFill>
                  <a:srgbClr val="7030A0"/>
                </a:solidFill>
                <a:effectLst/>
                <a:latin typeface="Lato" panose="020F0502020204030203" pitchFamily="34" charset="0"/>
              </a:rPr>
              <a:t>«Боррелиоз собак: нюансы диагностики, сложности лечения, клинические случаи»</a:t>
            </a:r>
            <a:endParaRPr lang="ru-RU" sz="4800" dirty="0">
              <a:solidFill>
                <a:srgbClr val="7030A0"/>
              </a:solidFill>
            </a:endParaRPr>
          </a:p>
        </p:txBody>
      </p:sp>
      <p:pic>
        <p:nvPicPr>
          <p:cNvPr id="9" name="Picture 2" descr="Tick Ixodes ricinus"/>
          <p:cNvPicPr>
            <a:picLocks noChangeAspect="1" noChangeArrowheads="1"/>
          </p:cNvPicPr>
          <p:nvPr/>
        </p:nvPicPr>
        <p:blipFill>
          <a:blip r:embed="rId2" cstate="print"/>
          <a:srcRect l="8823" t="5301" r="11770" b="1936"/>
          <a:stretch>
            <a:fillRect/>
          </a:stretch>
        </p:blipFill>
        <p:spPr bwMode="auto">
          <a:xfrm>
            <a:off x="647006" y="4916451"/>
            <a:ext cx="2496277" cy="1941549"/>
          </a:xfrm>
          <a:prstGeom prst="rect">
            <a:avLst/>
          </a:prstGeom>
          <a:noFill/>
        </p:spPr>
      </p:pic>
      <p:pic>
        <p:nvPicPr>
          <p:cNvPr id="57346" name="Picture 2" descr="http://sobaki.pro/img/K1301/Small/213-0305-7933-K-Bern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r="2221" b="7478"/>
          <a:stretch>
            <a:fillRect/>
          </a:stretch>
        </p:blipFill>
        <p:spPr bwMode="auto">
          <a:xfrm>
            <a:off x="4259644" y="4706085"/>
            <a:ext cx="2812113" cy="1995694"/>
          </a:xfrm>
          <a:prstGeom prst="rect">
            <a:avLst/>
          </a:prstGeom>
          <a:noFill/>
        </p:spPr>
      </p:pic>
      <p:pic>
        <p:nvPicPr>
          <p:cNvPr id="57348" name="Picture 4" descr="Related image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t="8795" b="3252"/>
          <a:stretch>
            <a:fillRect/>
          </a:stretch>
        </p:blipFill>
        <p:spPr bwMode="auto">
          <a:xfrm>
            <a:off x="8188118" y="4877987"/>
            <a:ext cx="2812113" cy="1855003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D1AF58-F022-DC35-3A8B-8F9AAC5497C7}"/>
              </a:ext>
            </a:extLst>
          </p:cNvPr>
          <p:cNvSpPr txBox="1"/>
          <p:nvPr/>
        </p:nvSpPr>
        <p:spPr>
          <a:xfrm>
            <a:off x="3473153" y="4341302"/>
            <a:ext cx="8099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Лектор: Волгина Н.С., ветеринарный врач,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кбн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в/к «Центр»,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г.Москва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7C3777-CC6E-3359-C753-5D65E0B22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4074"/>
            <a:ext cx="4210742" cy="9558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9CCECF-51DE-D8FA-4B62-66AD197C4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7850" y="31454"/>
            <a:ext cx="2574085" cy="12632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6A51E8-FD9F-C322-DA75-13DFBF025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40" y="4204728"/>
            <a:ext cx="3181774" cy="6732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73E104-36DD-3477-1A00-9D941E71EDD8}"/>
              </a:ext>
            </a:extLst>
          </p:cNvPr>
          <p:cNvSpPr txBox="1"/>
          <p:nvPr/>
        </p:nvSpPr>
        <p:spPr>
          <a:xfrm>
            <a:off x="4776055" y="359308"/>
            <a:ext cx="26398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/>
              <a:t>21 сентября 2023г</a:t>
            </a:r>
          </a:p>
          <a:p>
            <a:pPr algn="ctr"/>
            <a:r>
              <a:rPr lang="ru-RU" sz="2400" dirty="0" err="1"/>
              <a:t>г.Санкт</a:t>
            </a:r>
            <a:r>
              <a:rPr lang="ru-RU" sz="2400" dirty="0"/>
              <a:t>-Петербург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Диагностика </a:t>
            </a:r>
            <a:r>
              <a:rPr lang="ru-RU" dirty="0" err="1"/>
              <a:t>боррелиоза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1478" y="1892829"/>
            <a:ext cx="607735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07435" y="4773150"/>
            <a:ext cx="87951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Выявление возбудителя в синовиальной мембране методом ПЦР</a:t>
            </a:r>
          </a:p>
          <a:p>
            <a:r>
              <a:rPr lang="ru-RU" sz="2400" dirty="0"/>
              <a:t>Синовиальная жидкость не информативна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9349" y="5996226"/>
            <a:ext cx="118093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Detection of DNA from a range of bacterial species in the knee joints of dogs with inflammatory knee arthritis and associated degenerative anterior </a:t>
            </a:r>
            <a:r>
              <a:rPr lang="en-US" sz="1600" dirty="0" err="1">
                <a:solidFill>
                  <a:schemeClr val="tx2"/>
                </a:solidFill>
              </a:rPr>
              <a:t>cruciate</a:t>
            </a:r>
            <a:r>
              <a:rPr lang="en-US" sz="1600" dirty="0">
                <a:solidFill>
                  <a:schemeClr val="tx2"/>
                </a:solidFill>
              </a:rPr>
              <a:t> ligament rupture</a:t>
            </a:r>
            <a:r>
              <a:rPr lang="ru-RU" sz="1600" dirty="0">
                <a:solidFill>
                  <a:schemeClr val="tx2"/>
                </a:solidFill>
              </a:rPr>
              <a:t>. </a:t>
            </a:r>
            <a:r>
              <a:rPr lang="en-US" sz="1600" dirty="0">
                <a:solidFill>
                  <a:srgbClr val="0070C0"/>
                </a:solidFill>
              </a:rPr>
              <a:t>Peter </a:t>
            </a:r>
            <a:r>
              <a:rPr lang="en-US" sz="1600" dirty="0" err="1">
                <a:solidFill>
                  <a:srgbClr val="0070C0"/>
                </a:solidFill>
              </a:rPr>
              <a:t>Muira</a:t>
            </a:r>
            <a:r>
              <a:rPr lang="en-US" sz="1600" dirty="0">
                <a:solidFill>
                  <a:srgbClr val="0070C0"/>
                </a:solidFill>
              </a:rPr>
              <a:t>, William E. </a:t>
            </a:r>
            <a:r>
              <a:rPr lang="en-US" sz="1600" dirty="0" err="1">
                <a:solidFill>
                  <a:srgbClr val="0070C0"/>
                </a:solidFill>
              </a:rPr>
              <a:t>Oldenhoffa</a:t>
            </a:r>
            <a:r>
              <a:rPr lang="en-US" sz="1600" dirty="0">
                <a:solidFill>
                  <a:srgbClr val="0070C0"/>
                </a:solidFill>
              </a:rPr>
              <a:t>, Alan P. </a:t>
            </a:r>
            <a:r>
              <a:rPr lang="en-US" sz="1600" dirty="0" err="1">
                <a:solidFill>
                  <a:srgbClr val="0070C0"/>
                </a:solidFill>
              </a:rPr>
              <a:t>Hudsonb</a:t>
            </a:r>
            <a:r>
              <a:rPr lang="en-US" sz="1600" dirty="0">
                <a:solidFill>
                  <a:srgbClr val="0070C0"/>
                </a:solidFill>
              </a:rPr>
              <a:t>, Paul A. </a:t>
            </a:r>
            <a:r>
              <a:rPr lang="en-US" sz="1600" dirty="0" err="1">
                <a:solidFill>
                  <a:srgbClr val="0070C0"/>
                </a:solidFill>
              </a:rPr>
              <a:t>Manleya</a:t>
            </a:r>
            <a:r>
              <a:rPr lang="en-US" sz="1600" dirty="0">
                <a:solidFill>
                  <a:srgbClr val="0070C0"/>
                </a:solidFill>
              </a:rPr>
              <a:t>, Susan L. </a:t>
            </a:r>
            <a:r>
              <a:rPr lang="en-US" sz="1600" dirty="0" err="1">
                <a:solidFill>
                  <a:srgbClr val="0070C0"/>
                </a:solidFill>
              </a:rPr>
              <a:t>Schaefera</a:t>
            </a:r>
            <a:r>
              <a:rPr lang="en-US" sz="1600" dirty="0">
                <a:solidFill>
                  <a:srgbClr val="0070C0"/>
                </a:solidFill>
              </a:rPr>
              <a:t>, Mark D. </a:t>
            </a:r>
            <a:r>
              <a:rPr lang="en-US" sz="1600" dirty="0" err="1">
                <a:solidFill>
                  <a:srgbClr val="0070C0"/>
                </a:solidFill>
              </a:rPr>
              <a:t>Markela</a:t>
            </a:r>
            <a:r>
              <a:rPr lang="en-US" sz="1600" dirty="0">
                <a:solidFill>
                  <a:srgbClr val="0070C0"/>
                </a:solidFill>
              </a:rPr>
              <a:t>, </a:t>
            </a:r>
            <a:r>
              <a:rPr lang="en-US" sz="1600" dirty="0" err="1">
                <a:solidFill>
                  <a:srgbClr val="0070C0"/>
                </a:solidFill>
              </a:rPr>
              <a:t>Zhengling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Haoa</a:t>
            </a:r>
            <a:endParaRPr lang="en-US" sz="1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ериал Лайма\congress-2012\IMG_1927.JPG"/>
          <p:cNvPicPr>
            <a:picLocks noChangeAspect="1" noChangeArrowheads="1"/>
          </p:cNvPicPr>
          <p:nvPr/>
        </p:nvPicPr>
        <p:blipFill>
          <a:blip r:embed="rId2" cstate="print"/>
          <a:srcRect t="1684" b="10769"/>
          <a:stretch>
            <a:fillRect/>
          </a:stretch>
        </p:blipFill>
        <p:spPr bwMode="auto">
          <a:xfrm>
            <a:off x="431371" y="2372883"/>
            <a:ext cx="3840427" cy="3871247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lum bright="-18000" contrast="18000"/>
          </a:blip>
          <a:srcRect l="6215" r="6769" b="13763"/>
          <a:stretch>
            <a:fillRect/>
          </a:stretch>
        </p:blipFill>
        <p:spPr bwMode="auto">
          <a:xfrm rot="16200000">
            <a:off x="4679844" y="3404997"/>
            <a:ext cx="3312368" cy="124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23392" y="6365558"/>
            <a:ext cx="33116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2"/>
                </a:solidFill>
              </a:rPr>
              <a:t>Virotech</a:t>
            </a:r>
            <a:r>
              <a:rPr lang="en-US" sz="2400" dirty="0">
                <a:solidFill>
                  <a:schemeClr val="tx2"/>
                </a:solidFill>
              </a:rPr>
              <a:t>, </a:t>
            </a:r>
            <a:r>
              <a:rPr lang="en-US" sz="2400" dirty="0" err="1">
                <a:solidFill>
                  <a:schemeClr val="tx2"/>
                </a:solidFill>
              </a:rPr>
              <a:t>Immunoblot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19936" y="5637245"/>
            <a:ext cx="1728192" cy="10770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33" u="sng" dirty="0">
                <a:solidFill>
                  <a:schemeClr val="tx2"/>
                </a:solidFill>
              </a:rPr>
              <a:t>IDEXX</a:t>
            </a:r>
            <a:endParaRPr lang="ru-RU" sz="2133" u="sng" dirty="0">
              <a:solidFill>
                <a:schemeClr val="tx2"/>
              </a:solidFill>
            </a:endParaRPr>
          </a:p>
          <a:p>
            <a:pPr algn="ctr"/>
            <a:r>
              <a:rPr lang="en-US" sz="2133" dirty="0">
                <a:solidFill>
                  <a:schemeClr val="tx2"/>
                </a:solidFill>
              </a:rPr>
              <a:t>3DxSNAP</a:t>
            </a:r>
          </a:p>
          <a:p>
            <a:pPr algn="ctr"/>
            <a:r>
              <a:rPr lang="en-US" sz="2133" dirty="0">
                <a:solidFill>
                  <a:schemeClr val="tx2"/>
                </a:solidFill>
              </a:rPr>
              <a:t>4DxSNAP</a:t>
            </a:r>
            <a:endParaRPr lang="ru-RU" sz="2133" dirty="0">
              <a:solidFill>
                <a:schemeClr val="tx2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8400256" y="4500507"/>
            <a:ext cx="288032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1">
              <a:tabLst>
                <a:tab pos="914377" algn="l"/>
              </a:tabLst>
            </a:pPr>
            <a:r>
              <a:rPr lang="en-US" sz="2400" dirty="0" err="1">
                <a:solidFill>
                  <a:schemeClr val="tx2"/>
                </a:solidFill>
                <a:cs typeface="Times New Roman" pitchFamily="18" charset="0"/>
              </a:rPr>
              <a:t>Euroimmun</a:t>
            </a:r>
            <a:r>
              <a:rPr lang="en-US" sz="2400" dirty="0">
                <a:solidFill>
                  <a:schemeClr val="tx2"/>
                </a:solidFill>
                <a:cs typeface="Times New Roman" pitchFamily="18" charset="0"/>
              </a:rPr>
              <a:t>,</a:t>
            </a:r>
          </a:p>
        </p:txBody>
      </p:sp>
      <p:pic>
        <p:nvPicPr>
          <p:cNvPr id="12" name="Picture 7" descr="набор small"/>
          <p:cNvPicPr>
            <a:picLocks noChangeAspect="1" noChangeArrowheads="1"/>
          </p:cNvPicPr>
          <p:nvPr/>
        </p:nvPicPr>
        <p:blipFill>
          <a:blip r:embed="rId4" cstate="print">
            <a:lum bright="12000" contrast="12000"/>
          </a:blip>
          <a:srcRect l="14583" t="7407" r="5933" b="3704"/>
          <a:stretch>
            <a:fillRect/>
          </a:stretch>
        </p:blipFill>
        <p:spPr bwMode="auto">
          <a:xfrm>
            <a:off x="8208235" y="1892830"/>
            <a:ext cx="3264363" cy="2632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543605" y="356659"/>
            <a:ext cx="601369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267" dirty="0"/>
              <a:t>Диагностика </a:t>
            </a:r>
            <a:r>
              <a:rPr lang="ru-RU" sz="4267" dirty="0" err="1"/>
              <a:t>боррелиоза</a:t>
            </a:r>
            <a:endParaRPr lang="ru-RU" sz="4267" dirty="0"/>
          </a:p>
        </p:txBody>
      </p:sp>
      <p:sp>
        <p:nvSpPr>
          <p:cNvPr id="18" name="TextBox 17"/>
          <p:cNvSpPr txBox="1"/>
          <p:nvPr/>
        </p:nvSpPr>
        <p:spPr>
          <a:xfrm>
            <a:off x="8976321" y="6309321"/>
            <a:ext cx="1654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>
                <a:solidFill>
                  <a:schemeClr val="tx2"/>
                </a:solidFill>
              </a:rPr>
              <a:t>ВетЭксперт</a:t>
            </a:r>
            <a:endParaRPr lang="ru-RU" sz="2400" dirty="0">
              <a:solidFill>
                <a:schemeClr val="tx2"/>
              </a:solidFill>
            </a:endParaRPr>
          </a:p>
        </p:txBody>
      </p:sp>
      <p:grpSp>
        <p:nvGrpSpPr>
          <p:cNvPr id="2" name="Группа 14"/>
          <p:cNvGrpSpPr/>
          <p:nvPr/>
        </p:nvGrpSpPr>
        <p:grpSpPr>
          <a:xfrm>
            <a:off x="8304245" y="5061181"/>
            <a:ext cx="3168352" cy="1340768"/>
            <a:chOff x="6156176" y="3651870"/>
            <a:chExt cx="2376264" cy="1005576"/>
          </a:xfrm>
        </p:grpSpPr>
        <p:pic>
          <p:nvPicPr>
            <p:cNvPr id="11673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7110" t="28558" r="14677" b="12358"/>
            <a:stretch>
              <a:fillRect/>
            </a:stretch>
          </p:blipFill>
          <p:spPr bwMode="auto">
            <a:xfrm>
              <a:off x="6156176" y="3651870"/>
              <a:ext cx="2376264" cy="1005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TextBox 18"/>
            <p:cNvSpPr txBox="1"/>
            <p:nvPr/>
          </p:nvSpPr>
          <p:spPr>
            <a:xfrm>
              <a:off x="6948264" y="3939902"/>
              <a:ext cx="1008112" cy="3462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i="1" dirty="0" err="1"/>
                <a:t>Borrelia</a:t>
              </a:r>
              <a:endParaRPr lang="ru-RU" sz="2400" i="1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39350" y="1316766"/>
            <a:ext cx="10797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u="sng" dirty="0">
                <a:solidFill>
                  <a:srgbClr val="FF0000"/>
                </a:solidFill>
              </a:rPr>
              <a:t>Обнаружение антител является единственным доступным методом диагностики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9349" y="1796820"/>
            <a:ext cx="4843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Сроки: 2-5 месяцев – несколько лет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5127" y="357419"/>
            <a:ext cx="9034461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733" dirty="0"/>
              <a:t>У собаки обнаружены антитела к </a:t>
            </a:r>
            <a:r>
              <a:rPr lang="ru-RU" sz="3733" dirty="0" err="1"/>
              <a:t>боррелии</a:t>
            </a:r>
            <a:endParaRPr lang="ru-RU" sz="3733" dirty="0"/>
          </a:p>
        </p:txBody>
      </p:sp>
      <p:sp>
        <p:nvSpPr>
          <p:cNvPr id="6" name="TextBox 5"/>
          <p:cNvSpPr txBox="1"/>
          <p:nvPr/>
        </p:nvSpPr>
        <p:spPr>
          <a:xfrm>
            <a:off x="352425" y="1708812"/>
            <a:ext cx="11553825" cy="4113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733" dirty="0"/>
          </a:p>
          <a:p>
            <a:r>
              <a:rPr lang="ru-RU" sz="3733" u="sng" dirty="0"/>
              <a:t>Лабораторные тесты:</a:t>
            </a:r>
          </a:p>
          <a:p>
            <a:endParaRPr lang="ru-RU" sz="3733" u="sng" dirty="0"/>
          </a:p>
          <a:p>
            <a:pPr>
              <a:buFont typeface="Arial" pitchFamily="34" charset="0"/>
              <a:buChar char="•"/>
            </a:pPr>
            <a:r>
              <a:rPr lang="ru-RU" sz="3733" dirty="0"/>
              <a:t> Уровень лейкоцитов в крови    </a:t>
            </a:r>
            <a:r>
              <a:rPr lang="ru-RU" sz="3733" dirty="0">
                <a:solidFill>
                  <a:srgbClr val="FF0000"/>
                </a:solidFill>
              </a:rPr>
              <a:t>повышен</a:t>
            </a:r>
          </a:p>
          <a:p>
            <a:pPr>
              <a:buFont typeface="Arial" pitchFamily="34" charset="0"/>
              <a:buChar char="•"/>
            </a:pPr>
            <a:r>
              <a:rPr lang="ru-RU" sz="3733" dirty="0"/>
              <a:t> </a:t>
            </a:r>
            <a:r>
              <a:rPr lang="ru-RU" sz="3733" dirty="0" err="1"/>
              <a:t>Лейкограмма</a:t>
            </a:r>
            <a:r>
              <a:rPr lang="ru-RU" sz="3733" dirty="0"/>
              <a:t>                                </a:t>
            </a:r>
            <a:r>
              <a:rPr lang="ru-RU" sz="2667" dirty="0" err="1">
                <a:solidFill>
                  <a:srgbClr val="FF0000"/>
                </a:solidFill>
              </a:rPr>
              <a:t>нейтрофилия</a:t>
            </a:r>
            <a:r>
              <a:rPr lang="ru-RU" sz="2667" dirty="0">
                <a:solidFill>
                  <a:srgbClr val="FF0000"/>
                </a:solidFill>
              </a:rPr>
              <a:t> со сдвигом влево</a:t>
            </a:r>
          </a:p>
          <a:p>
            <a:pPr>
              <a:buFont typeface="Arial" pitchFamily="34" charset="0"/>
              <a:buChar char="•"/>
            </a:pPr>
            <a:r>
              <a:rPr lang="ru-RU" sz="3733" dirty="0"/>
              <a:t> С-реактивный белок                   </a:t>
            </a:r>
            <a:r>
              <a:rPr lang="ru-RU" sz="3733" dirty="0">
                <a:solidFill>
                  <a:srgbClr val="FF0000"/>
                </a:solidFill>
              </a:rPr>
              <a:t>повышен</a:t>
            </a:r>
          </a:p>
          <a:p>
            <a:pPr>
              <a:buFont typeface="Arial" pitchFamily="34" charset="0"/>
              <a:buChar char="•"/>
            </a:pPr>
            <a:r>
              <a:rPr lang="ru-RU" sz="3733" dirty="0"/>
              <a:t> белок в моче                                 </a:t>
            </a:r>
            <a:r>
              <a:rPr lang="ru-RU" sz="2667" dirty="0">
                <a:solidFill>
                  <a:srgbClr val="FF0000"/>
                </a:solidFill>
              </a:rPr>
              <a:t>исключение гломерулонефрита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/>
          <p:cNvSpPr txBox="1"/>
          <p:nvPr/>
        </p:nvSpPr>
        <p:spPr>
          <a:xfrm>
            <a:off x="1290737" y="239290"/>
            <a:ext cx="9034461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733" dirty="0"/>
              <a:t>У собаки обнаружены антитела к </a:t>
            </a:r>
            <a:r>
              <a:rPr lang="ru-RU" sz="3733" dirty="0" err="1"/>
              <a:t>боррелии</a:t>
            </a:r>
            <a:endParaRPr lang="ru-RU" sz="3733" dirty="0"/>
          </a:p>
        </p:txBody>
      </p:sp>
      <p:grpSp>
        <p:nvGrpSpPr>
          <p:cNvPr id="2" name="Группа 57"/>
          <p:cNvGrpSpPr/>
          <p:nvPr/>
        </p:nvGrpSpPr>
        <p:grpSpPr>
          <a:xfrm>
            <a:off x="1487488" y="1508787"/>
            <a:ext cx="9601067" cy="4680520"/>
            <a:chOff x="1691680" y="1059582"/>
            <a:chExt cx="7200800" cy="3510390"/>
          </a:xfrm>
        </p:grpSpPr>
        <p:cxnSp>
          <p:nvCxnSpPr>
            <p:cNvPr id="22" name="Прямая со стрелкой 21"/>
            <p:cNvCxnSpPr>
              <a:stCxn id="63" idx="6"/>
              <a:endCxn id="26" idx="1"/>
            </p:cNvCxnSpPr>
            <p:nvPr/>
          </p:nvCxnSpPr>
          <p:spPr bwMode="auto">
            <a:xfrm>
              <a:off x="6156176" y="1347614"/>
              <a:ext cx="648072" cy="2700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26" name="Прямоугольник 25"/>
            <p:cNvSpPr/>
            <p:nvPr/>
          </p:nvSpPr>
          <p:spPr bwMode="auto">
            <a:xfrm>
              <a:off x="6804248" y="1131590"/>
              <a:ext cx="2088232" cy="486054"/>
            </a:xfrm>
            <a:prstGeom prst="rect">
              <a:avLst/>
            </a:prstGeom>
            <a:solidFill>
              <a:srgbClr val="B4FAA4"/>
            </a:solidFill>
            <a:ln w="31750" cap="flat" cmpd="sng" algn="ctr">
              <a:solidFill>
                <a:srgbClr val="00CC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2133" dirty="0">
                  <a:ea typeface="ＭＳ Ｐゴシック" charset="-128"/>
                  <a:cs typeface="ＭＳ Ｐゴシック" charset="-128"/>
                </a:rPr>
                <a:t>Тест на Анаплазмоз</a:t>
              </a:r>
              <a:endParaRPr lang="ru-RU" sz="2133" b="1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" name="Ромб 30"/>
            <p:cNvSpPr/>
            <p:nvPr/>
          </p:nvSpPr>
          <p:spPr bwMode="auto">
            <a:xfrm>
              <a:off x="5148064" y="2067694"/>
              <a:ext cx="2664296" cy="810090"/>
            </a:xfrm>
            <a:prstGeom prst="diamond">
              <a:avLst/>
            </a:prstGeom>
            <a:solidFill>
              <a:srgbClr val="FFCC99"/>
            </a:solidFill>
            <a:ln w="3175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667" b="1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5868144" y="2211710"/>
              <a:ext cx="1813150" cy="5002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867" dirty="0">
                  <a:ea typeface="ＭＳ Ｐゴシック" charset="-128"/>
                  <a:cs typeface="ＭＳ Ｐゴシック" charset="-128"/>
                </a:rPr>
                <a:t>Клинические признаки есть</a:t>
              </a:r>
            </a:p>
          </p:txBody>
        </p:sp>
        <p:sp>
          <p:nvSpPr>
            <p:cNvPr id="43" name="Прямоугольник 42"/>
            <p:cNvSpPr/>
            <p:nvPr/>
          </p:nvSpPr>
          <p:spPr bwMode="auto">
            <a:xfrm>
              <a:off x="6372200" y="4083918"/>
              <a:ext cx="2088232" cy="486054"/>
            </a:xfrm>
            <a:prstGeom prst="rect">
              <a:avLst/>
            </a:prstGeom>
            <a:solidFill>
              <a:srgbClr val="FFCC99"/>
            </a:solidFill>
            <a:ln w="3175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2400" dirty="0">
                  <a:ea typeface="ＭＳ Ｐゴシック" charset="-128"/>
                  <a:cs typeface="ＭＳ Ｐゴシック" charset="-128"/>
                </a:rPr>
                <a:t>Лечение</a:t>
              </a:r>
              <a:endParaRPr lang="ru-RU" sz="3200" b="1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 bwMode="auto">
            <a:xfrm>
              <a:off x="1691680" y="4083918"/>
              <a:ext cx="2088232" cy="486054"/>
            </a:xfrm>
            <a:prstGeom prst="rect">
              <a:avLst/>
            </a:prstGeom>
            <a:solidFill>
              <a:srgbClr val="FFCC99"/>
            </a:solidFill>
            <a:ln w="3175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2400" dirty="0">
                  <a:ea typeface="ＭＳ Ｐゴシック" charset="-128"/>
                  <a:cs typeface="ＭＳ Ｐゴシック" charset="-128"/>
                </a:rPr>
                <a:t>Мониторинг</a:t>
              </a:r>
              <a:endParaRPr lang="ru-RU" sz="3200" b="1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46" name="Прямая со стрелкой 45"/>
            <p:cNvCxnSpPr>
              <a:endCxn id="31" idx="0"/>
            </p:cNvCxnSpPr>
            <p:nvPr/>
          </p:nvCxnSpPr>
          <p:spPr bwMode="auto">
            <a:xfrm>
              <a:off x="5580112" y="1779662"/>
              <a:ext cx="900100" cy="288032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30" name="Прямоугольник 29"/>
            <p:cNvSpPr/>
            <p:nvPr/>
          </p:nvSpPr>
          <p:spPr bwMode="auto">
            <a:xfrm>
              <a:off x="4067944" y="1059582"/>
              <a:ext cx="2016224" cy="594066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2400" b="1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Антитела к </a:t>
              </a:r>
              <a:r>
                <a:rPr lang="ru-RU" sz="2400" b="1" dirty="0" err="1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боррелии</a:t>
              </a:r>
              <a:endParaRPr lang="ru-RU" sz="2400" b="1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067944" y="3219822"/>
              <a:ext cx="2160240" cy="315423"/>
            </a:xfrm>
            <a:prstGeom prst="rect">
              <a:avLst/>
            </a:prstGeom>
            <a:solidFill>
              <a:srgbClr val="FFCC99"/>
            </a:solidFill>
            <a:ln w="31750">
              <a:solidFill>
                <a:srgbClr val="FF99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2133" dirty="0"/>
                <a:t>Лабораторные тесты</a:t>
              </a:r>
            </a:p>
          </p:txBody>
        </p:sp>
        <p:cxnSp>
          <p:nvCxnSpPr>
            <p:cNvPr id="65" name="Прямая со стрелкой 64"/>
            <p:cNvCxnSpPr>
              <a:stCxn id="21" idx="2"/>
            </p:cNvCxnSpPr>
            <p:nvPr/>
          </p:nvCxnSpPr>
          <p:spPr bwMode="auto">
            <a:xfrm>
              <a:off x="3707904" y="2877784"/>
              <a:ext cx="1224136" cy="34203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21" name="Ромб 20"/>
            <p:cNvSpPr/>
            <p:nvPr/>
          </p:nvSpPr>
          <p:spPr bwMode="auto">
            <a:xfrm>
              <a:off x="2339752" y="1995686"/>
              <a:ext cx="2736304" cy="882098"/>
            </a:xfrm>
            <a:prstGeom prst="diamond">
              <a:avLst/>
            </a:prstGeom>
            <a:solidFill>
              <a:srgbClr val="FFCC99"/>
            </a:solidFill>
            <a:ln w="3175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1867" dirty="0">
                  <a:ea typeface="ＭＳ Ｐゴシック" charset="-128"/>
                  <a:cs typeface="ＭＳ Ｐゴシック" charset="-128"/>
                </a:rPr>
                <a:t>Клинических признаков нет</a:t>
              </a:r>
              <a:endParaRPr lang="ru-RU" sz="1867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29" name="Прямая со стрелкой 28"/>
            <p:cNvCxnSpPr>
              <a:stCxn id="31" idx="2"/>
              <a:endCxn id="48" idx="0"/>
            </p:cNvCxnSpPr>
            <p:nvPr/>
          </p:nvCxnSpPr>
          <p:spPr bwMode="auto">
            <a:xfrm flipH="1">
              <a:off x="5148064" y="2877784"/>
              <a:ext cx="1332148" cy="34203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 bwMode="auto">
            <a:xfrm flipH="1">
              <a:off x="2771800" y="3579862"/>
              <a:ext cx="1260140" cy="43204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2771800" y="3507854"/>
              <a:ext cx="631423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867" dirty="0"/>
                <a:t>норма</a:t>
              </a:r>
            </a:p>
          </p:txBody>
        </p:sp>
        <p:cxnSp>
          <p:nvCxnSpPr>
            <p:cNvPr id="37" name="Прямая со стрелкой 36"/>
            <p:cNvCxnSpPr/>
            <p:nvPr/>
          </p:nvCxnSpPr>
          <p:spPr bwMode="auto">
            <a:xfrm>
              <a:off x="6228184" y="3579862"/>
              <a:ext cx="1224136" cy="43204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0" name="Прямая со стрелкой 49"/>
            <p:cNvCxnSpPr>
              <a:endCxn id="21" idx="0"/>
            </p:cNvCxnSpPr>
            <p:nvPr/>
          </p:nvCxnSpPr>
          <p:spPr bwMode="auto">
            <a:xfrm flipH="1">
              <a:off x="3707904" y="1779662"/>
              <a:ext cx="648072" cy="216024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56" name="Picture 2" descr="http://i.istockimg.com/file_thumbview_approve/13709415/3/stock-illustration-13709415-dog-on-crutch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36427" y="2372883"/>
            <a:ext cx="2016224" cy="2697765"/>
          </a:xfrm>
          <a:prstGeom prst="rect">
            <a:avLst/>
          </a:prstGeom>
          <a:noFill/>
        </p:spPr>
      </p:pic>
      <p:pic>
        <p:nvPicPr>
          <p:cNvPr id="57" name="Содержимое 6" descr="IMG_3720.JPG"/>
          <p:cNvPicPr>
            <a:picLocks noChangeAspect="1"/>
          </p:cNvPicPr>
          <p:nvPr/>
        </p:nvPicPr>
        <p:blipFill>
          <a:blip r:embed="rId3" cstate="print"/>
          <a:srcRect l="28799" t="4480" r="46001"/>
          <a:stretch>
            <a:fillRect/>
          </a:stretch>
        </p:blipFill>
        <p:spPr>
          <a:xfrm>
            <a:off x="4751851" y="1412776"/>
            <a:ext cx="315204" cy="960107"/>
          </a:xfrm>
          <a:prstGeom prst="rect">
            <a:avLst/>
          </a:prstGeom>
        </p:spPr>
      </p:pic>
      <p:pic>
        <p:nvPicPr>
          <p:cNvPr id="17410" name="Picture 2" descr="http://previews.123rf.com/images/kenbenner/kenbenner1209/kenbenner120900043/15235963-Cartoon-illustration-of-a-dog-running-Stock-Vect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68893"/>
            <a:ext cx="2304256" cy="2483859"/>
          </a:xfrm>
          <a:prstGeom prst="rect">
            <a:avLst/>
          </a:prstGeom>
          <a:noFill/>
        </p:spPr>
      </p:pic>
      <p:sp>
        <p:nvSpPr>
          <p:cNvPr id="63" name="Овал 62"/>
          <p:cNvSpPr/>
          <p:nvPr/>
        </p:nvSpPr>
        <p:spPr>
          <a:xfrm>
            <a:off x="4271797" y="1220755"/>
            <a:ext cx="3168352" cy="13441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9" name="TextBox 68"/>
          <p:cNvSpPr txBox="1"/>
          <p:nvPr/>
        </p:nvSpPr>
        <p:spPr>
          <a:xfrm>
            <a:off x="8112224" y="4773149"/>
            <a:ext cx="181819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67" dirty="0"/>
              <a:t>положительные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026DF3-A8C8-34F6-5E21-D4200F95D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1732" y="-225684"/>
            <a:ext cx="10515600" cy="1015888"/>
          </a:xfrm>
        </p:spPr>
        <p:txBody>
          <a:bodyPr/>
          <a:lstStyle/>
          <a:p>
            <a:pPr algn="ctr"/>
            <a:r>
              <a:rPr lang="ru-RU" dirty="0"/>
              <a:t>Острый Боррелиоз. </a:t>
            </a:r>
            <a:r>
              <a:rPr lang="ru-RU" dirty="0" err="1"/>
              <a:t>Изабуро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98C315-55F6-E137-7967-14EEC29F0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87" y="550407"/>
            <a:ext cx="9360583" cy="630153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u="sng" dirty="0"/>
              <a:t>Собака:</a:t>
            </a:r>
          </a:p>
          <a:p>
            <a:pPr marL="0" indent="0">
              <a:buNone/>
            </a:pPr>
            <a:r>
              <a:rPr lang="ru-RU" dirty="0"/>
              <a:t>Порода: </a:t>
            </a:r>
            <a:r>
              <a:rPr lang="ru-RU" dirty="0" err="1"/>
              <a:t>Тоса-ину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Возраст: 4 месяца (дата рождения 29.04.2022)</a:t>
            </a:r>
          </a:p>
          <a:p>
            <a:pPr marL="0" indent="0">
              <a:buNone/>
            </a:pPr>
            <a:r>
              <a:rPr lang="ru-RU" dirty="0"/>
              <a:t>Пол: кобель</a:t>
            </a:r>
          </a:p>
          <a:p>
            <a:pPr marL="0" indent="0">
              <a:buNone/>
            </a:pPr>
            <a:r>
              <a:rPr lang="ru-RU" u="sng" dirty="0"/>
              <a:t>Жалобы начались с июля 2022г:</a:t>
            </a:r>
          </a:p>
          <a:p>
            <a:r>
              <a:rPr lang="ru-RU" dirty="0"/>
              <a:t>Резкое угнетение</a:t>
            </a:r>
          </a:p>
          <a:p>
            <a:r>
              <a:rPr lang="ru-RU" dirty="0"/>
              <a:t>Лихорадка (39-40С)</a:t>
            </a:r>
          </a:p>
          <a:p>
            <a:r>
              <a:rPr lang="ru-RU" dirty="0"/>
              <a:t>Отсутствие аппетита</a:t>
            </a:r>
          </a:p>
          <a:p>
            <a:r>
              <a:rPr lang="ru-RU" dirty="0"/>
              <a:t>Отек морды, слизистых</a:t>
            </a:r>
          </a:p>
          <a:p>
            <a:r>
              <a:rPr lang="ru-RU" dirty="0"/>
              <a:t>Затрудненное дыхание из-за отека слизистой носа</a:t>
            </a:r>
          </a:p>
          <a:p>
            <a:r>
              <a:rPr lang="ru-RU" dirty="0"/>
              <a:t>Отек суставов, острая болезненность</a:t>
            </a:r>
          </a:p>
          <a:p>
            <a:r>
              <a:rPr lang="ru-RU" dirty="0"/>
              <a:t>Гипертрофия, гиперкератоз кожи в </a:t>
            </a:r>
            <a:r>
              <a:rPr lang="ru-RU" dirty="0" err="1"/>
              <a:t>перианальной</a:t>
            </a:r>
            <a:r>
              <a:rPr lang="ru-RU" dirty="0"/>
              <a:t> области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79ABB3-C6A6-E32C-798D-F61F928F6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57" r="34286"/>
          <a:stretch/>
        </p:blipFill>
        <p:spPr>
          <a:xfrm>
            <a:off x="8839211" y="14112"/>
            <a:ext cx="3352788" cy="6212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27751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662520-1C0F-D075-397E-8F9252A1A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5195"/>
          </a:xfrm>
        </p:spPr>
        <p:txBody>
          <a:bodyPr/>
          <a:lstStyle/>
          <a:p>
            <a:pPr algn="ctr"/>
            <a:r>
              <a:rPr lang="ru-RU" dirty="0"/>
              <a:t>Лихорадка, дрожь, тремор</a:t>
            </a:r>
          </a:p>
        </p:txBody>
      </p:sp>
      <p:pic>
        <p:nvPicPr>
          <p:cNvPr id="4" name="VID-20220812-WA0028">
            <a:hlinkClick r:id="" action="ppaction://media"/>
            <a:extLst>
              <a:ext uri="{FF2B5EF4-FFF2-40B4-BE49-F238E27FC236}">
                <a16:creationId xmlns:a16="http://schemas.microsoft.com/office/drawing/2014/main" id="{513CD2E2-BC09-03EA-17B2-CB145F716A0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2258" y="757547"/>
            <a:ext cx="11092542" cy="6100453"/>
          </a:xfrm>
        </p:spPr>
      </p:pic>
    </p:spTree>
    <p:extLst>
      <p:ext uri="{BB962C8B-B14F-4D97-AF65-F5344CB8AC3E}">
        <p14:creationId xmlns:p14="http://schemas.microsoft.com/office/powerpoint/2010/main" val="217485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948D89-6ABD-7EBD-9091-C3AC7D596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66278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Одышка</a:t>
            </a:r>
          </a:p>
        </p:txBody>
      </p:sp>
      <p:pic>
        <p:nvPicPr>
          <p:cNvPr id="4" name="VID-20220812-WA0026">
            <a:hlinkClick r:id="" action="ppaction://media"/>
            <a:extLst>
              <a:ext uri="{FF2B5EF4-FFF2-40B4-BE49-F238E27FC236}">
                <a16:creationId xmlns:a16="http://schemas.microsoft.com/office/drawing/2014/main" id="{FFB24E82-D947-0784-0142-3E194731EA8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613" y="1027905"/>
            <a:ext cx="11674021" cy="5837011"/>
          </a:xfrm>
        </p:spPr>
      </p:pic>
    </p:spTree>
    <p:extLst>
      <p:ext uri="{BB962C8B-B14F-4D97-AF65-F5344CB8AC3E}">
        <p14:creationId xmlns:p14="http://schemas.microsoft.com/office/powerpoint/2010/main" val="159407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68F97-D467-3979-8318-D4458971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12494"/>
          </a:xfrm>
        </p:spPr>
        <p:txBody>
          <a:bodyPr/>
          <a:lstStyle/>
          <a:p>
            <a:pPr algn="ctr"/>
            <a:r>
              <a:rPr lang="ru-RU" dirty="0"/>
              <a:t>Отек морды и слизистых, конъюнктивит</a:t>
            </a:r>
          </a:p>
        </p:txBody>
      </p:sp>
      <p:pic>
        <p:nvPicPr>
          <p:cNvPr id="8" name="VID-20220812-WA0018">
            <a:hlinkClick r:id="" action="ppaction://media"/>
            <a:extLst>
              <a:ext uri="{FF2B5EF4-FFF2-40B4-BE49-F238E27FC236}">
                <a16:creationId xmlns:a16="http://schemas.microsoft.com/office/drawing/2014/main" id="{A1199E13-6E9D-E9F7-069D-99C1F76A2B6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739734"/>
            <a:ext cx="10640560" cy="6118267"/>
          </a:xfrm>
        </p:spPr>
      </p:pic>
    </p:spTree>
    <p:extLst>
      <p:ext uri="{BB962C8B-B14F-4D97-AF65-F5344CB8AC3E}">
        <p14:creationId xmlns:p14="http://schemas.microsoft.com/office/powerpoint/2010/main" val="404531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96B93F-F03C-F9E0-2181-409B9064C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351" y="-265947"/>
            <a:ext cx="10515600" cy="1325563"/>
          </a:xfrm>
        </p:spPr>
        <p:txBody>
          <a:bodyPr/>
          <a:lstStyle/>
          <a:p>
            <a:r>
              <a:rPr lang="ru-RU" dirty="0"/>
              <a:t>Отек кожи носа, губ, слизистой носа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B6FC646-0C36-E640-5DF8-B0AE4EE4D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44" y="696068"/>
            <a:ext cx="6708122" cy="6161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B879ED-1691-C34B-554D-294F85268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43" y="717733"/>
            <a:ext cx="4177937" cy="5981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84810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7B957-D540-BD6E-20F0-15A0572CE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288" y="466725"/>
            <a:ext cx="10515600" cy="21399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Отек, гипертрофия кожи в </a:t>
            </a:r>
            <a:r>
              <a:rPr lang="ru-RU" dirty="0" err="1"/>
              <a:t>перианальном</a:t>
            </a:r>
            <a:r>
              <a:rPr lang="ru-RU" dirty="0"/>
              <a:t> пространстве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EA5CD68-8805-9AD3-88FA-1E52FF16A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9" r="8235"/>
          <a:stretch/>
        </p:blipFill>
        <p:spPr>
          <a:xfrm>
            <a:off x="1474751" y="1124695"/>
            <a:ext cx="10227391" cy="5737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57526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E10321-C8D4-41EB-A83C-CA6565A4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884"/>
            <a:ext cx="10515600" cy="759587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Возбудители боррелиоза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F320F3-C8F5-4261-82CC-5773533DB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014" y="989471"/>
            <a:ext cx="11130643" cy="1300404"/>
          </a:xfrm>
        </p:spPr>
        <p:txBody>
          <a:bodyPr>
            <a:normAutofit fontScale="92500" lnSpcReduction="10000"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Borrelia burgdorferi </a:t>
            </a:r>
            <a:r>
              <a:rPr lang="en-US" sz="3600" i="1" dirty="0" err="1">
                <a:solidFill>
                  <a:srgbClr val="FF0000"/>
                </a:solidFill>
              </a:rPr>
              <a:t>s.s.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ru-RU" dirty="0"/>
              <a:t>экспериментальная инфекция, полевые исследования</a:t>
            </a:r>
            <a:r>
              <a:rPr lang="en-US" dirty="0"/>
              <a:t>)</a:t>
            </a:r>
            <a:r>
              <a:rPr lang="en-US" baseline="30000" dirty="0"/>
              <a:t>1</a:t>
            </a:r>
            <a:endParaRPr lang="en-US" dirty="0"/>
          </a:p>
          <a:p>
            <a:r>
              <a:rPr lang="en-US" i="1" dirty="0" err="1">
                <a:solidFill>
                  <a:srgbClr val="7030A0"/>
                </a:solidFill>
              </a:rPr>
              <a:t>B.garinii</a:t>
            </a:r>
            <a:r>
              <a:rPr lang="en-US" i="1" dirty="0">
                <a:solidFill>
                  <a:srgbClr val="7030A0"/>
                </a:solidFill>
              </a:rPr>
              <a:t>, </a:t>
            </a:r>
            <a:r>
              <a:rPr lang="en-US" i="1" dirty="0" err="1">
                <a:solidFill>
                  <a:srgbClr val="7030A0"/>
                </a:solidFill>
              </a:rPr>
              <a:t>B.afzelii</a:t>
            </a:r>
            <a:r>
              <a:rPr lang="en-US" i="1" dirty="0">
                <a:solidFill>
                  <a:srgbClr val="7030A0"/>
                </a:solidFill>
              </a:rPr>
              <a:t>, </a:t>
            </a:r>
            <a:r>
              <a:rPr lang="en-US" i="1" dirty="0" err="1">
                <a:solidFill>
                  <a:srgbClr val="7030A0"/>
                </a:solidFill>
              </a:rPr>
              <a:t>B.valaisiana</a:t>
            </a:r>
            <a:r>
              <a:rPr lang="en-US" i="1" dirty="0">
                <a:solidFill>
                  <a:srgbClr val="7030A0"/>
                </a:solidFill>
              </a:rPr>
              <a:t> </a:t>
            </a:r>
            <a:r>
              <a:rPr lang="en-US" dirty="0"/>
              <a:t>(</a:t>
            </a:r>
            <a:r>
              <a:rPr lang="ru-RU" dirty="0"/>
              <a:t>полевые исследования</a:t>
            </a:r>
            <a:r>
              <a:rPr lang="en-US" dirty="0"/>
              <a:t>)</a:t>
            </a:r>
            <a:r>
              <a:rPr lang="en-US" baseline="30000" dirty="0"/>
              <a:t>2</a:t>
            </a:r>
            <a:endParaRPr lang="en-US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5244AE9-0C1E-4885-8716-D311662B02EE}"/>
              </a:ext>
            </a:extLst>
          </p:cNvPr>
          <p:cNvCxnSpPr/>
          <p:nvPr/>
        </p:nvCxnSpPr>
        <p:spPr>
          <a:xfrm>
            <a:off x="223157" y="5923944"/>
            <a:ext cx="1174568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ACEC20-AA4A-4BBE-9B25-06B8E2C62662}"/>
              </a:ext>
            </a:extLst>
          </p:cNvPr>
          <p:cNvSpPr/>
          <p:nvPr/>
        </p:nvSpPr>
        <p:spPr>
          <a:xfrm>
            <a:off x="1143000" y="5923338"/>
            <a:ext cx="1104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1 Appel M.J., Allan S., Jacobson R.H. et al. 1993. Experimental Lyme disease in dogs produced arthritis and persistent infection.// J. Infect. Dis. 167:651-64.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K.E.Hovius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Borrelia infections in dogs. 1999. 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 Herrin BH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Beall MJ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Feng X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Papeş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Little SE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Canine and human infection with Borrelia burgdorferi in the New York City metropolitan area..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hlinkClick r:id="rId7" tooltip="Parasites &amp; vectors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 2018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  <a:hlinkClick r:id="rId7" tooltip="Parasites &amp; vectors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Parasit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hlinkClick r:id="rId7" tooltip="Parasites &amp; vectors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Vectors.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Mar 20;11(1):187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Volgina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N.S., </a:t>
            </a:r>
            <a:r>
              <a:rPr lang="en-US" sz="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Romashov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B.V., </a:t>
            </a:r>
            <a:r>
              <a:rPr lang="en-US" sz="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Romashova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N.B., </a:t>
            </a:r>
            <a:r>
              <a:rPr lang="en-US" sz="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Shtannikov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A.V. 2013.</a:t>
            </a:r>
            <a:r>
              <a:rPr lang="en-US" sz="9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00" b="1" dirty="0">
                <a:latin typeface="Times New Roman" panose="02020603050405020304" pitchFamily="18" charset="0"/>
                <a:ea typeface="Calibri" panose="020F0502020204030204" pitchFamily="34" charset="0"/>
              </a:rPr>
              <a:t>Prevalence of borreliosis, anaplasmosis, ehrlichiosis and </a:t>
            </a:r>
            <a:r>
              <a:rPr lang="en-US" sz="9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dirofilaria</a:t>
            </a:r>
            <a:r>
              <a:rPr lang="en-US" sz="9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9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immitis</a:t>
            </a:r>
            <a:r>
              <a:rPr lang="en-US" sz="900" b="1" dirty="0">
                <a:latin typeface="Times New Roman" panose="02020603050405020304" pitchFamily="18" charset="0"/>
                <a:ea typeface="Calibri" panose="020F0502020204030204" pitchFamily="34" charset="0"/>
              </a:rPr>
              <a:t> in dogs and vectors in Voronezh Reserve (Russia).// </a:t>
            </a:r>
            <a:r>
              <a:rPr lang="ru-RU" sz="900" dirty="0" err="1">
                <a:latin typeface="Arial" panose="020B0604020202020204" pitchFamily="34" charset="0"/>
                <a:ea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Comparative</a:t>
            </a:r>
            <a:r>
              <a:rPr lang="ru-RU" sz="900" dirty="0">
                <a:latin typeface="Arial" panose="020B0604020202020204" pitchFamily="34" charset="0"/>
                <a:ea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dirty="0" err="1">
                <a:latin typeface="Arial" panose="020B0604020202020204" pitchFamily="34" charset="0"/>
                <a:ea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Immunology</a:t>
            </a:r>
            <a:r>
              <a:rPr lang="ru-RU" sz="900" dirty="0">
                <a:latin typeface="Arial" panose="020B0604020202020204" pitchFamily="34" charset="0"/>
                <a:ea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dirty="0" err="1">
                <a:latin typeface="Arial" panose="020B0604020202020204" pitchFamily="34" charset="0"/>
                <a:ea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Microbiology</a:t>
            </a:r>
            <a:r>
              <a:rPr lang="ru-RU" sz="900" dirty="0">
                <a:latin typeface="Arial" panose="020B0604020202020204" pitchFamily="34" charset="0"/>
                <a:ea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dirty="0" err="1">
                <a:latin typeface="Arial" panose="020B0604020202020204" pitchFamily="34" charset="0"/>
                <a:ea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</a:t>
            </a:r>
            <a:r>
              <a:rPr lang="ru-RU" sz="900" dirty="0">
                <a:latin typeface="Arial" panose="020B0604020202020204" pitchFamily="34" charset="0"/>
                <a:ea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dirty="0" err="1">
                <a:latin typeface="Arial" panose="020B0604020202020204" pitchFamily="34" charset="0"/>
                <a:ea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Infectious</a:t>
            </a:r>
            <a:r>
              <a:rPr lang="ru-RU" sz="900" dirty="0">
                <a:latin typeface="Arial" panose="020B0604020202020204" pitchFamily="34" charset="0"/>
                <a:ea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dirty="0" err="1">
                <a:latin typeface="Arial" panose="020B0604020202020204" pitchFamily="34" charset="0"/>
                <a:ea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Diseases</a:t>
            </a:r>
            <a:r>
              <a:rPr lang="en-US" sz="900" b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900" b="1" dirty="0">
                <a:latin typeface="OneGulliverA"/>
                <a:ea typeface="Calibri" panose="020F0502020204030204" pitchFamily="34" charset="0"/>
                <a:cs typeface="OneGulliverA"/>
              </a:rPr>
              <a:t> </a:t>
            </a:r>
            <a:r>
              <a:rPr lang="ru-RU" sz="900" dirty="0">
                <a:latin typeface="Times New Roman" panose="02020603050405020304" pitchFamily="18" charset="0"/>
                <a:ea typeface="Calibri" panose="020F0502020204030204" pitchFamily="34" charset="0"/>
              </a:rPr>
              <a:t>36 (2013) 567– 574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en-US" sz="900" b="1" dirty="0">
                <a:latin typeface="Times New Roman" panose="02020603050405020304" pitchFamily="18" charset="0"/>
                <a:ea typeface="Calibri" panose="020F0502020204030204" pitchFamily="34" charset="0"/>
              </a:rPr>
              <a:t>5. </a:t>
            </a:r>
            <a:r>
              <a:rPr lang="en-US" sz="9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Krupka</a:t>
            </a:r>
            <a:r>
              <a:rPr lang="en-US" sz="900" b="1" dirty="0">
                <a:latin typeface="Times New Roman" panose="02020603050405020304" pitchFamily="18" charset="0"/>
                <a:ea typeface="Calibri" panose="020F0502020204030204" pitchFamily="34" charset="0"/>
              </a:rPr>
              <a:t> I, </a:t>
            </a:r>
            <a:r>
              <a:rPr lang="en-US" sz="9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Pantchev</a:t>
            </a:r>
            <a:r>
              <a:rPr lang="en-US" sz="9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9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N,et.al</a:t>
            </a:r>
            <a:r>
              <a:rPr lang="en-US" sz="9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9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Seroprevalenzen</a:t>
            </a:r>
            <a:r>
              <a:rPr lang="en-US" sz="900" b="1" dirty="0">
                <a:latin typeface="Times New Roman" panose="02020603050405020304" pitchFamily="18" charset="0"/>
                <a:ea typeface="Calibri" panose="020F0502020204030204" pitchFamily="34" charset="0"/>
              </a:rPr>
              <a:t> von </a:t>
            </a:r>
            <a:r>
              <a:rPr lang="en-US" sz="9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Anaplasma</a:t>
            </a:r>
            <a:r>
              <a:rPr lang="en-US" sz="9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9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phagocytophilum</a:t>
            </a:r>
            <a:r>
              <a:rPr lang="en-US" sz="9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Borrelia burgdorferi </a:t>
            </a:r>
            <a:r>
              <a:rPr lang="en-US" sz="9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sensu</a:t>
            </a:r>
            <a:r>
              <a:rPr lang="en-US" sz="9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9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lato</a:t>
            </a:r>
            <a:r>
              <a:rPr lang="en-US" sz="900" b="1" dirty="0">
                <a:latin typeface="Times New Roman" panose="02020603050405020304" pitchFamily="18" charset="0"/>
                <a:ea typeface="Calibri" panose="020F0502020204030204" pitchFamily="34" charset="0"/>
              </a:rPr>
              <a:t> und </a:t>
            </a:r>
            <a:r>
              <a:rPr lang="en-US" sz="9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Ehrlichia</a:t>
            </a:r>
            <a:r>
              <a:rPr lang="en-US" sz="9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9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canis</a:t>
            </a:r>
            <a:r>
              <a:rPr lang="en-US" sz="900" b="1" dirty="0">
                <a:latin typeface="Times New Roman" panose="02020603050405020304" pitchFamily="18" charset="0"/>
                <a:ea typeface="Calibri" panose="020F0502020204030204" pitchFamily="34" charset="0"/>
              </a:rPr>
              <a:t> in dogs Deutschland //</a:t>
            </a:r>
            <a:r>
              <a:rPr lang="en-US" sz="9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Prakt</a:t>
            </a:r>
            <a:r>
              <a:rPr lang="en-US" sz="9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9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Tierarzt</a:t>
            </a:r>
            <a:r>
              <a:rPr lang="en-US" sz="900" b="1" dirty="0">
                <a:latin typeface="Times New Roman" panose="02020603050405020304" pitchFamily="18" charset="0"/>
                <a:ea typeface="Calibri" panose="020F0502020204030204" pitchFamily="34" charset="0"/>
              </a:rPr>
              <a:t> 2007;88:776–88.</a:t>
            </a:r>
            <a:endParaRPr lang="en-US" sz="10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F7E7178-ED52-433E-B745-8EBD086F8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57" y="5940957"/>
            <a:ext cx="731190" cy="81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E4186D5-7D6B-4414-B843-22735E1115D6}"/>
              </a:ext>
            </a:extLst>
          </p:cNvPr>
          <p:cNvGrpSpPr/>
          <p:nvPr/>
        </p:nvGrpSpPr>
        <p:grpSpPr>
          <a:xfrm>
            <a:off x="33549" y="2348668"/>
            <a:ext cx="11989575" cy="2999071"/>
            <a:chOff x="95417" y="3158160"/>
            <a:chExt cx="11989575" cy="2999071"/>
          </a:xfrm>
        </p:grpSpPr>
        <p:graphicFrame>
          <p:nvGraphicFramePr>
            <p:cNvPr id="7" name="Таблица 4">
              <a:extLst>
                <a:ext uri="{FF2B5EF4-FFF2-40B4-BE49-F238E27FC236}">
                  <a16:creationId xmlns:a16="http://schemas.microsoft.com/office/drawing/2014/main" id="{135207C0-3FB7-4725-9B47-60F91CD8E03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255383"/>
                </p:ext>
              </p:extLst>
            </p:nvPr>
          </p:nvGraphicFramePr>
          <p:xfrm>
            <a:off x="95417" y="3158160"/>
            <a:ext cx="11989575" cy="2999071"/>
          </p:xfrm>
          <a:graphic>
            <a:graphicData uri="http://schemas.openxmlformats.org/drawingml/2006/table">
              <a:tbl>
                <a:tblPr firstRow="1" bandRow="1">
                  <a:tableStyleId>{00A15C55-8517-42AA-B614-E9B94910E393}</a:tableStyleId>
                </a:tblPr>
                <a:tblGrid>
                  <a:gridCol w="1660913">
                    <a:extLst>
                      <a:ext uri="{9D8B030D-6E8A-4147-A177-3AD203B41FA5}">
                        <a16:colId xmlns:a16="http://schemas.microsoft.com/office/drawing/2014/main" val="4046034587"/>
                      </a:ext>
                    </a:extLst>
                  </a:gridCol>
                  <a:gridCol w="3638550">
                    <a:extLst>
                      <a:ext uri="{9D8B030D-6E8A-4147-A177-3AD203B41FA5}">
                        <a16:colId xmlns:a16="http://schemas.microsoft.com/office/drawing/2014/main" val="3085693140"/>
                      </a:ext>
                    </a:extLst>
                  </a:gridCol>
                  <a:gridCol w="3767179">
                    <a:extLst>
                      <a:ext uri="{9D8B030D-6E8A-4147-A177-3AD203B41FA5}">
                        <a16:colId xmlns:a16="http://schemas.microsoft.com/office/drawing/2014/main" val="3221424532"/>
                      </a:ext>
                    </a:extLst>
                  </a:gridCol>
                  <a:gridCol w="2922933">
                    <a:extLst>
                      <a:ext uri="{9D8B030D-6E8A-4147-A177-3AD203B41FA5}">
                        <a16:colId xmlns:a16="http://schemas.microsoft.com/office/drawing/2014/main" val="1737899850"/>
                      </a:ext>
                    </a:extLst>
                  </a:gridCol>
                </a:tblGrid>
                <a:tr h="1030789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dirty="0">
                            <a:solidFill>
                              <a:schemeClr val="tx1"/>
                            </a:solidFill>
                          </a:rPr>
                          <a:t>Region</a:t>
                        </a:r>
                        <a:endParaRPr lang="ru-RU" sz="2400" dirty="0">
                          <a:solidFill>
                            <a:schemeClr val="tx1"/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ru-RU" sz="2400" b="0" i="1" dirty="0">
                            <a:solidFill>
                              <a:schemeClr val="tx1"/>
                            </a:solidFill>
                          </a:rPr>
                          <a:t>Зараженность клещей</a:t>
                        </a:r>
                        <a:r>
                          <a:rPr lang="en-US" sz="2400" b="0" i="1" dirty="0">
                            <a:solidFill>
                              <a:schemeClr val="tx1"/>
                            </a:solidFill>
                          </a:rPr>
                          <a:t> </a:t>
                        </a:r>
                        <a:r>
                          <a:rPr lang="en-US" sz="2400" b="0" i="1" dirty="0" err="1">
                            <a:solidFill>
                              <a:schemeClr val="tx1"/>
                            </a:solidFill>
                          </a:rPr>
                          <a:t>B.burgdorferi</a:t>
                        </a:r>
                        <a:r>
                          <a:rPr lang="en-US" sz="2400" b="0" i="1" dirty="0">
                            <a:solidFill>
                              <a:schemeClr val="tx1"/>
                            </a:solidFill>
                          </a:rPr>
                          <a:t> </a:t>
                        </a:r>
                        <a:r>
                          <a:rPr lang="en-US" sz="2400" b="0" i="1" dirty="0" err="1">
                            <a:solidFill>
                              <a:schemeClr val="tx1"/>
                            </a:solidFill>
                          </a:rPr>
                          <a:t>s.s.</a:t>
                        </a:r>
                        <a:r>
                          <a:rPr lang="en-US" sz="2400" b="0" i="1" dirty="0">
                            <a:solidFill>
                              <a:schemeClr val="tx1"/>
                            </a:solidFill>
                          </a:rPr>
                          <a:t> </a:t>
                        </a:r>
                        <a:endParaRPr lang="ru-RU" sz="2400" b="0" i="1" dirty="0">
                          <a:solidFill>
                            <a:schemeClr val="tx1"/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ru-RU" sz="2400" b="0" i="1" dirty="0">
                            <a:solidFill>
                              <a:schemeClr val="tx1"/>
                            </a:solidFill>
                          </a:rPr>
                          <a:t>Зараженность клещей</a:t>
                        </a:r>
                        <a:r>
                          <a:rPr lang="en-US" sz="2400" b="0" i="1" dirty="0">
                            <a:solidFill>
                              <a:schemeClr val="tx1"/>
                            </a:solidFill>
                          </a:rPr>
                          <a:t>  </a:t>
                        </a:r>
                        <a:r>
                          <a:rPr lang="en-US" sz="2400" b="0" i="1" dirty="0" err="1">
                            <a:solidFill>
                              <a:schemeClr val="tx1"/>
                            </a:solidFill>
                          </a:rPr>
                          <a:t>B.garinii</a:t>
                        </a:r>
                        <a:r>
                          <a:rPr lang="en-US" sz="2400" b="0" i="1" dirty="0">
                            <a:solidFill>
                              <a:schemeClr val="tx1"/>
                            </a:solidFill>
                          </a:rPr>
                          <a:t>, </a:t>
                        </a:r>
                        <a:r>
                          <a:rPr lang="en-US" sz="2400" b="0" i="1" dirty="0" err="1">
                            <a:solidFill>
                              <a:schemeClr val="tx1"/>
                            </a:solidFill>
                          </a:rPr>
                          <a:t>B.afzelii</a:t>
                        </a:r>
                        <a:endParaRPr lang="ru-RU" sz="2400" b="0" i="1" dirty="0">
                          <a:solidFill>
                            <a:schemeClr val="tx1"/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ru-RU" sz="2400" b="0" i="1" dirty="0">
                            <a:solidFill>
                              <a:schemeClr val="tx1"/>
                            </a:solidFill>
                          </a:rPr>
                          <a:t>Антитела у собак</a:t>
                        </a: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657854695"/>
                    </a:ext>
                  </a:extLst>
                </a:tr>
                <a:tr h="572661">
                  <a:tc>
                    <a:txBody>
                      <a:bodyPr/>
                      <a:lstStyle/>
                      <a:p>
                        <a:r>
                          <a:rPr lang="en-US" sz="2400" dirty="0"/>
                          <a:t>North America</a:t>
                        </a:r>
                        <a:endParaRPr lang="ru-RU" sz="24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dirty="0"/>
                          <a:t>10-80%</a:t>
                        </a:r>
                        <a:endParaRPr lang="ru-RU" sz="24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dirty="0"/>
                          <a:t>0</a:t>
                        </a:r>
                        <a:endParaRPr lang="ru-RU" sz="24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dirty="0"/>
                          <a:t>5-21% </a:t>
                        </a:r>
                        <a:r>
                          <a:rPr lang="en-US" sz="2400" baseline="30000" dirty="0"/>
                          <a:t>3</a:t>
                        </a:r>
                        <a:endParaRPr lang="ru-RU" sz="2400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919240064"/>
                    </a:ext>
                  </a:extLst>
                </a:tr>
                <a:tr h="572661">
                  <a:tc>
                    <a:txBody>
                      <a:bodyPr/>
                      <a:lstStyle/>
                      <a:p>
                        <a:r>
                          <a:rPr lang="en-US" sz="2400" dirty="0"/>
                          <a:t>Europe</a:t>
                        </a:r>
                        <a:endParaRPr lang="ru-RU" sz="24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dirty="0"/>
                          <a:t>1-10%</a:t>
                        </a:r>
                        <a:endParaRPr lang="ru-RU" sz="24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dirty="0"/>
                          <a:t>10-35</a:t>
                        </a:r>
                        <a:endParaRPr lang="ru-RU" sz="24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dirty="0"/>
                          <a:t>1-5% </a:t>
                        </a:r>
                        <a:r>
                          <a:rPr lang="en-US" sz="2400" baseline="30000" dirty="0"/>
                          <a:t>4</a:t>
                        </a:r>
                        <a:endParaRPr lang="ru-RU" sz="2400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757637814"/>
                    </a:ext>
                  </a:extLst>
                </a:tr>
                <a:tr h="572661">
                  <a:tc>
                    <a:txBody>
                      <a:bodyPr/>
                      <a:lstStyle/>
                      <a:p>
                        <a:r>
                          <a:rPr lang="en-US" sz="2400" dirty="0"/>
                          <a:t>Russia</a:t>
                        </a:r>
                        <a:endParaRPr lang="ru-RU" sz="24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dirty="0"/>
                          <a:t>&lt;1%</a:t>
                        </a:r>
                        <a:endParaRPr lang="ru-RU" sz="24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dirty="0"/>
                          <a:t>10-40</a:t>
                        </a:r>
                        <a:endParaRPr lang="ru-RU" sz="24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dirty="0"/>
                          <a:t>0-3% </a:t>
                        </a:r>
                        <a:r>
                          <a:rPr lang="en-US" sz="2400" baseline="30000" dirty="0"/>
                          <a:t>5</a:t>
                        </a:r>
                        <a:endParaRPr lang="ru-RU" sz="2400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4200238658"/>
                    </a:ext>
                  </a:extLst>
                </a:tr>
              </a:tbl>
            </a:graphicData>
          </a:graphic>
        </p:graphicFrame>
        <p:pic>
          <p:nvPicPr>
            <p:cNvPr id="8" name="Picture 2" descr="Tick Ixodes ricinus">
              <a:extLst>
                <a:ext uri="{FF2B5EF4-FFF2-40B4-BE49-F238E27FC236}">
                  <a16:creationId xmlns:a16="http://schemas.microsoft.com/office/drawing/2014/main" id="{C3C14EAB-7614-4856-9A1E-40B3B2B0F9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5" t="3724" r="10150"/>
            <a:stretch/>
          </p:blipFill>
          <p:spPr bwMode="auto">
            <a:xfrm>
              <a:off x="4690595" y="3625813"/>
              <a:ext cx="693099" cy="543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Tick Ixodes ricinus">
              <a:extLst>
                <a:ext uri="{FF2B5EF4-FFF2-40B4-BE49-F238E27FC236}">
                  <a16:creationId xmlns:a16="http://schemas.microsoft.com/office/drawing/2014/main" id="{FF30A5BB-DA9E-4915-9A23-A272DD07DB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5" t="3724" r="10150"/>
            <a:stretch/>
          </p:blipFill>
          <p:spPr bwMode="auto">
            <a:xfrm>
              <a:off x="8460187" y="3625813"/>
              <a:ext cx="693100" cy="543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http://previews.123rf.com/images/kenbenner/kenbenner1209/kenbenner120900043/15235963-Cartoon-illustration-of-a-dog-running-Stock-Vector.jpg">
              <a:extLst>
                <a:ext uri="{FF2B5EF4-FFF2-40B4-BE49-F238E27FC236}">
                  <a16:creationId xmlns:a16="http://schemas.microsoft.com/office/drawing/2014/main" id="{8B3CA90F-6B61-4F39-974E-8236A429AD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535556" y="3576665"/>
              <a:ext cx="549436" cy="59226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596585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00B0F9-E082-3DC7-FAED-D0EFC59DB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19758" y="1138295"/>
            <a:ext cx="5572605" cy="3652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7369A167-1DAD-C7EC-792E-E817AF2AA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54406" y="-1325402"/>
            <a:ext cx="4347067" cy="7728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6CFFDD30-91A1-5FCA-85D4-139B34AF78CD}"/>
              </a:ext>
            </a:extLst>
          </p:cNvPr>
          <p:cNvCxnSpPr/>
          <p:nvPr/>
        </p:nvCxnSpPr>
        <p:spPr>
          <a:xfrm flipH="1">
            <a:off x="8341882" y="1545995"/>
            <a:ext cx="1056640" cy="1270000"/>
          </a:xfrm>
          <a:prstGeom prst="straightConnector1">
            <a:avLst/>
          </a:prstGeom>
          <a:ln w="412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D3F929D-6FF9-AF90-E821-8C531F411E90}"/>
              </a:ext>
            </a:extLst>
          </p:cNvPr>
          <p:cNvSpPr txBox="1"/>
          <p:nvPr/>
        </p:nvSpPr>
        <p:spPr>
          <a:xfrm>
            <a:off x="5296917" y="4719954"/>
            <a:ext cx="6062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Пустулы на животе, бедрах, препуции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E48374-714D-EEF4-5BC2-4164D5AF7A2E}"/>
              </a:ext>
            </a:extLst>
          </p:cNvPr>
          <p:cNvSpPr txBox="1"/>
          <p:nvPr/>
        </p:nvSpPr>
        <p:spPr>
          <a:xfrm>
            <a:off x="0" y="5647288"/>
            <a:ext cx="8675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Отек подушечек лап, исчезновение пигментации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728355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A80FE-EC6D-032F-2DA9-0A1344FCB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96EFB3A-0C92-6818-2158-8CD601FE0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6" r="15236" b="30252"/>
          <a:stretch/>
        </p:blipFill>
        <p:spPr>
          <a:xfrm>
            <a:off x="-87087" y="96082"/>
            <a:ext cx="4321629" cy="676191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5E8FB8-BAF1-CAA2-9E9B-64F8D18BE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" t="22821" r="21028" b="35270"/>
          <a:stretch/>
        </p:blipFill>
        <p:spPr>
          <a:xfrm>
            <a:off x="4442506" y="61875"/>
            <a:ext cx="5203348" cy="68303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488E63-6BC3-53E8-C1E0-C1142A8331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57" r="34286"/>
          <a:stretch/>
        </p:blipFill>
        <p:spPr>
          <a:xfrm>
            <a:off x="9853818" y="0"/>
            <a:ext cx="2338182" cy="4332514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4DCAA3A0-BAF3-E32D-04D3-844E9D422998}"/>
              </a:ext>
            </a:extLst>
          </p:cNvPr>
          <p:cNvSpPr/>
          <p:nvPr/>
        </p:nvSpPr>
        <p:spPr>
          <a:xfrm>
            <a:off x="1360714" y="500743"/>
            <a:ext cx="859972" cy="381000"/>
          </a:xfrm>
          <a:prstGeom prst="ellipse">
            <a:avLst/>
          </a:prstGeom>
          <a:noFill/>
          <a:ln w="603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B4E2DE2A-3AC8-9FCF-2873-15AFB797FCC1}"/>
              </a:ext>
            </a:extLst>
          </p:cNvPr>
          <p:cNvSpPr/>
          <p:nvPr/>
        </p:nvSpPr>
        <p:spPr>
          <a:xfrm>
            <a:off x="1360714" y="3429000"/>
            <a:ext cx="859972" cy="413657"/>
          </a:xfrm>
          <a:prstGeom prst="ellipse">
            <a:avLst/>
          </a:prstGeom>
          <a:noFill/>
          <a:ln w="603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4003491A-12F5-592D-71C6-9659A278B283}"/>
              </a:ext>
            </a:extLst>
          </p:cNvPr>
          <p:cNvSpPr/>
          <p:nvPr/>
        </p:nvSpPr>
        <p:spPr>
          <a:xfrm>
            <a:off x="1360714" y="4795611"/>
            <a:ext cx="859972" cy="516618"/>
          </a:xfrm>
          <a:prstGeom prst="ellipse">
            <a:avLst/>
          </a:prstGeom>
          <a:noFill/>
          <a:ln w="603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DFEE54C-7CDD-A1F9-2C33-0A830AE34E5A}"/>
              </a:ext>
            </a:extLst>
          </p:cNvPr>
          <p:cNvSpPr/>
          <p:nvPr/>
        </p:nvSpPr>
        <p:spPr>
          <a:xfrm>
            <a:off x="1366155" y="1690688"/>
            <a:ext cx="859972" cy="419741"/>
          </a:xfrm>
          <a:prstGeom prst="ellipse">
            <a:avLst/>
          </a:prstGeom>
          <a:noFill/>
          <a:ln w="603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B8DF1401-6908-982E-1D67-FCABF819D1DD}"/>
              </a:ext>
            </a:extLst>
          </p:cNvPr>
          <p:cNvSpPr/>
          <p:nvPr/>
        </p:nvSpPr>
        <p:spPr>
          <a:xfrm>
            <a:off x="1360714" y="3063382"/>
            <a:ext cx="859972" cy="413657"/>
          </a:xfrm>
          <a:prstGeom prst="ellipse">
            <a:avLst/>
          </a:prstGeom>
          <a:noFill/>
          <a:ln w="603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5B22885-A74C-DB65-AD08-BF096CB3F8FD}"/>
              </a:ext>
            </a:extLst>
          </p:cNvPr>
          <p:cNvSpPr/>
          <p:nvPr/>
        </p:nvSpPr>
        <p:spPr>
          <a:xfrm>
            <a:off x="5943600" y="598714"/>
            <a:ext cx="859972" cy="429192"/>
          </a:xfrm>
          <a:prstGeom prst="ellipse">
            <a:avLst/>
          </a:prstGeom>
          <a:noFill/>
          <a:ln w="603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FD89979B-96E3-85FE-1E0D-D63020FC4E32}"/>
              </a:ext>
            </a:extLst>
          </p:cNvPr>
          <p:cNvSpPr/>
          <p:nvPr/>
        </p:nvSpPr>
        <p:spPr>
          <a:xfrm>
            <a:off x="5943600" y="3551992"/>
            <a:ext cx="859972" cy="464043"/>
          </a:xfrm>
          <a:prstGeom prst="ellipse">
            <a:avLst/>
          </a:prstGeom>
          <a:noFill/>
          <a:ln w="603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B652ACAE-A6F5-15E3-04F5-B2C53BEA44DD}"/>
              </a:ext>
            </a:extLst>
          </p:cNvPr>
          <p:cNvSpPr/>
          <p:nvPr/>
        </p:nvSpPr>
        <p:spPr>
          <a:xfrm>
            <a:off x="5943600" y="3035374"/>
            <a:ext cx="859972" cy="516618"/>
          </a:xfrm>
          <a:prstGeom prst="ellipse">
            <a:avLst/>
          </a:prstGeom>
          <a:noFill/>
          <a:ln w="603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051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A81CB5-7A28-BDDF-3859-832538FDF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Диагностика инфекций (2 августа 2022г)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CC2950-7B7E-94C6-25DD-0C6F5E78BF8E}"/>
              </a:ext>
            </a:extLst>
          </p:cNvPr>
          <p:cNvSpPr txBox="1"/>
          <p:nvPr/>
        </p:nvSpPr>
        <p:spPr>
          <a:xfrm>
            <a:off x="1632857" y="1851297"/>
            <a:ext cx="97209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Боррелиоз (ПЦР кровь)   </a:t>
            </a:r>
            <a:r>
              <a:rPr lang="ru-RU" sz="4000" dirty="0">
                <a:solidFill>
                  <a:srgbClr val="FF0000"/>
                </a:solidFill>
              </a:rPr>
              <a:t>обнаружен!</a:t>
            </a:r>
          </a:p>
          <a:p>
            <a:r>
              <a:rPr lang="ru-RU" sz="4000" dirty="0"/>
              <a:t>Боррелиоз (АТ)                  отрицательно</a:t>
            </a:r>
          </a:p>
          <a:p>
            <a:r>
              <a:rPr lang="ru-RU" sz="4000" dirty="0"/>
              <a:t>Анаплазмоз (АТ)               отрицательно</a:t>
            </a:r>
          </a:p>
          <a:p>
            <a:r>
              <a:rPr lang="ru-RU" sz="4000" dirty="0"/>
              <a:t>Эрлихиоз (АТ)                    отрицательно</a:t>
            </a:r>
          </a:p>
          <a:p>
            <a:r>
              <a:rPr lang="ru-RU" sz="4000" dirty="0" err="1"/>
              <a:t>Дирофиляриоз</a:t>
            </a:r>
            <a:r>
              <a:rPr lang="ru-RU" sz="4000" dirty="0"/>
              <a:t>                  отрицательно</a:t>
            </a:r>
          </a:p>
          <a:p>
            <a:r>
              <a:rPr lang="ru-RU" sz="4000" dirty="0"/>
              <a:t>Бабезиоз                             отрицательно</a:t>
            </a:r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090292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B5316C-1150-EB81-D477-AE8F2122A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Обследование на трансмиссивные заболевания (</a:t>
            </a:r>
            <a:r>
              <a:rPr lang="en-US" dirty="0"/>
              <a:t>4DX Snap</a:t>
            </a:r>
            <a:r>
              <a:rPr lang="ru-RU" dirty="0"/>
              <a:t>) 10.09.2022г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00A44D-F678-FB23-0930-796E5C47D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5560" y="2435225"/>
            <a:ext cx="10515600" cy="4351338"/>
          </a:xfrm>
        </p:spPr>
        <p:txBody>
          <a:bodyPr>
            <a:normAutofit/>
          </a:bodyPr>
          <a:lstStyle/>
          <a:p>
            <a:r>
              <a:rPr lang="ru-RU" sz="4400" dirty="0" err="1"/>
              <a:t>Дирофиляриоз</a:t>
            </a:r>
            <a:r>
              <a:rPr lang="ru-RU" sz="4400" dirty="0"/>
              <a:t> – отрицательно</a:t>
            </a:r>
          </a:p>
          <a:p>
            <a:r>
              <a:rPr lang="ru-RU" sz="4400" dirty="0"/>
              <a:t>Боррелиоз (АТ) – отрицательно</a:t>
            </a:r>
          </a:p>
          <a:p>
            <a:r>
              <a:rPr lang="ru-RU" sz="4400" dirty="0"/>
              <a:t>Эрлихиоз (АТ) – отрицательно</a:t>
            </a:r>
          </a:p>
          <a:p>
            <a:r>
              <a:rPr lang="ru-RU" sz="4400" dirty="0"/>
              <a:t>Анаплазмоз (АТ) - </a:t>
            </a:r>
            <a:r>
              <a:rPr lang="ru-RU" sz="4400" dirty="0">
                <a:solidFill>
                  <a:srgbClr val="FF0000"/>
                </a:solidFill>
              </a:rPr>
              <a:t>обнаружено</a:t>
            </a:r>
          </a:p>
        </p:txBody>
      </p:sp>
    </p:spTree>
    <p:extLst>
      <p:ext uri="{BB962C8B-B14F-4D97-AF65-F5344CB8AC3E}">
        <p14:creationId xmlns:p14="http://schemas.microsoft.com/office/powerpoint/2010/main" val="53872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E0F00-F405-F0A0-1C44-0DBA5EC99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222885"/>
            <a:ext cx="10515600" cy="66103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Изабуро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37C661-02CC-30CB-65EF-E2F78FA2C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341" y="1070882"/>
            <a:ext cx="11103429" cy="5787118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u="sng" dirty="0"/>
              <a:t>Диагноз:</a:t>
            </a:r>
          </a:p>
          <a:p>
            <a:pPr marL="0" indent="0">
              <a:buNone/>
            </a:pPr>
            <a:endParaRPr lang="ru-RU" sz="3600" u="sng" dirty="0"/>
          </a:p>
          <a:p>
            <a:r>
              <a:rPr lang="ru-RU" sz="3600" dirty="0"/>
              <a:t>Боррелиоз (</a:t>
            </a:r>
            <a:r>
              <a:rPr lang="en-US" sz="3600" dirty="0"/>
              <a:t>Borrelia burgdorferi </a:t>
            </a:r>
            <a:r>
              <a:rPr lang="en-US" sz="3600" dirty="0" err="1"/>
              <a:t>s.l.</a:t>
            </a:r>
            <a:r>
              <a:rPr lang="en-US" sz="3600" dirty="0"/>
              <a:t> </a:t>
            </a:r>
            <a:r>
              <a:rPr lang="ru-RU" sz="3600" dirty="0"/>
              <a:t>Обнаружена в крови методом ПЦР). Лихорадка, хромота, лейкоцитоз</a:t>
            </a:r>
          </a:p>
          <a:p>
            <a:r>
              <a:rPr lang="ru-RU" sz="3600" dirty="0"/>
              <a:t>Анаплазмоз (</a:t>
            </a:r>
            <a:r>
              <a:rPr lang="en-US" sz="3600" i="1" dirty="0" err="1"/>
              <a:t>Anaplasma</a:t>
            </a:r>
            <a:r>
              <a:rPr lang="en-US" sz="3600" i="1" dirty="0"/>
              <a:t> </a:t>
            </a:r>
            <a:r>
              <a:rPr lang="en-US" sz="3600" i="1" dirty="0" err="1"/>
              <a:t>phagocytophilum</a:t>
            </a:r>
            <a:r>
              <a:rPr lang="ru-RU" sz="3600" dirty="0"/>
              <a:t>)</a:t>
            </a:r>
            <a:r>
              <a:rPr lang="en-US" sz="3600" dirty="0"/>
              <a:t>: </a:t>
            </a:r>
            <a:r>
              <a:rPr lang="ru-RU" sz="3600" dirty="0"/>
              <a:t>анемия, лейкоцитоз, лихорадка</a:t>
            </a:r>
          </a:p>
          <a:p>
            <a:endParaRPr lang="ru-RU" sz="3600" dirty="0"/>
          </a:p>
          <a:p>
            <a:r>
              <a:rPr lang="ru-RU" sz="3600" dirty="0"/>
              <a:t>Ювенильный целлюлит (поставлен по клиническим признакам, без гистологии)</a:t>
            </a:r>
          </a:p>
          <a:p>
            <a:pPr marL="0" indent="0">
              <a:buNone/>
            </a:pP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29705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3A2596-EE39-1CCD-53B2-236360F37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Лечение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234B1F-0F8E-EAFE-1EBD-61540FD6B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972800" cy="4684169"/>
          </a:xfrm>
        </p:spPr>
        <p:txBody>
          <a:bodyPr>
            <a:noAutofit/>
          </a:bodyPr>
          <a:lstStyle/>
          <a:p>
            <a:endParaRPr lang="ru-RU" sz="3200" dirty="0"/>
          </a:p>
          <a:p>
            <a:r>
              <a:rPr lang="ru-RU" sz="3200" dirty="0" err="1"/>
              <a:t>Доксициклин</a:t>
            </a:r>
            <a:r>
              <a:rPr lang="ru-RU" sz="3200" dirty="0"/>
              <a:t> 5 мг/кг 2р/день – общий курс 30 дней</a:t>
            </a:r>
          </a:p>
          <a:p>
            <a:endParaRPr lang="ru-RU" sz="3200" dirty="0"/>
          </a:p>
          <a:p>
            <a:endParaRPr lang="ru-RU" sz="3200" dirty="0"/>
          </a:p>
          <a:p>
            <a:r>
              <a:rPr lang="ru-RU" sz="3200" dirty="0" err="1"/>
              <a:t>Гептрал</a:t>
            </a:r>
            <a:r>
              <a:rPr lang="ru-RU" sz="3200" dirty="0"/>
              <a:t> 400 мг 1р/день</a:t>
            </a:r>
          </a:p>
          <a:p>
            <a:endParaRPr lang="ru-RU" sz="3200" dirty="0"/>
          </a:p>
          <a:p>
            <a:r>
              <a:rPr lang="ru-RU" sz="3200" dirty="0"/>
              <a:t>Наружная обработка папул и пустул раствор </a:t>
            </a:r>
            <a:r>
              <a:rPr lang="ru-RU" sz="3200" dirty="0" err="1"/>
              <a:t>фукорцина</a:t>
            </a:r>
            <a:endParaRPr lang="ru-RU" sz="3200" dirty="0"/>
          </a:p>
          <a:p>
            <a:r>
              <a:rPr lang="ru-RU" sz="3200" dirty="0"/>
              <a:t>Обработка от блох</a:t>
            </a:r>
          </a:p>
        </p:txBody>
      </p:sp>
    </p:spTree>
    <p:extLst>
      <p:ext uri="{BB962C8B-B14F-4D97-AF65-F5344CB8AC3E}">
        <p14:creationId xmlns:p14="http://schemas.microsoft.com/office/powerpoint/2010/main" val="494213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CF6F1A82-3292-B6C8-2C52-FBD633A2044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7641" y="2263953"/>
          <a:ext cx="5928359" cy="4445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852">
                  <a:extLst>
                    <a:ext uri="{9D8B030D-6E8A-4147-A177-3AD203B41FA5}">
                      <a16:colId xmlns:a16="http://schemas.microsoft.com/office/drawing/2014/main" val="3806491976"/>
                    </a:ext>
                  </a:extLst>
                </a:gridCol>
                <a:gridCol w="1904507">
                  <a:extLst>
                    <a:ext uri="{9D8B030D-6E8A-4147-A177-3AD203B41FA5}">
                      <a16:colId xmlns:a16="http://schemas.microsoft.com/office/drawing/2014/main" val="1307236014"/>
                    </a:ext>
                  </a:extLst>
                </a:gridCol>
              </a:tblGrid>
              <a:tr h="39155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421723"/>
                  </a:ext>
                </a:extLst>
              </a:tr>
              <a:tr h="391557">
                <a:tc>
                  <a:txBody>
                    <a:bodyPr/>
                    <a:lstStyle/>
                    <a:p>
                      <a:r>
                        <a:rPr lang="ru-RU" sz="2800" dirty="0"/>
                        <a:t>Эритроциты млн/</a:t>
                      </a:r>
                      <a:r>
                        <a:rPr lang="ru-RU" sz="2800" dirty="0" err="1"/>
                        <a:t>мкл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6,99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8321214"/>
                  </a:ext>
                </a:extLst>
              </a:tr>
              <a:tr h="391557">
                <a:tc>
                  <a:txBody>
                    <a:bodyPr/>
                    <a:lstStyle/>
                    <a:p>
                      <a:r>
                        <a:rPr lang="ru-RU" sz="2800" dirty="0"/>
                        <a:t>Лейкоциты </a:t>
                      </a:r>
                      <a:r>
                        <a:rPr lang="ru-RU" sz="2800" dirty="0" err="1"/>
                        <a:t>тыс</a:t>
                      </a:r>
                      <a:r>
                        <a:rPr lang="ru-RU" sz="2800" dirty="0"/>
                        <a:t>/</a:t>
                      </a:r>
                      <a:r>
                        <a:rPr lang="ru-RU" sz="2800" dirty="0" err="1"/>
                        <a:t>мкл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8,8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947782"/>
                  </a:ext>
                </a:extLst>
              </a:tr>
              <a:tr h="391557">
                <a:tc>
                  <a:txBody>
                    <a:bodyPr/>
                    <a:lstStyle/>
                    <a:p>
                      <a:r>
                        <a:rPr lang="ru-RU" sz="2800" dirty="0"/>
                        <a:t>Гемоглобин г/л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125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610117"/>
                  </a:ext>
                </a:extLst>
              </a:tr>
              <a:tr h="391557">
                <a:tc>
                  <a:txBody>
                    <a:bodyPr/>
                    <a:lstStyle/>
                    <a:p>
                      <a:r>
                        <a:rPr lang="ru-RU" sz="2800" dirty="0"/>
                        <a:t>Гематокрит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38,5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996488"/>
                  </a:ext>
                </a:extLst>
              </a:tr>
              <a:tr h="391557">
                <a:tc>
                  <a:txBody>
                    <a:bodyPr/>
                    <a:lstStyle/>
                    <a:p>
                      <a:r>
                        <a:rPr lang="ru-RU" sz="2800" dirty="0"/>
                        <a:t>Тромбоциты </a:t>
                      </a:r>
                      <a:r>
                        <a:rPr lang="ru-RU" sz="2800" dirty="0" err="1"/>
                        <a:t>тыс</a:t>
                      </a:r>
                      <a:r>
                        <a:rPr lang="ru-RU" sz="2800" dirty="0"/>
                        <a:t>/</a:t>
                      </a:r>
                      <a:r>
                        <a:rPr lang="ru-RU" sz="2800" dirty="0" err="1"/>
                        <a:t>мкл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375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324920"/>
                  </a:ext>
                </a:extLst>
              </a:tr>
              <a:tr h="391557">
                <a:tc>
                  <a:txBody>
                    <a:bodyPr/>
                    <a:lstStyle/>
                    <a:p>
                      <a:r>
                        <a:rPr lang="ru-RU" sz="2800" dirty="0" err="1"/>
                        <a:t>Палочкоядерные</a:t>
                      </a:r>
                      <a:r>
                        <a:rPr lang="ru-RU" sz="2800" dirty="0"/>
                        <a:t> нейтрофилы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5016339"/>
                  </a:ext>
                </a:extLst>
              </a:tr>
              <a:tr h="391557">
                <a:tc>
                  <a:txBody>
                    <a:bodyPr/>
                    <a:lstStyle/>
                    <a:p>
                      <a:r>
                        <a:rPr lang="ru-RU" sz="2800" dirty="0"/>
                        <a:t>Моноциты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413085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2B7B4A4-9AAB-213A-99DD-CE4E34ACEFC3}"/>
              </a:ext>
            </a:extLst>
          </p:cNvPr>
          <p:cNvGraphicFramePr>
            <a:graphicFrameLocks/>
          </p:cNvGraphicFramePr>
          <p:nvPr/>
        </p:nvGraphicFramePr>
        <p:xfrm>
          <a:off x="6466839" y="2851784"/>
          <a:ext cx="5557519" cy="2461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5968">
                  <a:extLst>
                    <a:ext uri="{9D8B030D-6E8A-4147-A177-3AD203B41FA5}">
                      <a16:colId xmlns:a16="http://schemas.microsoft.com/office/drawing/2014/main" val="3806491976"/>
                    </a:ext>
                  </a:extLst>
                </a:gridCol>
                <a:gridCol w="1001551">
                  <a:extLst>
                    <a:ext uri="{9D8B030D-6E8A-4147-A177-3AD203B41FA5}">
                      <a16:colId xmlns:a16="http://schemas.microsoft.com/office/drawing/2014/main" val="1307236014"/>
                    </a:ext>
                  </a:extLst>
                </a:gridCol>
              </a:tblGrid>
              <a:tr h="38523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421723"/>
                  </a:ext>
                </a:extLst>
              </a:tr>
              <a:tr h="519165">
                <a:tc>
                  <a:txBody>
                    <a:bodyPr/>
                    <a:lstStyle/>
                    <a:p>
                      <a:r>
                        <a:rPr lang="ru-RU" sz="2800" dirty="0"/>
                        <a:t>АСТ МЕ/л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8321214"/>
                  </a:ext>
                </a:extLst>
              </a:tr>
              <a:tr h="519165">
                <a:tc>
                  <a:txBody>
                    <a:bodyPr/>
                    <a:lstStyle/>
                    <a:p>
                      <a:r>
                        <a:rPr lang="ru-RU" sz="2800" dirty="0"/>
                        <a:t>АЛТ МЕ/л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177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947782"/>
                  </a:ext>
                </a:extLst>
              </a:tr>
              <a:tr h="519165">
                <a:tc>
                  <a:txBody>
                    <a:bodyPr/>
                    <a:lstStyle/>
                    <a:p>
                      <a:r>
                        <a:rPr lang="ru-RU" sz="2800" dirty="0"/>
                        <a:t>Щелочная фосфатаза МЕ/л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563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610117"/>
                  </a:ext>
                </a:extLst>
              </a:tr>
              <a:tr h="519165">
                <a:tc>
                  <a:txBody>
                    <a:bodyPr/>
                    <a:lstStyle/>
                    <a:p>
                      <a:r>
                        <a:rPr lang="ru-RU" sz="2800" dirty="0"/>
                        <a:t>ГГТ МЕ/л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996488"/>
                  </a:ext>
                </a:extLst>
              </a:tr>
            </a:tbl>
          </a:graphicData>
        </a:graphic>
      </p:graphicFrame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CE4E9DD-BA9C-F952-1EDB-E98814EB5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031"/>
            <a:ext cx="10515600" cy="66103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30 дней приема </a:t>
            </a:r>
            <a:r>
              <a:rPr lang="ru-RU" dirty="0" err="1"/>
              <a:t>доксициклина</a:t>
            </a:r>
            <a:r>
              <a:rPr lang="ru-RU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C59DA4-1A5C-1F74-2531-CD1DB80A10A2}"/>
              </a:ext>
            </a:extLst>
          </p:cNvPr>
          <p:cNvSpPr txBox="1"/>
          <p:nvPr/>
        </p:nvSpPr>
        <p:spPr>
          <a:xfrm>
            <a:off x="645160" y="877252"/>
            <a:ext cx="40599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Снижение аппетита</a:t>
            </a:r>
          </a:p>
          <a:p>
            <a:r>
              <a:rPr lang="ru-RU" sz="3600" dirty="0"/>
              <a:t>Тошнота</a:t>
            </a:r>
          </a:p>
        </p:txBody>
      </p:sp>
    </p:spTree>
    <p:extLst>
      <p:ext uri="{BB962C8B-B14F-4D97-AF65-F5344CB8AC3E}">
        <p14:creationId xmlns:p14="http://schemas.microsoft.com/office/powerpoint/2010/main" val="880786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D7FEA-C0E3-E2DC-2598-065D1A25B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568"/>
            <a:ext cx="10515600" cy="54435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Через неделю после отмены </a:t>
            </a:r>
            <a:r>
              <a:rPr lang="ru-RU" dirty="0" err="1"/>
              <a:t>доксициклина</a:t>
            </a:r>
            <a:endParaRPr lang="ru-RU" dirty="0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72A22A67-9F0F-580A-8EEC-611C218B4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1" y="766914"/>
            <a:ext cx="5943600" cy="5948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5BBD36-50ED-A4D7-3579-4C3C4340C4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039" y="766913"/>
            <a:ext cx="3346041" cy="5948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5B42DE74-EDDE-823E-7BAA-BFD5B69747B3}"/>
              </a:ext>
            </a:extLst>
          </p:cNvPr>
          <p:cNvCxnSpPr>
            <a:cxnSpLocks/>
          </p:cNvCxnSpPr>
          <p:nvPr/>
        </p:nvCxnSpPr>
        <p:spPr>
          <a:xfrm flipH="1" flipV="1">
            <a:off x="10454640" y="5161280"/>
            <a:ext cx="1040674" cy="662577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105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42E00-1A03-68ED-547D-F525BC225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824BF13-A4D7-4857-1B28-9DBB4FA90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" r="39229"/>
          <a:stretch/>
        </p:blipFill>
        <p:spPr>
          <a:xfrm>
            <a:off x="193040" y="203661"/>
            <a:ext cx="5854911" cy="5872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9F4561-5315-9B99-5D26-4D979DD999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26"/>
          <a:stretch/>
        </p:blipFill>
        <p:spPr>
          <a:xfrm>
            <a:off x="6291943" y="925005"/>
            <a:ext cx="5707017" cy="4754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33026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3A1E1-301F-78F6-25D6-CCD7344E7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Мигрирующая эритема</a:t>
            </a:r>
            <a:r>
              <a:rPr lang="en-US" dirty="0"/>
              <a:t> </a:t>
            </a:r>
            <a:r>
              <a:rPr lang="ru-RU" dirty="0"/>
              <a:t>у человека (1-2) и </a:t>
            </a:r>
            <a:r>
              <a:rPr lang="ru-RU" dirty="0" err="1"/>
              <a:t>Изабуро</a:t>
            </a:r>
            <a:r>
              <a:rPr lang="ru-RU" dirty="0"/>
              <a:t> (3)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FF298B2-1EB6-B5B3-FE7E-0A38D1F6A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7" t="16282" r="13417" b="37908"/>
          <a:stretch/>
        </p:blipFill>
        <p:spPr>
          <a:xfrm>
            <a:off x="8128000" y="1678610"/>
            <a:ext cx="3981991" cy="4397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1" descr="c0031417_lyme_disease_bullseye_science_photo_library_high_ru">
            <a:extLst>
              <a:ext uri="{FF2B5EF4-FFF2-40B4-BE49-F238E27FC236}">
                <a16:creationId xmlns:a16="http://schemas.microsoft.com/office/drawing/2014/main" id="{BE00AFB7-1F27-7875-E6AB-F60D74E20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9" y="1684626"/>
            <a:ext cx="2951902" cy="4391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as Auftreten eines Erythema migrans gilt als eindeutiger Nachweis für eine Lyme-Borreliose – eine antibiotische Therapie sollte unverzüglich begonnen werden. © Shutterstock">
            <a:extLst>
              <a:ext uri="{FF2B5EF4-FFF2-40B4-BE49-F238E27FC236}">
                <a16:creationId xmlns:a16="http://schemas.microsoft.com/office/drawing/2014/main" id="{C6294110-CE3B-D15B-DC82-3FB226E58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6" r="24524"/>
          <a:stretch/>
        </p:blipFill>
        <p:spPr bwMode="auto">
          <a:xfrm>
            <a:off x="3555746" y="1678610"/>
            <a:ext cx="4191804" cy="4391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3389EA-84AB-4253-5101-3181A34C908F}"/>
              </a:ext>
            </a:extLst>
          </p:cNvPr>
          <p:cNvSpPr txBox="1"/>
          <p:nvPr/>
        </p:nvSpPr>
        <p:spPr>
          <a:xfrm>
            <a:off x="1571110" y="187762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ED3DC-78D0-2940-BE3B-8B395BCFED43}"/>
              </a:ext>
            </a:extLst>
          </p:cNvPr>
          <p:cNvSpPr txBox="1"/>
          <p:nvPr/>
        </p:nvSpPr>
        <p:spPr>
          <a:xfrm>
            <a:off x="5651648" y="187762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FAEF5C-8B96-F5EE-2057-EDBC10B9EE78}"/>
              </a:ext>
            </a:extLst>
          </p:cNvPr>
          <p:cNvSpPr txBox="1"/>
          <p:nvPr/>
        </p:nvSpPr>
        <p:spPr>
          <a:xfrm>
            <a:off x="9209314" y="187762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22794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 noGrp="1"/>
          </p:cNvGrpSpPr>
          <p:nvPr/>
        </p:nvGrpSpPr>
        <p:grpSpPr bwMode="auto">
          <a:xfrm>
            <a:off x="1476564" y="1556792"/>
            <a:ext cx="9025003" cy="4896544"/>
            <a:chOff x="793" y="1344"/>
            <a:chExt cx="4128" cy="2495"/>
          </a:xfrm>
        </p:grpSpPr>
        <p:pic>
          <p:nvPicPr>
            <p:cNvPr id="5" name="Picture 6" descr="карта россии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lum bright="-6000" contrast="12000"/>
            </a:blip>
            <a:srcRect/>
            <a:stretch>
              <a:fillRect/>
            </a:stretch>
          </p:blipFill>
          <p:spPr bwMode="auto">
            <a:xfrm>
              <a:off x="793" y="1344"/>
              <a:ext cx="4128" cy="2495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sp>
          <p:nvSpPr>
            <p:cNvPr id="6" name="Freeform 7" descr="Широкий диагональный 2"/>
            <p:cNvSpPr>
              <a:spLocks/>
            </p:cNvSpPr>
            <p:nvPr/>
          </p:nvSpPr>
          <p:spPr bwMode="auto">
            <a:xfrm>
              <a:off x="1145" y="1980"/>
              <a:ext cx="3340" cy="1799"/>
            </a:xfrm>
            <a:custGeom>
              <a:avLst/>
              <a:gdLst/>
              <a:ahLst/>
              <a:cxnLst>
                <a:cxn ang="0">
                  <a:pos x="547" y="101"/>
                </a:cxn>
                <a:cxn ang="0">
                  <a:pos x="442" y="20"/>
                </a:cxn>
                <a:cxn ang="0">
                  <a:pos x="307" y="135"/>
                </a:cxn>
                <a:cxn ang="0">
                  <a:pos x="43" y="217"/>
                </a:cxn>
                <a:cxn ang="0">
                  <a:pos x="10" y="361"/>
                </a:cxn>
                <a:cxn ang="0">
                  <a:pos x="96" y="471"/>
                </a:cxn>
                <a:cxn ang="0">
                  <a:pos x="120" y="514"/>
                </a:cxn>
                <a:cxn ang="0">
                  <a:pos x="197" y="596"/>
                </a:cxn>
                <a:cxn ang="0">
                  <a:pos x="326" y="735"/>
                </a:cxn>
                <a:cxn ang="0">
                  <a:pos x="422" y="687"/>
                </a:cxn>
                <a:cxn ang="0">
                  <a:pos x="394" y="773"/>
                </a:cxn>
                <a:cxn ang="0">
                  <a:pos x="451" y="884"/>
                </a:cxn>
                <a:cxn ang="0">
                  <a:pos x="341" y="1028"/>
                </a:cxn>
                <a:cxn ang="0">
                  <a:pos x="413" y="1119"/>
                </a:cxn>
                <a:cxn ang="0">
                  <a:pos x="605" y="1225"/>
                </a:cxn>
                <a:cxn ang="0">
                  <a:pos x="653" y="1100"/>
                </a:cxn>
                <a:cxn ang="0">
                  <a:pos x="936" y="1148"/>
                </a:cxn>
                <a:cxn ang="0">
                  <a:pos x="1042" y="1277"/>
                </a:cxn>
                <a:cxn ang="0">
                  <a:pos x="1032" y="1244"/>
                </a:cxn>
                <a:cxn ang="0">
                  <a:pos x="1094" y="1273"/>
                </a:cxn>
                <a:cxn ang="0">
                  <a:pos x="1286" y="1503"/>
                </a:cxn>
                <a:cxn ang="0">
                  <a:pos x="1493" y="1613"/>
                </a:cxn>
                <a:cxn ang="0">
                  <a:pos x="1805" y="1517"/>
                </a:cxn>
                <a:cxn ang="0">
                  <a:pos x="1901" y="1561"/>
                </a:cxn>
                <a:cxn ang="0">
                  <a:pos x="2026" y="1575"/>
                </a:cxn>
                <a:cxn ang="0">
                  <a:pos x="2275" y="1589"/>
                </a:cxn>
                <a:cxn ang="0">
                  <a:pos x="2491" y="1445"/>
                </a:cxn>
                <a:cxn ang="0">
                  <a:pos x="2496" y="1301"/>
                </a:cxn>
                <a:cxn ang="0">
                  <a:pos x="2750" y="1373"/>
                </a:cxn>
                <a:cxn ang="0">
                  <a:pos x="2933" y="1417"/>
                </a:cxn>
                <a:cxn ang="0">
                  <a:pos x="3038" y="1349"/>
                </a:cxn>
                <a:cxn ang="0">
                  <a:pos x="3024" y="1613"/>
                </a:cxn>
                <a:cxn ang="0">
                  <a:pos x="3043" y="1690"/>
                </a:cxn>
                <a:cxn ang="0">
                  <a:pos x="3154" y="1652"/>
                </a:cxn>
                <a:cxn ang="0">
                  <a:pos x="3221" y="1369"/>
                </a:cxn>
                <a:cxn ang="0">
                  <a:pos x="3082" y="985"/>
                </a:cxn>
                <a:cxn ang="0">
                  <a:pos x="2971" y="1009"/>
                </a:cxn>
                <a:cxn ang="0">
                  <a:pos x="2894" y="793"/>
                </a:cxn>
                <a:cxn ang="0">
                  <a:pos x="2947" y="673"/>
                </a:cxn>
                <a:cxn ang="0">
                  <a:pos x="2832" y="557"/>
                </a:cxn>
                <a:cxn ang="0">
                  <a:pos x="2784" y="773"/>
                </a:cxn>
                <a:cxn ang="0">
                  <a:pos x="2568" y="1105"/>
                </a:cxn>
                <a:cxn ang="0">
                  <a:pos x="2256" y="965"/>
                </a:cxn>
                <a:cxn ang="0">
                  <a:pos x="2083" y="1037"/>
                </a:cxn>
                <a:cxn ang="0">
                  <a:pos x="2016" y="821"/>
                </a:cxn>
                <a:cxn ang="0">
                  <a:pos x="1915" y="1090"/>
                </a:cxn>
                <a:cxn ang="0">
                  <a:pos x="1603" y="975"/>
                </a:cxn>
                <a:cxn ang="0">
                  <a:pos x="1618" y="644"/>
                </a:cxn>
                <a:cxn ang="0">
                  <a:pos x="1493" y="601"/>
                </a:cxn>
                <a:cxn ang="0">
                  <a:pos x="1483" y="773"/>
                </a:cxn>
                <a:cxn ang="0">
                  <a:pos x="1459" y="874"/>
                </a:cxn>
                <a:cxn ang="0">
                  <a:pos x="1176" y="769"/>
                </a:cxn>
                <a:cxn ang="0">
                  <a:pos x="1032" y="625"/>
                </a:cxn>
                <a:cxn ang="0">
                  <a:pos x="1094" y="485"/>
                </a:cxn>
                <a:cxn ang="0">
                  <a:pos x="840" y="337"/>
                </a:cxn>
                <a:cxn ang="0">
                  <a:pos x="643" y="207"/>
                </a:cxn>
                <a:cxn ang="0">
                  <a:pos x="509" y="188"/>
                </a:cxn>
              </a:cxnLst>
              <a:rect l="0" t="0" r="r" b="b"/>
              <a:pathLst>
                <a:path w="3224" h="1705">
                  <a:moveTo>
                    <a:pt x="490" y="202"/>
                  </a:moveTo>
                  <a:cubicBezTo>
                    <a:pt x="494" y="145"/>
                    <a:pt x="481" y="140"/>
                    <a:pt x="523" y="125"/>
                  </a:cubicBezTo>
                  <a:cubicBezTo>
                    <a:pt x="525" y="119"/>
                    <a:pt x="523" y="111"/>
                    <a:pt x="528" y="106"/>
                  </a:cubicBezTo>
                  <a:cubicBezTo>
                    <a:pt x="533" y="101"/>
                    <a:pt x="545" y="107"/>
                    <a:pt x="547" y="101"/>
                  </a:cubicBezTo>
                  <a:cubicBezTo>
                    <a:pt x="551" y="87"/>
                    <a:pt x="542" y="72"/>
                    <a:pt x="542" y="58"/>
                  </a:cubicBezTo>
                  <a:cubicBezTo>
                    <a:pt x="518" y="43"/>
                    <a:pt x="496" y="24"/>
                    <a:pt x="480" y="1"/>
                  </a:cubicBezTo>
                  <a:cubicBezTo>
                    <a:pt x="469" y="2"/>
                    <a:pt x="456" y="0"/>
                    <a:pt x="446" y="5"/>
                  </a:cubicBezTo>
                  <a:cubicBezTo>
                    <a:pt x="441" y="7"/>
                    <a:pt x="446" y="16"/>
                    <a:pt x="442" y="20"/>
                  </a:cubicBezTo>
                  <a:cubicBezTo>
                    <a:pt x="441" y="21"/>
                    <a:pt x="415" y="28"/>
                    <a:pt x="413" y="29"/>
                  </a:cubicBezTo>
                  <a:cubicBezTo>
                    <a:pt x="396" y="55"/>
                    <a:pt x="387" y="75"/>
                    <a:pt x="365" y="97"/>
                  </a:cubicBezTo>
                  <a:cubicBezTo>
                    <a:pt x="358" y="104"/>
                    <a:pt x="357" y="118"/>
                    <a:pt x="350" y="125"/>
                  </a:cubicBezTo>
                  <a:cubicBezTo>
                    <a:pt x="340" y="135"/>
                    <a:pt x="322" y="132"/>
                    <a:pt x="307" y="135"/>
                  </a:cubicBezTo>
                  <a:cubicBezTo>
                    <a:pt x="277" y="146"/>
                    <a:pt x="245" y="141"/>
                    <a:pt x="216" y="130"/>
                  </a:cubicBezTo>
                  <a:cubicBezTo>
                    <a:pt x="197" y="137"/>
                    <a:pt x="202" y="155"/>
                    <a:pt x="182" y="159"/>
                  </a:cubicBezTo>
                  <a:cubicBezTo>
                    <a:pt x="162" y="163"/>
                    <a:pt x="141" y="162"/>
                    <a:pt x="120" y="164"/>
                  </a:cubicBezTo>
                  <a:cubicBezTo>
                    <a:pt x="80" y="189"/>
                    <a:pt x="95" y="208"/>
                    <a:pt x="43" y="217"/>
                  </a:cubicBezTo>
                  <a:cubicBezTo>
                    <a:pt x="41" y="226"/>
                    <a:pt x="43" y="237"/>
                    <a:pt x="38" y="245"/>
                  </a:cubicBezTo>
                  <a:cubicBezTo>
                    <a:pt x="36" y="249"/>
                    <a:pt x="28" y="248"/>
                    <a:pt x="24" y="250"/>
                  </a:cubicBezTo>
                  <a:cubicBezTo>
                    <a:pt x="9" y="258"/>
                    <a:pt x="9" y="261"/>
                    <a:pt x="0" y="274"/>
                  </a:cubicBezTo>
                  <a:cubicBezTo>
                    <a:pt x="1" y="283"/>
                    <a:pt x="1" y="339"/>
                    <a:pt x="10" y="361"/>
                  </a:cubicBezTo>
                  <a:cubicBezTo>
                    <a:pt x="16" y="375"/>
                    <a:pt x="48" y="385"/>
                    <a:pt x="48" y="385"/>
                  </a:cubicBezTo>
                  <a:cubicBezTo>
                    <a:pt x="77" y="375"/>
                    <a:pt x="69" y="407"/>
                    <a:pt x="72" y="433"/>
                  </a:cubicBezTo>
                  <a:cubicBezTo>
                    <a:pt x="95" y="430"/>
                    <a:pt x="122" y="423"/>
                    <a:pt x="125" y="433"/>
                  </a:cubicBezTo>
                  <a:cubicBezTo>
                    <a:pt x="135" y="471"/>
                    <a:pt x="119" y="466"/>
                    <a:pt x="96" y="471"/>
                  </a:cubicBezTo>
                  <a:cubicBezTo>
                    <a:pt x="93" y="476"/>
                    <a:pt x="85" y="479"/>
                    <a:pt x="86" y="485"/>
                  </a:cubicBezTo>
                  <a:cubicBezTo>
                    <a:pt x="87" y="490"/>
                    <a:pt x="97" y="486"/>
                    <a:pt x="101" y="490"/>
                  </a:cubicBezTo>
                  <a:cubicBezTo>
                    <a:pt x="105" y="494"/>
                    <a:pt x="103" y="501"/>
                    <a:pt x="106" y="505"/>
                  </a:cubicBezTo>
                  <a:cubicBezTo>
                    <a:pt x="109" y="509"/>
                    <a:pt x="115" y="511"/>
                    <a:pt x="120" y="514"/>
                  </a:cubicBezTo>
                  <a:cubicBezTo>
                    <a:pt x="137" y="540"/>
                    <a:pt x="133" y="566"/>
                    <a:pt x="115" y="591"/>
                  </a:cubicBezTo>
                  <a:cubicBezTo>
                    <a:pt x="120" y="593"/>
                    <a:pt x="145" y="601"/>
                    <a:pt x="149" y="601"/>
                  </a:cubicBezTo>
                  <a:cubicBezTo>
                    <a:pt x="159" y="600"/>
                    <a:pt x="178" y="591"/>
                    <a:pt x="178" y="591"/>
                  </a:cubicBezTo>
                  <a:cubicBezTo>
                    <a:pt x="184" y="593"/>
                    <a:pt x="194" y="590"/>
                    <a:pt x="197" y="596"/>
                  </a:cubicBezTo>
                  <a:cubicBezTo>
                    <a:pt x="200" y="602"/>
                    <a:pt x="188" y="610"/>
                    <a:pt x="192" y="615"/>
                  </a:cubicBezTo>
                  <a:cubicBezTo>
                    <a:pt x="194" y="618"/>
                    <a:pt x="226" y="626"/>
                    <a:pt x="235" y="629"/>
                  </a:cubicBezTo>
                  <a:cubicBezTo>
                    <a:pt x="271" y="653"/>
                    <a:pt x="229" y="679"/>
                    <a:pt x="269" y="692"/>
                  </a:cubicBezTo>
                  <a:cubicBezTo>
                    <a:pt x="275" y="747"/>
                    <a:pt x="272" y="749"/>
                    <a:pt x="326" y="735"/>
                  </a:cubicBezTo>
                  <a:cubicBezTo>
                    <a:pt x="331" y="732"/>
                    <a:pt x="336" y="728"/>
                    <a:pt x="341" y="725"/>
                  </a:cubicBezTo>
                  <a:cubicBezTo>
                    <a:pt x="345" y="723"/>
                    <a:pt x="352" y="725"/>
                    <a:pt x="355" y="721"/>
                  </a:cubicBezTo>
                  <a:cubicBezTo>
                    <a:pt x="370" y="699"/>
                    <a:pt x="350" y="687"/>
                    <a:pt x="379" y="677"/>
                  </a:cubicBezTo>
                  <a:cubicBezTo>
                    <a:pt x="393" y="682"/>
                    <a:pt x="409" y="680"/>
                    <a:pt x="422" y="687"/>
                  </a:cubicBezTo>
                  <a:cubicBezTo>
                    <a:pt x="426" y="689"/>
                    <a:pt x="423" y="698"/>
                    <a:pt x="427" y="701"/>
                  </a:cubicBezTo>
                  <a:cubicBezTo>
                    <a:pt x="438" y="708"/>
                    <a:pt x="453" y="707"/>
                    <a:pt x="466" y="711"/>
                  </a:cubicBezTo>
                  <a:cubicBezTo>
                    <a:pt x="499" y="762"/>
                    <a:pt x="437" y="751"/>
                    <a:pt x="398" y="754"/>
                  </a:cubicBezTo>
                  <a:cubicBezTo>
                    <a:pt x="397" y="760"/>
                    <a:pt x="400" y="770"/>
                    <a:pt x="394" y="773"/>
                  </a:cubicBezTo>
                  <a:cubicBezTo>
                    <a:pt x="360" y="792"/>
                    <a:pt x="342" y="755"/>
                    <a:pt x="360" y="807"/>
                  </a:cubicBezTo>
                  <a:cubicBezTo>
                    <a:pt x="362" y="812"/>
                    <a:pt x="367" y="816"/>
                    <a:pt x="370" y="821"/>
                  </a:cubicBezTo>
                  <a:cubicBezTo>
                    <a:pt x="376" y="856"/>
                    <a:pt x="383" y="854"/>
                    <a:pt x="418" y="860"/>
                  </a:cubicBezTo>
                  <a:cubicBezTo>
                    <a:pt x="409" y="886"/>
                    <a:pt x="428" y="879"/>
                    <a:pt x="451" y="884"/>
                  </a:cubicBezTo>
                  <a:cubicBezTo>
                    <a:pt x="443" y="938"/>
                    <a:pt x="439" y="921"/>
                    <a:pt x="394" y="937"/>
                  </a:cubicBezTo>
                  <a:cubicBezTo>
                    <a:pt x="405" y="977"/>
                    <a:pt x="341" y="972"/>
                    <a:pt x="317" y="975"/>
                  </a:cubicBezTo>
                  <a:cubicBezTo>
                    <a:pt x="315" y="989"/>
                    <a:pt x="306" y="1005"/>
                    <a:pt x="312" y="1018"/>
                  </a:cubicBezTo>
                  <a:cubicBezTo>
                    <a:pt x="316" y="1027"/>
                    <a:pt x="341" y="1028"/>
                    <a:pt x="341" y="1028"/>
                  </a:cubicBezTo>
                  <a:cubicBezTo>
                    <a:pt x="350" y="1043"/>
                    <a:pt x="355" y="1057"/>
                    <a:pt x="365" y="1071"/>
                  </a:cubicBezTo>
                  <a:cubicBezTo>
                    <a:pt x="367" y="1082"/>
                    <a:pt x="365" y="1095"/>
                    <a:pt x="370" y="1105"/>
                  </a:cubicBezTo>
                  <a:cubicBezTo>
                    <a:pt x="372" y="1109"/>
                    <a:pt x="379" y="1107"/>
                    <a:pt x="384" y="1109"/>
                  </a:cubicBezTo>
                  <a:cubicBezTo>
                    <a:pt x="394" y="1112"/>
                    <a:pt x="413" y="1119"/>
                    <a:pt x="413" y="1119"/>
                  </a:cubicBezTo>
                  <a:cubicBezTo>
                    <a:pt x="421" y="1142"/>
                    <a:pt x="444" y="1143"/>
                    <a:pt x="466" y="1148"/>
                  </a:cubicBezTo>
                  <a:cubicBezTo>
                    <a:pt x="473" y="1208"/>
                    <a:pt x="457" y="1164"/>
                    <a:pt x="494" y="1186"/>
                  </a:cubicBezTo>
                  <a:cubicBezTo>
                    <a:pt x="545" y="1216"/>
                    <a:pt x="467" y="1191"/>
                    <a:pt x="518" y="1205"/>
                  </a:cubicBezTo>
                  <a:cubicBezTo>
                    <a:pt x="563" y="1235"/>
                    <a:pt x="516" y="1231"/>
                    <a:pt x="605" y="1225"/>
                  </a:cubicBezTo>
                  <a:cubicBezTo>
                    <a:pt x="600" y="1195"/>
                    <a:pt x="593" y="1184"/>
                    <a:pt x="624" y="1177"/>
                  </a:cubicBezTo>
                  <a:cubicBezTo>
                    <a:pt x="626" y="1169"/>
                    <a:pt x="624" y="1159"/>
                    <a:pt x="629" y="1153"/>
                  </a:cubicBezTo>
                  <a:cubicBezTo>
                    <a:pt x="633" y="1148"/>
                    <a:pt x="645" y="1154"/>
                    <a:pt x="648" y="1148"/>
                  </a:cubicBezTo>
                  <a:cubicBezTo>
                    <a:pt x="655" y="1133"/>
                    <a:pt x="651" y="1116"/>
                    <a:pt x="653" y="1100"/>
                  </a:cubicBezTo>
                  <a:cubicBezTo>
                    <a:pt x="724" y="1104"/>
                    <a:pt x="794" y="1109"/>
                    <a:pt x="864" y="1124"/>
                  </a:cubicBezTo>
                  <a:cubicBezTo>
                    <a:pt x="876" y="1141"/>
                    <a:pt x="881" y="1151"/>
                    <a:pt x="902" y="1143"/>
                  </a:cubicBezTo>
                  <a:cubicBezTo>
                    <a:pt x="911" y="1117"/>
                    <a:pt x="901" y="1133"/>
                    <a:pt x="917" y="1143"/>
                  </a:cubicBezTo>
                  <a:cubicBezTo>
                    <a:pt x="922" y="1147"/>
                    <a:pt x="930" y="1146"/>
                    <a:pt x="936" y="1148"/>
                  </a:cubicBezTo>
                  <a:cubicBezTo>
                    <a:pt x="945" y="1173"/>
                    <a:pt x="946" y="1191"/>
                    <a:pt x="970" y="1205"/>
                  </a:cubicBezTo>
                  <a:cubicBezTo>
                    <a:pt x="976" y="1240"/>
                    <a:pt x="983" y="1238"/>
                    <a:pt x="1018" y="1244"/>
                  </a:cubicBezTo>
                  <a:cubicBezTo>
                    <a:pt x="1023" y="1246"/>
                    <a:pt x="1029" y="1245"/>
                    <a:pt x="1032" y="1249"/>
                  </a:cubicBezTo>
                  <a:cubicBezTo>
                    <a:pt x="1038" y="1257"/>
                    <a:pt x="1042" y="1277"/>
                    <a:pt x="1042" y="1277"/>
                  </a:cubicBezTo>
                  <a:cubicBezTo>
                    <a:pt x="1086" y="1272"/>
                    <a:pt x="1074" y="1278"/>
                    <a:pt x="1099" y="1253"/>
                  </a:cubicBezTo>
                  <a:cubicBezTo>
                    <a:pt x="1103" y="1249"/>
                    <a:pt x="1120" y="1245"/>
                    <a:pt x="1114" y="1244"/>
                  </a:cubicBezTo>
                  <a:cubicBezTo>
                    <a:pt x="1096" y="1242"/>
                    <a:pt x="1079" y="1247"/>
                    <a:pt x="1061" y="1249"/>
                  </a:cubicBezTo>
                  <a:cubicBezTo>
                    <a:pt x="1051" y="1247"/>
                    <a:pt x="1042" y="1242"/>
                    <a:pt x="1032" y="1244"/>
                  </a:cubicBezTo>
                  <a:cubicBezTo>
                    <a:pt x="1026" y="1245"/>
                    <a:pt x="1028" y="1258"/>
                    <a:pt x="1022" y="1258"/>
                  </a:cubicBezTo>
                  <a:cubicBezTo>
                    <a:pt x="1017" y="1258"/>
                    <a:pt x="1014" y="1246"/>
                    <a:pt x="1018" y="1244"/>
                  </a:cubicBezTo>
                  <a:cubicBezTo>
                    <a:pt x="1019" y="1243"/>
                    <a:pt x="1046" y="1263"/>
                    <a:pt x="1046" y="1263"/>
                  </a:cubicBezTo>
                  <a:cubicBezTo>
                    <a:pt x="1059" y="1270"/>
                    <a:pt x="1083" y="1271"/>
                    <a:pt x="1094" y="1273"/>
                  </a:cubicBezTo>
                  <a:cubicBezTo>
                    <a:pt x="1104" y="1287"/>
                    <a:pt x="1109" y="1301"/>
                    <a:pt x="1118" y="1316"/>
                  </a:cubicBezTo>
                  <a:cubicBezTo>
                    <a:pt x="1125" y="1348"/>
                    <a:pt x="1134" y="1385"/>
                    <a:pt x="1152" y="1412"/>
                  </a:cubicBezTo>
                  <a:cubicBezTo>
                    <a:pt x="1169" y="1513"/>
                    <a:pt x="1125" y="1487"/>
                    <a:pt x="1258" y="1493"/>
                  </a:cubicBezTo>
                  <a:cubicBezTo>
                    <a:pt x="1267" y="1496"/>
                    <a:pt x="1280" y="1495"/>
                    <a:pt x="1286" y="1503"/>
                  </a:cubicBezTo>
                  <a:cubicBezTo>
                    <a:pt x="1289" y="1508"/>
                    <a:pt x="1292" y="1513"/>
                    <a:pt x="1296" y="1517"/>
                  </a:cubicBezTo>
                  <a:cubicBezTo>
                    <a:pt x="1305" y="1524"/>
                    <a:pt x="1316" y="1526"/>
                    <a:pt x="1325" y="1532"/>
                  </a:cubicBezTo>
                  <a:cubicBezTo>
                    <a:pt x="1343" y="1582"/>
                    <a:pt x="1341" y="1574"/>
                    <a:pt x="1406" y="1580"/>
                  </a:cubicBezTo>
                  <a:cubicBezTo>
                    <a:pt x="1414" y="1650"/>
                    <a:pt x="1418" y="1638"/>
                    <a:pt x="1493" y="1613"/>
                  </a:cubicBezTo>
                  <a:cubicBezTo>
                    <a:pt x="1511" y="1564"/>
                    <a:pt x="1524" y="1580"/>
                    <a:pt x="1589" y="1575"/>
                  </a:cubicBezTo>
                  <a:cubicBezTo>
                    <a:pt x="1616" y="1555"/>
                    <a:pt x="1675" y="1581"/>
                    <a:pt x="1709" y="1585"/>
                  </a:cubicBezTo>
                  <a:cubicBezTo>
                    <a:pt x="1720" y="1616"/>
                    <a:pt x="1730" y="1657"/>
                    <a:pt x="1800" y="1594"/>
                  </a:cubicBezTo>
                  <a:cubicBezTo>
                    <a:pt x="1819" y="1577"/>
                    <a:pt x="1799" y="1542"/>
                    <a:pt x="1805" y="1517"/>
                  </a:cubicBezTo>
                  <a:cubicBezTo>
                    <a:pt x="1806" y="1512"/>
                    <a:pt x="1814" y="1514"/>
                    <a:pt x="1819" y="1513"/>
                  </a:cubicBezTo>
                  <a:cubicBezTo>
                    <a:pt x="1838" y="1514"/>
                    <a:pt x="1858" y="1511"/>
                    <a:pt x="1877" y="1517"/>
                  </a:cubicBezTo>
                  <a:cubicBezTo>
                    <a:pt x="1879" y="1518"/>
                    <a:pt x="1885" y="1545"/>
                    <a:pt x="1886" y="1546"/>
                  </a:cubicBezTo>
                  <a:cubicBezTo>
                    <a:pt x="1890" y="1552"/>
                    <a:pt x="1896" y="1556"/>
                    <a:pt x="1901" y="1561"/>
                  </a:cubicBezTo>
                  <a:cubicBezTo>
                    <a:pt x="1929" y="1551"/>
                    <a:pt x="1903" y="1553"/>
                    <a:pt x="1886" y="1541"/>
                  </a:cubicBezTo>
                  <a:cubicBezTo>
                    <a:pt x="1864" y="1507"/>
                    <a:pt x="1913" y="1525"/>
                    <a:pt x="1934" y="1527"/>
                  </a:cubicBezTo>
                  <a:cubicBezTo>
                    <a:pt x="1980" y="1558"/>
                    <a:pt x="1920" y="1513"/>
                    <a:pt x="1954" y="1556"/>
                  </a:cubicBezTo>
                  <a:cubicBezTo>
                    <a:pt x="1961" y="1565"/>
                    <a:pt x="2013" y="1571"/>
                    <a:pt x="2026" y="1575"/>
                  </a:cubicBezTo>
                  <a:cubicBezTo>
                    <a:pt x="2105" y="1567"/>
                    <a:pt x="2059" y="1560"/>
                    <a:pt x="2126" y="1551"/>
                  </a:cubicBezTo>
                  <a:cubicBezTo>
                    <a:pt x="2136" y="1580"/>
                    <a:pt x="2121" y="1590"/>
                    <a:pt x="2155" y="1599"/>
                  </a:cubicBezTo>
                  <a:cubicBezTo>
                    <a:pt x="2160" y="1597"/>
                    <a:pt x="2165" y="1594"/>
                    <a:pt x="2170" y="1594"/>
                  </a:cubicBezTo>
                  <a:cubicBezTo>
                    <a:pt x="2205" y="1591"/>
                    <a:pt x="2240" y="1595"/>
                    <a:pt x="2275" y="1589"/>
                  </a:cubicBezTo>
                  <a:cubicBezTo>
                    <a:pt x="2285" y="1587"/>
                    <a:pt x="2292" y="1553"/>
                    <a:pt x="2299" y="1546"/>
                  </a:cubicBezTo>
                  <a:cubicBezTo>
                    <a:pt x="2317" y="1528"/>
                    <a:pt x="2353" y="1531"/>
                    <a:pt x="2376" y="1527"/>
                  </a:cubicBezTo>
                  <a:cubicBezTo>
                    <a:pt x="2412" y="1514"/>
                    <a:pt x="2450" y="1523"/>
                    <a:pt x="2486" y="1513"/>
                  </a:cubicBezTo>
                  <a:cubicBezTo>
                    <a:pt x="2488" y="1490"/>
                    <a:pt x="2485" y="1467"/>
                    <a:pt x="2491" y="1445"/>
                  </a:cubicBezTo>
                  <a:cubicBezTo>
                    <a:pt x="2492" y="1439"/>
                    <a:pt x="2502" y="1441"/>
                    <a:pt x="2506" y="1436"/>
                  </a:cubicBezTo>
                  <a:cubicBezTo>
                    <a:pt x="2509" y="1432"/>
                    <a:pt x="2509" y="1426"/>
                    <a:pt x="2510" y="1421"/>
                  </a:cubicBezTo>
                  <a:cubicBezTo>
                    <a:pt x="2509" y="1391"/>
                    <a:pt x="2510" y="1360"/>
                    <a:pt x="2506" y="1330"/>
                  </a:cubicBezTo>
                  <a:cubicBezTo>
                    <a:pt x="2505" y="1320"/>
                    <a:pt x="2496" y="1301"/>
                    <a:pt x="2496" y="1301"/>
                  </a:cubicBezTo>
                  <a:cubicBezTo>
                    <a:pt x="2514" y="1296"/>
                    <a:pt x="2531" y="1291"/>
                    <a:pt x="2549" y="1287"/>
                  </a:cubicBezTo>
                  <a:cubicBezTo>
                    <a:pt x="2532" y="1240"/>
                    <a:pt x="2622" y="1266"/>
                    <a:pt x="2683" y="1268"/>
                  </a:cubicBezTo>
                  <a:cubicBezTo>
                    <a:pt x="2689" y="1298"/>
                    <a:pt x="2693" y="1299"/>
                    <a:pt x="2722" y="1306"/>
                  </a:cubicBezTo>
                  <a:cubicBezTo>
                    <a:pt x="2749" y="1326"/>
                    <a:pt x="2737" y="1363"/>
                    <a:pt x="2750" y="1373"/>
                  </a:cubicBezTo>
                  <a:cubicBezTo>
                    <a:pt x="2758" y="1379"/>
                    <a:pt x="2779" y="1383"/>
                    <a:pt x="2779" y="1383"/>
                  </a:cubicBezTo>
                  <a:cubicBezTo>
                    <a:pt x="2806" y="1420"/>
                    <a:pt x="2860" y="1407"/>
                    <a:pt x="2894" y="1383"/>
                  </a:cubicBezTo>
                  <a:cubicBezTo>
                    <a:pt x="2901" y="1385"/>
                    <a:pt x="2910" y="1383"/>
                    <a:pt x="2914" y="1388"/>
                  </a:cubicBezTo>
                  <a:cubicBezTo>
                    <a:pt x="2946" y="1426"/>
                    <a:pt x="2893" y="1404"/>
                    <a:pt x="2933" y="1417"/>
                  </a:cubicBezTo>
                  <a:cubicBezTo>
                    <a:pt x="2939" y="1415"/>
                    <a:pt x="2947" y="1416"/>
                    <a:pt x="2952" y="1412"/>
                  </a:cubicBezTo>
                  <a:cubicBezTo>
                    <a:pt x="2956" y="1409"/>
                    <a:pt x="2954" y="1401"/>
                    <a:pt x="2957" y="1397"/>
                  </a:cubicBezTo>
                  <a:cubicBezTo>
                    <a:pt x="2970" y="1377"/>
                    <a:pt x="2988" y="1361"/>
                    <a:pt x="3010" y="1354"/>
                  </a:cubicBezTo>
                  <a:cubicBezTo>
                    <a:pt x="3017" y="1330"/>
                    <a:pt x="3024" y="1327"/>
                    <a:pt x="3038" y="1349"/>
                  </a:cubicBezTo>
                  <a:cubicBezTo>
                    <a:pt x="3042" y="1375"/>
                    <a:pt x="3044" y="1400"/>
                    <a:pt x="3048" y="1426"/>
                  </a:cubicBezTo>
                  <a:cubicBezTo>
                    <a:pt x="3051" y="1442"/>
                    <a:pt x="3072" y="1469"/>
                    <a:pt x="3072" y="1469"/>
                  </a:cubicBezTo>
                  <a:cubicBezTo>
                    <a:pt x="3065" y="1551"/>
                    <a:pt x="3074" y="1534"/>
                    <a:pt x="3005" y="1546"/>
                  </a:cubicBezTo>
                  <a:cubicBezTo>
                    <a:pt x="3012" y="1568"/>
                    <a:pt x="3016" y="1591"/>
                    <a:pt x="3024" y="1613"/>
                  </a:cubicBezTo>
                  <a:cubicBezTo>
                    <a:pt x="3027" y="1623"/>
                    <a:pt x="3034" y="1642"/>
                    <a:pt x="3034" y="1642"/>
                  </a:cubicBezTo>
                  <a:cubicBezTo>
                    <a:pt x="3052" y="1614"/>
                    <a:pt x="3043" y="1640"/>
                    <a:pt x="3058" y="1661"/>
                  </a:cubicBezTo>
                  <a:cubicBezTo>
                    <a:pt x="3063" y="1679"/>
                    <a:pt x="3059" y="1687"/>
                    <a:pt x="3053" y="1705"/>
                  </a:cubicBezTo>
                  <a:cubicBezTo>
                    <a:pt x="3053" y="1705"/>
                    <a:pt x="3047" y="1694"/>
                    <a:pt x="3043" y="1690"/>
                  </a:cubicBezTo>
                  <a:cubicBezTo>
                    <a:pt x="3037" y="1684"/>
                    <a:pt x="3030" y="1681"/>
                    <a:pt x="3024" y="1676"/>
                  </a:cubicBezTo>
                  <a:cubicBezTo>
                    <a:pt x="3059" y="1663"/>
                    <a:pt x="3014" y="1675"/>
                    <a:pt x="3053" y="1685"/>
                  </a:cubicBezTo>
                  <a:cubicBezTo>
                    <a:pt x="3061" y="1687"/>
                    <a:pt x="3069" y="1682"/>
                    <a:pt x="3077" y="1681"/>
                  </a:cubicBezTo>
                  <a:cubicBezTo>
                    <a:pt x="3089" y="1645"/>
                    <a:pt x="3115" y="1655"/>
                    <a:pt x="3154" y="1652"/>
                  </a:cubicBezTo>
                  <a:cubicBezTo>
                    <a:pt x="3168" y="1600"/>
                    <a:pt x="3131" y="1580"/>
                    <a:pt x="3192" y="1570"/>
                  </a:cubicBezTo>
                  <a:cubicBezTo>
                    <a:pt x="3194" y="1554"/>
                    <a:pt x="3196" y="1538"/>
                    <a:pt x="3197" y="1522"/>
                  </a:cubicBezTo>
                  <a:cubicBezTo>
                    <a:pt x="3199" y="1485"/>
                    <a:pt x="3199" y="1449"/>
                    <a:pt x="3202" y="1412"/>
                  </a:cubicBezTo>
                  <a:cubicBezTo>
                    <a:pt x="3203" y="1396"/>
                    <a:pt x="3216" y="1384"/>
                    <a:pt x="3221" y="1369"/>
                  </a:cubicBezTo>
                  <a:cubicBezTo>
                    <a:pt x="3217" y="1326"/>
                    <a:pt x="3224" y="1313"/>
                    <a:pt x="3192" y="1292"/>
                  </a:cubicBezTo>
                  <a:cubicBezTo>
                    <a:pt x="3202" y="1243"/>
                    <a:pt x="3200" y="1263"/>
                    <a:pt x="3192" y="1181"/>
                  </a:cubicBezTo>
                  <a:cubicBezTo>
                    <a:pt x="3190" y="1160"/>
                    <a:pt x="3170" y="1141"/>
                    <a:pt x="3158" y="1124"/>
                  </a:cubicBezTo>
                  <a:cubicBezTo>
                    <a:pt x="3130" y="1085"/>
                    <a:pt x="3122" y="1011"/>
                    <a:pt x="3082" y="985"/>
                  </a:cubicBezTo>
                  <a:cubicBezTo>
                    <a:pt x="3063" y="956"/>
                    <a:pt x="3052" y="966"/>
                    <a:pt x="3014" y="970"/>
                  </a:cubicBezTo>
                  <a:cubicBezTo>
                    <a:pt x="3011" y="975"/>
                    <a:pt x="3006" y="979"/>
                    <a:pt x="3005" y="985"/>
                  </a:cubicBezTo>
                  <a:cubicBezTo>
                    <a:pt x="3002" y="999"/>
                    <a:pt x="3007" y="1015"/>
                    <a:pt x="3000" y="1028"/>
                  </a:cubicBezTo>
                  <a:cubicBezTo>
                    <a:pt x="2999" y="1030"/>
                    <a:pt x="2986" y="1015"/>
                    <a:pt x="2971" y="1009"/>
                  </a:cubicBezTo>
                  <a:cubicBezTo>
                    <a:pt x="2931" y="992"/>
                    <a:pt x="2921" y="998"/>
                    <a:pt x="2866" y="994"/>
                  </a:cubicBezTo>
                  <a:cubicBezTo>
                    <a:pt x="2872" y="966"/>
                    <a:pt x="2868" y="980"/>
                    <a:pt x="2880" y="946"/>
                  </a:cubicBezTo>
                  <a:cubicBezTo>
                    <a:pt x="2883" y="936"/>
                    <a:pt x="2890" y="917"/>
                    <a:pt x="2890" y="917"/>
                  </a:cubicBezTo>
                  <a:cubicBezTo>
                    <a:pt x="2891" y="876"/>
                    <a:pt x="2888" y="834"/>
                    <a:pt x="2894" y="793"/>
                  </a:cubicBezTo>
                  <a:cubicBezTo>
                    <a:pt x="2895" y="787"/>
                    <a:pt x="2905" y="787"/>
                    <a:pt x="2909" y="783"/>
                  </a:cubicBezTo>
                  <a:cubicBezTo>
                    <a:pt x="2918" y="774"/>
                    <a:pt x="2919" y="765"/>
                    <a:pt x="2923" y="754"/>
                  </a:cubicBezTo>
                  <a:cubicBezTo>
                    <a:pt x="2926" y="728"/>
                    <a:pt x="2921" y="700"/>
                    <a:pt x="2933" y="677"/>
                  </a:cubicBezTo>
                  <a:cubicBezTo>
                    <a:pt x="2935" y="673"/>
                    <a:pt x="2942" y="675"/>
                    <a:pt x="2947" y="673"/>
                  </a:cubicBezTo>
                  <a:cubicBezTo>
                    <a:pt x="2957" y="670"/>
                    <a:pt x="2976" y="663"/>
                    <a:pt x="2976" y="663"/>
                  </a:cubicBezTo>
                  <a:cubicBezTo>
                    <a:pt x="3017" y="622"/>
                    <a:pt x="2981" y="592"/>
                    <a:pt x="2947" y="572"/>
                  </a:cubicBezTo>
                  <a:cubicBezTo>
                    <a:pt x="2940" y="552"/>
                    <a:pt x="2933" y="550"/>
                    <a:pt x="2914" y="543"/>
                  </a:cubicBezTo>
                  <a:cubicBezTo>
                    <a:pt x="2868" y="559"/>
                    <a:pt x="2895" y="552"/>
                    <a:pt x="2832" y="557"/>
                  </a:cubicBezTo>
                  <a:cubicBezTo>
                    <a:pt x="2816" y="569"/>
                    <a:pt x="2805" y="569"/>
                    <a:pt x="2794" y="586"/>
                  </a:cubicBezTo>
                  <a:cubicBezTo>
                    <a:pt x="2792" y="612"/>
                    <a:pt x="2768" y="703"/>
                    <a:pt x="2803" y="716"/>
                  </a:cubicBezTo>
                  <a:cubicBezTo>
                    <a:pt x="2801" y="734"/>
                    <a:pt x="2804" y="752"/>
                    <a:pt x="2798" y="769"/>
                  </a:cubicBezTo>
                  <a:cubicBezTo>
                    <a:pt x="2796" y="774"/>
                    <a:pt x="2788" y="770"/>
                    <a:pt x="2784" y="773"/>
                  </a:cubicBezTo>
                  <a:cubicBezTo>
                    <a:pt x="2765" y="788"/>
                    <a:pt x="2773" y="789"/>
                    <a:pt x="2746" y="797"/>
                  </a:cubicBezTo>
                  <a:cubicBezTo>
                    <a:pt x="2727" y="825"/>
                    <a:pt x="2728" y="856"/>
                    <a:pt x="2722" y="889"/>
                  </a:cubicBezTo>
                  <a:cubicBezTo>
                    <a:pt x="2716" y="1081"/>
                    <a:pt x="2761" y="1060"/>
                    <a:pt x="2630" y="1071"/>
                  </a:cubicBezTo>
                  <a:cubicBezTo>
                    <a:pt x="2605" y="1078"/>
                    <a:pt x="2592" y="1096"/>
                    <a:pt x="2568" y="1105"/>
                  </a:cubicBezTo>
                  <a:cubicBezTo>
                    <a:pt x="2523" y="1103"/>
                    <a:pt x="2479" y="1103"/>
                    <a:pt x="2434" y="1100"/>
                  </a:cubicBezTo>
                  <a:cubicBezTo>
                    <a:pt x="2408" y="1098"/>
                    <a:pt x="2387" y="1065"/>
                    <a:pt x="2366" y="1052"/>
                  </a:cubicBezTo>
                  <a:cubicBezTo>
                    <a:pt x="2352" y="1029"/>
                    <a:pt x="2331" y="984"/>
                    <a:pt x="2304" y="975"/>
                  </a:cubicBezTo>
                  <a:cubicBezTo>
                    <a:pt x="2289" y="970"/>
                    <a:pt x="2272" y="969"/>
                    <a:pt x="2256" y="965"/>
                  </a:cubicBezTo>
                  <a:cubicBezTo>
                    <a:pt x="2241" y="968"/>
                    <a:pt x="2221" y="963"/>
                    <a:pt x="2213" y="975"/>
                  </a:cubicBezTo>
                  <a:cubicBezTo>
                    <a:pt x="2203" y="989"/>
                    <a:pt x="2211" y="1012"/>
                    <a:pt x="2198" y="1023"/>
                  </a:cubicBezTo>
                  <a:cubicBezTo>
                    <a:pt x="2182" y="1037"/>
                    <a:pt x="2128" y="1036"/>
                    <a:pt x="2117" y="1037"/>
                  </a:cubicBezTo>
                  <a:cubicBezTo>
                    <a:pt x="2108" y="1064"/>
                    <a:pt x="2102" y="1050"/>
                    <a:pt x="2083" y="1037"/>
                  </a:cubicBezTo>
                  <a:cubicBezTo>
                    <a:pt x="2076" y="1018"/>
                    <a:pt x="2083" y="1009"/>
                    <a:pt x="2088" y="989"/>
                  </a:cubicBezTo>
                  <a:cubicBezTo>
                    <a:pt x="2085" y="939"/>
                    <a:pt x="2096" y="897"/>
                    <a:pt x="2054" y="869"/>
                  </a:cubicBezTo>
                  <a:cubicBezTo>
                    <a:pt x="2053" y="867"/>
                    <a:pt x="2047" y="843"/>
                    <a:pt x="2045" y="841"/>
                  </a:cubicBezTo>
                  <a:cubicBezTo>
                    <a:pt x="2037" y="833"/>
                    <a:pt x="2016" y="821"/>
                    <a:pt x="2016" y="821"/>
                  </a:cubicBezTo>
                  <a:cubicBezTo>
                    <a:pt x="2006" y="823"/>
                    <a:pt x="1990" y="817"/>
                    <a:pt x="1987" y="826"/>
                  </a:cubicBezTo>
                  <a:cubicBezTo>
                    <a:pt x="1975" y="861"/>
                    <a:pt x="2005" y="923"/>
                    <a:pt x="1963" y="937"/>
                  </a:cubicBezTo>
                  <a:cubicBezTo>
                    <a:pt x="1945" y="987"/>
                    <a:pt x="1963" y="1054"/>
                    <a:pt x="1958" y="1109"/>
                  </a:cubicBezTo>
                  <a:cubicBezTo>
                    <a:pt x="1941" y="1104"/>
                    <a:pt x="1930" y="1100"/>
                    <a:pt x="1915" y="1090"/>
                  </a:cubicBezTo>
                  <a:cubicBezTo>
                    <a:pt x="1867" y="1016"/>
                    <a:pt x="1800" y="1045"/>
                    <a:pt x="1704" y="1042"/>
                  </a:cubicBezTo>
                  <a:cubicBezTo>
                    <a:pt x="1699" y="1027"/>
                    <a:pt x="1701" y="1009"/>
                    <a:pt x="1694" y="994"/>
                  </a:cubicBezTo>
                  <a:cubicBezTo>
                    <a:pt x="1692" y="990"/>
                    <a:pt x="1684" y="991"/>
                    <a:pt x="1680" y="989"/>
                  </a:cubicBezTo>
                  <a:cubicBezTo>
                    <a:pt x="1638" y="968"/>
                    <a:pt x="1712" y="984"/>
                    <a:pt x="1603" y="975"/>
                  </a:cubicBezTo>
                  <a:cubicBezTo>
                    <a:pt x="1609" y="858"/>
                    <a:pt x="1586" y="903"/>
                    <a:pt x="1637" y="869"/>
                  </a:cubicBezTo>
                  <a:cubicBezTo>
                    <a:pt x="1657" y="814"/>
                    <a:pt x="1649" y="762"/>
                    <a:pt x="1589" y="745"/>
                  </a:cubicBezTo>
                  <a:cubicBezTo>
                    <a:pt x="1571" y="718"/>
                    <a:pt x="1558" y="684"/>
                    <a:pt x="1579" y="649"/>
                  </a:cubicBezTo>
                  <a:cubicBezTo>
                    <a:pt x="1586" y="638"/>
                    <a:pt x="1605" y="646"/>
                    <a:pt x="1618" y="644"/>
                  </a:cubicBezTo>
                  <a:cubicBezTo>
                    <a:pt x="1611" y="618"/>
                    <a:pt x="1605" y="622"/>
                    <a:pt x="1584" y="610"/>
                  </a:cubicBezTo>
                  <a:cubicBezTo>
                    <a:pt x="1574" y="604"/>
                    <a:pt x="1555" y="591"/>
                    <a:pt x="1555" y="591"/>
                  </a:cubicBezTo>
                  <a:cubicBezTo>
                    <a:pt x="1538" y="565"/>
                    <a:pt x="1525" y="575"/>
                    <a:pt x="1498" y="581"/>
                  </a:cubicBezTo>
                  <a:cubicBezTo>
                    <a:pt x="1496" y="588"/>
                    <a:pt x="1499" y="598"/>
                    <a:pt x="1493" y="601"/>
                  </a:cubicBezTo>
                  <a:cubicBezTo>
                    <a:pt x="1488" y="603"/>
                    <a:pt x="1490" y="591"/>
                    <a:pt x="1488" y="586"/>
                  </a:cubicBezTo>
                  <a:cubicBezTo>
                    <a:pt x="1480" y="571"/>
                    <a:pt x="1477" y="571"/>
                    <a:pt x="1464" y="562"/>
                  </a:cubicBezTo>
                  <a:cubicBezTo>
                    <a:pt x="1459" y="564"/>
                    <a:pt x="1450" y="562"/>
                    <a:pt x="1450" y="567"/>
                  </a:cubicBezTo>
                  <a:cubicBezTo>
                    <a:pt x="1439" y="756"/>
                    <a:pt x="1441" y="685"/>
                    <a:pt x="1483" y="773"/>
                  </a:cubicBezTo>
                  <a:cubicBezTo>
                    <a:pt x="1485" y="778"/>
                    <a:pt x="1486" y="783"/>
                    <a:pt x="1488" y="788"/>
                  </a:cubicBezTo>
                  <a:cubicBezTo>
                    <a:pt x="1486" y="799"/>
                    <a:pt x="1488" y="811"/>
                    <a:pt x="1483" y="821"/>
                  </a:cubicBezTo>
                  <a:cubicBezTo>
                    <a:pt x="1481" y="825"/>
                    <a:pt x="1471" y="822"/>
                    <a:pt x="1469" y="826"/>
                  </a:cubicBezTo>
                  <a:cubicBezTo>
                    <a:pt x="1461" y="840"/>
                    <a:pt x="1463" y="858"/>
                    <a:pt x="1459" y="874"/>
                  </a:cubicBezTo>
                  <a:cubicBezTo>
                    <a:pt x="1442" y="871"/>
                    <a:pt x="1429" y="873"/>
                    <a:pt x="1416" y="860"/>
                  </a:cubicBezTo>
                  <a:cubicBezTo>
                    <a:pt x="1404" y="848"/>
                    <a:pt x="1398" y="833"/>
                    <a:pt x="1378" y="831"/>
                  </a:cubicBezTo>
                  <a:cubicBezTo>
                    <a:pt x="1351" y="828"/>
                    <a:pt x="1323" y="828"/>
                    <a:pt x="1296" y="826"/>
                  </a:cubicBezTo>
                  <a:cubicBezTo>
                    <a:pt x="1253" y="798"/>
                    <a:pt x="1226" y="783"/>
                    <a:pt x="1176" y="769"/>
                  </a:cubicBezTo>
                  <a:cubicBezTo>
                    <a:pt x="1173" y="764"/>
                    <a:pt x="1170" y="758"/>
                    <a:pt x="1166" y="754"/>
                  </a:cubicBezTo>
                  <a:cubicBezTo>
                    <a:pt x="1162" y="750"/>
                    <a:pt x="1156" y="749"/>
                    <a:pt x="1152" y="745"/>
                  </a:cubicBezTo>
                  <a:cubicBezTo>
                    <a:pt x="1119" y="707"/>
                    <a:pt x="1118" y="682"/>
                    <a:pt x="1075" y="653"/>
                  </a:cubicBezTo>
                  <a:cubicBezTo>
                    <a:pt x="1061" y="643"/>
                    <a:pt x="1046" y="635"/>
                    <a:pt x="1032" y="625"/>
                  </a:cubicBezTo>
                  <a:cubicBezTo>
                    <a:pt x="1022" y="618"/>
                    <a:pt x="1003" y="605"/>
                    <a:pt x="1003" y="605"/>
                  </a:cubicBezTo>
                  <a:cubicBezTo>
                    <a:pt x="1001" y="600"/>
                    <a:pt x="998" y="596"/>
                    <a:pt x="998" y="591"/>
                  </a:cubicBezTo>
                  <a:cubicBezTo>
                    <a:pt x="998" y="518"/>
                    <a:pt x="1001" y="531"/>
                    <a:pt x="1061" y="524"/>
                  </a:cubicBezTo>
                  <a:cubicBezTo>
                    <a:pt x="1071" y="507"/>
                    <a:pt x="1078" y="496"/>
                    <a:pt x="1094" y="485"/>
                  </a:cubicBezTo>
                  <a:cubicBezTo>
                    <a:pt x="1107" y="449"/>
                    <a:pt x="1104" y="455"/>
                    <a:pt x="1142" y="447"/>
                  </a:cubicBezTo>
                  <a:cubicBezTo>
                    <a:pt x="1125" y="388"/>
                    <a:pt x="1007" y="419"/>
                    <a:pt x="979" y="418"/>
                  </a:cubicBezTo>
                  <a:cubicBezTo>
                    <a:pt x="963" y="408"/>
                    <a:pt x="957" y="395"/>
                    <a:pt x="941" y="385"/>
                  </a:cubicBezTo>
                  <a:cubicBezTo>
                    <a:pt x="921" y="355"/>
                    <a:pt x="875" y="344"/>
                    <a:pt x="840" y="337"/>
                  </a:cubicBezTo>
                  <a:cubicBezTo>
                    <a:pt x="815" y="319"/>
                    <a:pt x="801" y="321"/>
                    <a:pt x="768" y="317"/>
                  </a:cubicBezTo>
                  <a:cubicBezTo>
                    <a:pt x="752" y="307"/>
                    <a:pt x="748" y="294"/>
                    <a:pt x="730" y="289"/>
                  </a:cubicBezTo>
                  <a:cubicBezTo>
                    <a:pt x="718" y="271"/>
                    <a:pt x="700" y="253"/>
                    <a:pt x="682" y="241"/>
                  </a:cubicBezTo>
                  <a:cubicBezTo>
                    <a:pt x="672" y="227"/>
                    <a:pt x="643" y="207"/>
                    <a:pt x="643" y="207"/>
                  </a:cubicBezTo>
                  <a:cubicBezTo>
                    <a:pt x="572" y="214"/>
                    <a:pt x="606" y="209"/>
                    <a:pt x="566" y="236"/>
                  </a:cubicBezTo>
                  <a:cubicBezTo>
                    <a:pt x="563" y="225"/>
                    <a:pt x="555" y="201"/>
                    <a:pt x="547" y="193"/>
                  </a:cubicBezTo>
                  <a:cubicBezTo>
                    <a:pt x="539" y="185"/>
                    <a:pt x="518" y="173"/>
                    <a:pt x="518" y="173"/>
                  </a:cubicBezTo>
                  <a:cubicBezTo>
                    <a:pt x="515" y="178"/>
                    <a:pt x="511" y="182"/>
                    <a:pt x="509" y="188"/>
                  </a:cubicBezTo>
                  <a:cubicBezTo>
                    <a:pt x="506" y="199"/>
                    <a:pt x="509" y="211"/>
                    <a:pt x="504" y="221"/>
                  </a:cubicBezTo>
                  <a:cubicBezTo>
                    <a:pt x="502" y="225"/>
                    <a:pt x="502" y="211"/>
                    <a:pt x="499" y="207"/>
                  </a:cubicBezTo>
                  <a:cubicBezTo>
                    <a:pt x="497" y="204"/>
                    <a:pt x="493" y="204"/>
                    <a:pt x="490" y="202"/>
                  </a:cubicBezTo>
                  <a:close/>
                </a:path>
              </a:pathLst>
            </a:custGeom>
            <a:solidFill>
              <a:schemeClr val="accent1"/>
            </a:solidFill>
            <a:ln w="6350">
              <a:solidFill>
                <a:schemeClr val="accent6">
                  <a:lumMod val="40000"/>
                  <a:lumOff val="60000"/>
                </a:schemeClr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2400"/>
            </a:p>
          </p:txBody>
        </p:sp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843" y="1926"/>
              <a:ext cx="991" cy="1529"/>
              <a:chOff x="843" y="1926"/>
              <a:chExt cx="991" cy="1529"/>
            </a:xfrm>
          </p:grpSpPr>
          <p:sp>
            <p:nvSpPr>
              <p:cNvPr id="8" name="Freeform 10" descr="Широкий диагональный 2"/>
              <p:cNvSpPr>
                <a:spLocks/>
              </p:cNvSpPr>
              <p:nvPr/>
            </p:nvSpPr>
            <p:spPr bwMode="auto">
              <a:xfrm>
                <a:off x="843" y="2357"/>
                <a:ext cx="803" cy="1098"/>
              </a:xfrm>
              <a:custGeom>
                <a:avLst/>
                <a:gdLst/>
                <a:ahLst/>
                <a:cxnLst>
                  <a:cxn ang="0">
                    <a:pos x="389" y="115"/>
                  </a:cxn>
                  <a:cxn ang="0">
                    <a:pos x="310" y="144"/>
                  </a:cxn>
                  <a:cxn ang="0">
                    <a:pos x="332" y="209"/>
                  </a:cxn>
                  <a:cxn ang="0">
                    <a:pos x="353" y="483"/>
                  </a:cxn>
                  <a:cxn ang="0">
                    <a:pos x="325" y="598"/>
                  </a:cxn>
                  <a:cxn ang="0">
                    <a:pos x="152" y="684"/>
                  </a:cxn>
                  <a:cxn ang="0">
                    <a:pos x="65" y="857"/>
                  </a:cxn>
                  <a:cxn ang="0">
                    <a:pos x="73" y="929"/>
                  </a:cxn>
                  <a:cxn ang="0">
                    <a:pos x="116" y="979"/>
                  </a:cxn>
                  <a:cxn ang="0">
                    <a:pos x="166" y="1015"/>
                  </a:cxn>
                  <a:cxn ang="0">
                    <a:pos x="217" y="1231"/>
                  </a:cxn>
                  <a:cxn ang="0">
                    <a:pos x="267" y="1332"/>
                  </a:cxn>
                  <a:cxn ang="0">
                    <a:pos x="339" y="1203"/>
                  </a:cxn>
                  <a:cxn ang="0">
                    <a:pos x="389" y="1116"/>
                  </a:cxn>
                  <a:cxn ang="0">
                    <a:pos x="440" y="1087"/>
                  </a:cxn>
                  <a:cxn ang="0">
                    <a:pos x="577" y="1037"/>
                  </a:cxn>
                  <a:cxn ang="0">
                    <a:pos x="584" y="915"/>
                  </a:cxn>
                  <a:cxn ang="0">
                    <a:pos x="656" y="835"/>
                  </a:cxn>
                  <a:cxn ang="0">
                    <a:pos x="692" y="799"/>
                  </a:cxn>
                  <a:cxn ang="0">
                    <a:pos x="785" y="828"/>
                  </a:cxn>
                  <a:cxn ang="0">
                    <a:pos x="886" y="800"/>
                  </a:cxn>
                  <a:cxn ang="0">
                    <a:pos x="1022" y="709"/>
                  </a:cxn>
                  <a:cxn ang="0">
                    <a:pos x="977" y="619"/>
                  </a:cxn>
                  <a:cxn ang="0">
                    <a:pos x="886" y="528"/>
                  </a:cxn>
                  <a:cxn ang="0">
                    <a:pos x="977" y="483"/>
                  </a:cxn>
                  <a:cxn ang="0">
                    <a:pos x="1022" y="437"/>
                  </a:cxn>
                  <a:cxn ang="0">
                    <a:pos x="932" y="392"/>
                  </a:cxn>
                  <a:cxn ang="0">
                    <a:pos x="886" y="483"/>
                  </a:cxn>
                  <a:cxn ang="0">
                    <a:pos x="750" y="437"/>
                  </a:cxn>
                  <a:cxn ang="0">
                    <a:pos x="713" y="339"/>
                  </a:cxn>
                  <a:cxn ang="0">
                    <a:pos x="569" y="281"/>
                  </a:cxn>
                  <a:cxn ang="0">
                    <a:pos x="591" y="144"/>
                  </a:cxn>
                  <a:cxn ang="0">
                    <a:pos x="533" y="72"/>
                  </a:cxn>
                  <a:cxn ang="0">
                    <a:pos x="476" y="36"/>
                  </a:cxn>
                  <a:cxn ang="0">
                    <a:pos x="418" y="0"/>
                  </a:cxn>
                </a:cxnLst>
                <a:rect l="0" t="0" r="r" b="b"/>
                <a:pathLst>
                  <a:path w="1068" h="1345">
                    <a:moveTo>
                      <a:pt x="418" y="0"/>
                    </a:moveTo>
                    <a:cubicBezTo>
                      <a:pt x="412" y="50"/>
                      <a:pt x="399" y="69"/>
                      <a:pt x="389" y="115"/>
                    </a:cubicBezTo>
                    <a:cubicBezTo>
                      <a:pt x="360" y="108"/>
                      <a:pt x="346" y="99"/>
                      <a:pt x="317" y="108"/>
                    </a:cubicBezTo>
                    <a:cubicBezTo>
                      <a:pt x="315" y="120"/>
                      <a:pt x="315" y="133"/>
                      <a:pt x="310" y="144"/>
                    </a:cubicBezTo>
                    <a:cubicBezTo>
                      <a:pt x="307" y="150"/>
                      <a:pt x="297" y="152"/>
                      <a:pt x="296" y="159"/>
                    </a:cubicBezTo>
                    <a:cubicBezTo>
                      <a:pt x="292" y="179"/>
                      <a:pt x="320" y="198"/>
                      <a:pt x="332" y="209"/>
                    </a:cubicBezTo>
                    <a:cubicBezTo>
                      <a:pt x="343" y="245"/>
                      <a:pt x="352" y="268"/>
                      <a:pt x="310" y="281"/>
                    </a:cubicBezTo>
                    <a:cubicBezTo>
                      <a:pt x="311" y="306"/>
                      <a:pt x="295" y="461"/>
                      <a:pt x="353" y="483"/>
                    </a:cubicBezTo>
                    <a:cubicBezTo>
                      <a:pt x="385" y="513"/>
                      <a:pt x="394" y="514"/>
                      <a:pt x="361" y="591"/>
                    </a:cubicBezTo>
                    <a:cubicBezTo>
                      <a:pt x="356" y="602"/>
                      <a:pt x="337" y="596"/>
                      <a:pt x="325" y="598"/>
                    </a:cubicBezTo>
                    <a:cubicBezTo>
                      <a:pt x="297" y="671"/>
                      <a:pt x="260" y="636"/>
                      <a:pt x="159" y="641"/>
                    </a:cubicBezTo>
                    <a:cubicBezTo>
                      <a:pt x="157" y="655"/>
                      <a:pt x="164" y="675"/>
                      <a:pt x="152" y="684"/>
                    </a:cubicBezTo>
                    <a:cubicBezTo>
                      <a:pt x="131" y="700"/>
                      <a:pt x="98" y="689"/>
                      <a:pt x="73" y="699"/>
                    </a:cubicBezTo>
                    <a:cubicBezTo>
                      <a:pt x="10" y="636"/>
                      <a:pt x="0" y="814"/>
                      <a:pt x="65" y="857"/>
                    </a:cubicBezTo>
                    <a:cubicBezTo>
                      <a:pt x="68" y="864"/>
                      <a:pt x="73" y="871"/>
                      <a:pt x="73" y="879"/>
                    </a:cubicBezTo>
                    <a:cubicBezTo>
                      <a:pt x="73" y="898"/>
                      <a:pt x="48" y="908"/>
                      <a:pt x="73" y="929"/>
                    </a:cubicBezTo>
                    <a:cubicBezTo>
                      <a:pt x="82" y="937"/>
                      <a:pt x="97" y="934"/>
                      <a:pt x="109" y="936"/>
                    </a:cubicBezTo>
                    <a:cubicBezTo>
                      <a:pt x="111" y="950"/>
                      <a:pt x="118" y="965"/>
                      <a:pt x="116" y="979"/>
                    </a:cubicBezTo>
                    <a:cubicBezTo>
                      <a:pt x="115" y="986"/>
                      <a:pt x="101" y="987"/>
                      <a:pt x="101" y="994"/>
                    </a:cubicBezTo>
                    <a:cubicBezTo>
                      <a:pt x="101" y="1012"/>
                      <a:pt x="140" y="1011"/>
                      <a:pt x="166" y="1015"/>
                    </a:cubicBezTo>
                    <a:cubicBezTo>
                      <a:pt x="156" y="1055"/>
                      <a:pt x="140" y="1108"/>
                      <a:pt x="188" y="1123"/>
                    </a:cubicBezTo>
                    <a:cubicBezTo>
                      <a:pt x="200" y="1161"/>
                      <a:pt x="207" y="1193"/>
                      <a:pt x="217" y="1231"/>
                    </a:cubicBezTo>
                    <a:cubicBezTo>
                      <a:pt x="223" y="1253"/>
                      <a:pt x="222" y="1280"/>
                      <a:pt x="238" y="1296"/>
                    </a:cubicBezTo>
                    <a:cubicBezTo>
                      <a:pt x="259" y="1317"/>
                      <a:pt x="249" y="1305"/>
                      <a:pt x="267" y="1332"/>
                    </a:cubicBezTo>
                    <a:cubicBezTo>
                      <a:pt x="362" y="1321"/>
                      <a:pt x="318" y="1345"/>
                      <a:pt x="332" y="1224"/>
                    </a:cubicBezTo>
                    <a:cubicBezTo>
                      <a:pt x="333" y="1217"/>
                      <a:pt x="333" y="1207"/>
                      <a:pt x="339" y="1203"/>
                    </a:cubicBezTo>
                    <a:cubicBezTo>
                      <a:pt x="351" y="1194"/>
                      <a:pt x="382" y="1188"/>
                      <a:pt x="382" y="1188"/>
                    </a:cubicBezTo>
                    <a:cubicBezTo>
                      <a:pt x="384" y="1164"/>
                      <a:pt x="376" y="1136"/>
                      <a:pt x="389" y="1116"/>
                    </a:cubicBezTo>
                    <a:cubicBezTo>
                      <a:pt x="397" y="1104"/>
                      <a:pt x="420" y="1116"/>
                      <a:pt x="433" y="1109"/>
                    </a:cubicBezTo>
                    <a:cubicBezTo>
                      <a:pt x="440" y="1105"/>
                      <a:pt x="432" y="1089"/>
                      <a:pt x="440" y="1087"/>
                    </a:cubicBezTo>
                    <a:cubicBezTo>
                      <a:pt x="480" y="1078"/>
                      <a:pt x="521" y="1082"/>
                      <a:pt x="562" y="1080"/>
                    </a:cubicBezTo>
                    <a:cubicBezTo>
                      <a:pt x="567" y="1066"/>
                      <a:pt x="572" y="1051"/>
                      <a:pt x="577" y="1037"/>
                    </a:cubicBezTo>
                    <a:cubicBezTo>
                      <a:pt x="582" y="1023"/>
                      <a:pt x="591" y="994"/>
                      <a:pt x="591" y="994"/>
                    </a:cubicBezTo>
                    <a:cubicBezTo>
                      <a:pt x="589" y="968"/>
                      <a:pt x="590" y="941"/>
                      <a:pt x="584" y="915"/>
                    </a:cubicBezTo>
                    <a:cubicBezTo>
                      <a:pt x="574" y="871"/>
                      <a:pt x="528" y="947"/>
                      <a:pt x="577" y="850"/>
                    </a:cubicBezTo>
                    <a:cubicBezTo>
                      <a:pt x="581" y="843"/>
                      <a:pt x="651" y="836"/>
                      <a:pt x="656" y="835"/>
                    </a:cubicBezTo>
                    <a:cubicBezTo>
                      <a:pt x="658" y="821"/>
                      <a:pt x="653" y="802"/>
                      <a:pt x="663" y="792"/>
                    </a:cubicBezTo>
                    <a:cubicBezTo>
                      <a:pt x="670" y="785"/>
                      <a:pt x="686" y="791"/>
                      <a:pt x="692" y="799"/>
                    </a:cubicBezTo>
                    <a:cubicBezTo>
                      <a:pt x="700" y="808"/>
                      <a:pt x="697" y="823"/>
                      <a:pt x="699" y="835"/>
                    </a:cubicBezTo>
                    <a:cubicBezTo>
                      <a:pt x="728" y="833"/>
                      <a:pt x="757" y="834"/>
                      <a:pt x="785" y="828"/>
                    </a:cubicBezTo>
                    <a:cubicBezTo>
                      <a:pt x="868" y="811"/>
                      <a:pt x="749" y="814"/>
                      <a:pt x="814" y="814"/>
                    </a:cubicBezTo>
                    <a:lnTo>
                      <a:pt x="886" y="800"/>
                    </a:lnTo>
                    <a:lnTo>
                      <a:pt x="932" y="755"/>
                    </a:lnTo>
                    <a:lnTo>
                      <a:pt x="1022" y="709"/>
                    </a:lnTo>
                    <a:lnTo>
                      <a:pt x="977" y="664"/>
                    </a:lnTo>
                    <a:lnTo>
                      <a:pt x="977" y="619"/>
                    </a:lnTo>
                    <a:lnTo>
                      <a:pt x="932" y="619"/>
                    </a:lnTo>
                    <a:lnTo>
                      <a:pt x="886" y="528"/>
                    </a:lnTo>
                    <a:lnTo>
                      <a:pt x="932" y="528"/>
                    </a:lnTo>
                    <a:lnTo>
                      <a:pt x="977" y="483"/>
                    </a:lnTo>
                    <a:lnTo>
                      <a:pt x="1068" y="483"/>
                    </a:lnTo>
                    <a:lnTo>
                      <a:pt x="1022" y="437"/>
                    </a:lnTo>
                    <a:lnTo>
                      <a:pt x="977" y="392"/>
                    </a:lnTo>
                    <a:lnTo>
                      <a:pt x="932" y="392"/>
                    </a:lnTo>
                    <a:lnTo>
                      <a:pt x="886" y="437"/>
                    </a:lnTo>
                    <a:lnTo>
                      <a:pt x="886" y="483"/>
                    </a:lnTo>
                    <a:lnTo>
                      <a:pt x="796" y="483"/>
                    </a:lnTo>
                    <a:lnTo>
                      <a:pt x="750" y="437"/>
                    </a:lnTo>
                    <a:lnTo>
                      <a:pt x="750" y="392"/>
                    </a:lnTo>
                    <a:cubicBezTo>
                      <a:pt x="723" y="310"/>
                      <a:pt x="755" y="365"/>
                      <a:pt x="713" y="339"/>
                    </a:cubicBezTo>
                    <a:cubicBezTo>
                      <a:pt x="663" y="309"/>
                      <a:pt x="740" y="337"/>
                      <a:pt x="677" y="317"/>
                    </a:cubicBezTo>
                    <a:cubicBezTo>
                      <a:pt x="641" y="293"/>
                      <a:pt x="600" y="310"/>
                      <a:pt x="569" y="281"/>
                    </a:cubicBezTo>
                    <a:cubicBezTo>
                      <a:pt x="584" y="227"/>
                      <a:pt x="562" y="200"/>
                      <a:pt x="533" y="159"/>
                    </a:cubicBezTo>
                    <a:cubicBezTo>
                      <a:pt x="552" y="152"/>
                      <a:pt x="578" y="160"/>
                      <a:pt x="591" y="144"/>
                    </a:cubicBezTo>
                    <a:cubicBezTo>
                      <a:pt x="600" y="132"/>
                      <a:pt x="562" y="85"/>
                      <a:pt x="555" y="79"/>
                    </a:cubicBezTo>
                    <a:cubicBezTo>
                      <a:pt x="549" y="74"/>
                      <a:pt x="540" y="74"/>
                      <a:pt x="533" y="72"/>
                    </a:cubicBezTo>
                    <a:cubicBezTo>
                      <a:pt x="516" y="74"/>
                      <a:pt x="497" y="88"/>
                      <a:pt x="483" y="79"/>
                    </a:cubicBezTo>
                    <a:cubicBezTo>
                      <a:pt x="471" y="71"/>
                      <a:pt x="483" y="49"/>
                      <a:pt x="476" y="36"/>
                    </a:cubicBezTo>
                    <a:cubicBezTo>
                      <a:pt x="472" y="29"/>
                      <a:pt x="461" y="31"/>
                      <a:pt x="454" y="29"/>
                    </a:cubicBezTo>
                    <a:cubicBezTo>
                      <a:pt x="427" y="11"/>
                      <a:pt x="439" y="21"/>
                      <a:pt x="418" y="0"/>
                    </a:cubicBezTo>
                    <a:close/>
                  </a:path>
                </a:pathLst>
              </a:custGeom>
              <a:solidFill>
                <a:srgbClr val="FE404E"/>
              </a:solidFill>
              <a:ln w="6350">
                <a:solidFill>
                  <a:srgbClr val="FE404E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ru-RU" sz="2400"/>
              </a:p>
            </p:txBody>
          </p:sp>
          <p:sp>
            <p:nvSpPr>
              <p:cNvPr id="9" name="Freeform 14" descr="Широкий диагональный 2"/>
              <p:cNvSpPr>
                <a:spLocks/>
              </p:cNvSpPr>
              <p:nvPr/>
            </p:nvSpPr>
            <p:spPr bwMode="auto">
              <a:xfrm>
                <a:off x="1142" y="1926"/>
                <a:ext cx="692" cy="843"/>
              </a:xfrm>
              <a:custGeom>
                <a:avLst/>
                <a:gdLst/>
                <a:ahLst/>
                <a:cxnLst>
                  <a:cxn ang="0">
                    <a:pos x="500" y="816"/>
                  </a:cxn>
                  <a:cxn ang="0">
                    <a:pos x="558" y="797"/>
                  </a:cxn>
                  <a:cxn ang="0">
                    <a:pos x="583" y="778"/>
                  </a:cxn>
                  <a:cxn ang="0">
                    <a:pos x="590" y="714"/>
                  </a:cxn>
                  <a:cxn ang="0">
                    <a:pos x="619" y="589"/>
                  </a:cxn>
                  <a:cxn ang="0">
                    <a:pos x="667" y="570"/>
                  </a:cxn>
                  <a:cxn ang="0">
                    <a:pos x="676" y="541"/>
                  </a:cxn>
                  <a:cxn ang="0">
                    <a:pos x="679" y="452"/>
                  </a:cxn>
                  <a:cxn ang="0">
                    <a:pos x="679" y="423"/>
                  </a:cxn>
                  <a:cxn ang="0">
                    <a:pos x="660" y="388"/>
                  </a:cxn>
                  <a:cxn ang="0">
                    <a:pos x="660" y="282"/>
                  </a:cxn>
                  <a:cxn ang="0">
                    <a:pos x="628" y="269"/>
                  </a:cxn>
                  <a:cxn ang="0">
                    <a:pos x="612" y="272"/>
                  </a:cxn>
                  <a:cxn ang="0">
                    <a:pos x="593" y="295"/>
                  </a:cxn>
                  <a:cxn ang="0">
                    <a:pos x="580" y="282"/>
                  </a:cxn>
                  <a:cxn ang="0">
                    <a:pos x="548" y="237"/>
                  </a:cxn>
                  <a:cxn ang="0">
                    <a:pos x="532" y="272"/>
                  </a:cxn>
                  <a:cxn ang="0">
                    <a:pos x="519" y="260"/>
                  </a:cxn>
                  <a:cxn ang="0">
                    <a:pos x="513" y="240"/>
                  </a:cxn>
                  <a:cxn ang="0">
                    <a:pos x="532" y="221"/>
                  </a:cxn>
                  <a:cxn ang="0">
                    <a:pos x="571" y="157"/>
                  </a:cxn>
                  <a:cxn ang="0">
                    <a:pos x="590" y="109"/>
                  </a:cxn>
                  <a:cxn ang="0">
                    <a:pos x="551" y="32"/>
                  </a:cxn>
                  <a:cxn ang="0">
                    <a:pos x="516" y="0"/>
                  </a:cxn>
                  <a:cxn ang="0">
                    <a:pos x="487" y="23"/>
                  </a:cxn>
                  <a:cxn ang="0">
                    <a:pos x="471" y="36"/>
                  </a:cxn>
                  <a:cxn ang="0">
                    <a:pos x="433" y="58"/>
                  </a:cxn>
                  <a:cxn ang="0">
                    <a:pos x="439" y="71"/>
                  </a:cxn>
                  <a:cxn ang="0">
                    <a:pos x="433" y="80"/>
                  </a:cxn>
                  <a:cxn ang="0">
                    <a:pos x="398" y="109"/>
                  </a:cxn>
                  <a:cxn ang="0">
                    <a:pos x="391" y="141"/>
                  </a:cxn>
                  <a:cxn ang="0">
                    <a:pos x="350" y="157"/>
                  </a:cxn>
                  <a:cxn ang="0">
                    <a:pos x="273" y="154"/>
                  </a:cxn>
                  <a:cxn ang="0">
                    <a:pos x="263" y="148"/>
                  </a:cxn>
                  <a:cxn ang="0">
                    <a:pos x="244" y="170"/>
                  </a:cxn>
                  <a:cxn ang="0">
                    <a:pos x="158" y="192"/>
                  </a:cxn>
                  <a:cxn ang="0">
                    <a:pos x="129" y="205"/>
                  </a:cxn>
                  <a:cxn ang="0">
                    <a:pos x="100" y="231"/>
                  </a:cxn>
                  <a:cxn ang="0">
                    <a:pos x="81" y="256"/>
                  </a:cxn>
                  <a:cxn ang="0">
                    <a:pos x="52" y="266"/>
                  </a:cxn>
                  <a:cxn ang="0">
                    <a:pos x="27" y="311"/>
                  </a:cxn>
                  <a:cxn ang="0">
                    <a:pos x="11" y="333"/>
                  </a:cxn>
                  <a:cxn ang="0">
                    <a:pos x="1" y="378"/>
                  </a:cxn>
                  <a:cxn ang="0">
                    <a:pos x="4" y="429"/>
                  </a:cxn>
                  <a:cxn ang="0">
                    <a:pos x="55" y="442"/>
                  </a:cxn>
                  <a:cxn ang="0">
                    <a:pos x="65" y="551"/>
                  </a:cxn>
                  <a:cxn ang="0">
                    <a:pos x="81" y="666"/>
                  </a:cxn>
                  <a:cxn ang="0">
                    <a:pos x="139" y="736"/>
                  </a:cxn>
                  <a:cxn ang="0">
                    <a:pos x="235" y="820"/>
                  </a:cxn>
                  <a:cxn ang="0">
                    <a:pos x="279" y="842"/>
                  </a:cxn>
                  <a:cxn ang="0">
                    <a:pos x="420" y="839"/>
                  </a:cxn>
                  <a:cxn ang="0">
                    <a:pos x="423" y="829"/>
                  </a:cxn>
                  <a:cxn ang="0">
                    <a:pos x="433" y="826"/>
                  </a:cxn>
                  <a:cxn ang="0">
                    <a:pos x="491" y="823"/>
                  </a:cxn>
                  <a:cxn ang="0">
                    <a:pos x="500" y="816"/>
                  </a:cxn>
                </a:cxnLst>
                <a:rect l="0" t="0" r="r" b="b"/>
                <a:pathLst>
                  <a:path w="692" h="843">
                    <a:moveTo>
                      <a:pt x="500" y="816"/>
                    </a:moveTo>
                    <a:cubicBezTo>
                      <a:pt x="507" y="788"/>
                      <a:pt x="535" y="804"/>
                      <a:pt x="558" y="797"/>
                    </a:cubicBezTo>
                    <a:cubicBezTo>
                      <a:pt x="565" y="786"/>
                      <a:pt x="572" y="785"/>
                      <a:pt x="583" y="778"/>
                    </a:cubicBezTo>
                    <a:cubicBezTo>
                      <a:pt x="587" y="750"/>
                      <a:pt x="589" y="746"/>
                      <a:pt x="590" y="714"/>
                    </a:cubicBezTo>
                    <a:cubicBezTo>
                      <a:pt x="591" y="684"/>
                      <a:pt x="571" y="603"/>
                      <a:pt x="619" y="589"/>
                    </a:cubicBezTo>
                    <a:cubicBezTo>
                      <a:pt x="634" y="579"/>
                      <a:pt x="651" y="579"/>
                      <a:pt x="667" y="570"/>
                    </a:cubicBezTo>
                    <a:cubicBezTo>
                      <a:pt x="674" y="548"/>
                      <a:pt x="671" y="557"/>
                      <a:pt x="676" y="541"/>
                    </a:cubicBezTo>
                    <a:cubicBezTo>
                      <a:pt x="677" y="511"/>
                      <a:pt x="677" y="482"/>
                      <a:pt x="679" y="452"/>
                    </a:cubicBezTo>
                    <a:cubicBezTo>
                      <a:pt x="681" y="429"/>
                      <a:pt x="692" y="458"/>
                      <a:pt x="679" y="423"/>
                    </a:cubicBezTo>
                    <a:cubicBezTo>
                      <a:pt x="674" y="411"/>
                      <a:pt x="664" y="401"/>
                      <a:pt x="660" y="388"/>
                    </a:cubicBezTo>
                    <a:cubicBezTo>
                      <a:pt x="661" y="353"/>
                      <a:pt x="671" y="315"/>
                      <a:pt x="660" y="282"/>
                    </a:cubicBezTo>
                    <a:cubicBezTo>
                      <a:pt x="656" y="271"/>
                      <a:pt x="628" y="269"/>
                      <a:pt x="628" y="269"/>
                    </a:cubicBezTo>
                    <a:cubicBezTo>
                      <a:pt x="623" y="270"/>
                      <a:pt x="616" y="269"/>
                      <a:pt x="612" y="272"/>
                    </a:cubicBezTo>
                    <a:cubicBezTo>
                      <a:pt x="603" y="278"/>
                      <a:pt x="614" y="289"/>
                      <a:pt x="593" y="295"/>
                    </a:cubicBezTo>
                    <a:cubicBezTo>
                      <a:pt x="589" y="290"/>
                      <a:pt x="583" y="287"/>
                      <a:pt x="580" y="282"/>
                    </a:cubicBezTo>
                    <a:cubicBezTo>
                      <a:pt x="570" y="262"/>
                      <a:pt x="573" y="245"/>
                      <a:pt x="548" y="237"/>
                    </a:cubicBezTo>
                    <a:cubicBezTo>
                      <a:pt x="531" y="243"/>
                      <a:pt x="534" y="255"/>
                      <a:pt x="532" y="272"/>
                    </a:cubicBezTo>
                    <a:cubicBezTo>
                      <a:pt x="521" y="268"/>
                      <a:pt x="523" y="271"/>
                      <a:pt x="519" y="260"/>
                    </a:cubicBezTo>
                    <a:cubicBezTo>
                      <a:pt x="517" y="253"/>
                      <a:pt x="513" y="240"/>
                      <a:pt x="513" y="240"/>
                    </a:cubicBezTo>
                    <a:cubicBezTo>
                      <a:pt x="517" y="227"/>
                      <a:pt x="524" y="231"/>
                      <a:pt x="532" y="221"/>
                    </a:cubicBezTo>
                    <a:cubicBezTo>
                      <a:pt x="549" y="169"/>
                      <a:pt x="516" y="163"/>
                      <a:pt x="571" y="157"/>
                    </a:cubicBezTo>
                    <a:cubicBezTo>
                      <a:pt x="575" y="114"/>
                      <a:pt x="570" y="129"/>
                      <a:pt x="590" y="109"/>
                    </a:cubicBezTo>
                    <a:cubicBezTo>
                      <a:pt x="600" y="80"/>
                      <a:pt x="571" y="52"/>
                      <a:pt x="551" y="32"/>
                    </a:cubicBezTo>
                    <a:cubicBezTo>
                      <a:pt x="545" y="15"/>
                      <a:pt x="532" y="6"/>
                      <a:pt x="516" y="0"/>
                    </a:cubicBezTo>
                    <a:cubicBezTo>
                      <a:pt x="479" y="7"/>
                      <a:pt x="503" y="3"/>
                      <a:pt x="487" y="23"/>
                    </a:cubicBezTo>
                    <a:cubicBezTo>
                      <a:pt x="483" y="28"/>
                      <a:pt x="476" y="31"/>
                      <a:pt x="471" y="36"/>
                    </a:cubicBezTo>
                    <a:cubicBezTo>
                      <a:pt x="464" y="56"/>
                      <a:pt x="452" y="52"/>
                      <a:pt x="433" y="58"/>
                    </a:cubicBezTo>
                    <a:cubicBezTo>
                      <a:pt x="418" y="83"/>
                      <a:pt x="431" y="55"/>
                      <a:pt x="439" y="71"/>
                    </a:cubicBezTo>
                    <a:cubicBezTo>
                      <a:pt x="441" y="74"/>
                      <a:pt x="435" y="77"/>
                      <a:pt x="433" y="80"/>
                    </a:cubicBezTo>
                    <a:cubicBezTo>
                      <a:pt x="424" y="92"/>
                      <a:pt x="412" y="104"/>
                      <a:pt x="398" y="109"/>
                    </a:cubicBezTo>
                    <a:cubicBezTo>
                      <a:pt x="395" y="119"/>
                      <a:pt x="395" y="131"/>
                      <a:pt x="391" y="141"/>
                    </a:cubicBezTo>
                    <a:cubicBezTo>
                      <a:pt x="387" y="153"/>
                      <a:pt x="361" y="153"/>
                      <a:pt x="350" y="157"/>
                    </a:cubicBezTo>
                    <a:cubicBezTo>
                      <a:pt x="324" y="156"/>
                      <a:pt x="299" y="157"/>
                      <a:pt x="273" y="154"/>
                    </a:cubicBezTo>
                    <a:cubicBezTo>
                      <a:pt x="269" y="154"/>
                      <a:pt x="267" y="147"/>
                      <a:pt x="263" y="148"/>
                    </a:cubicBezTo>
                    <a:cubicBezTo>
                      <a:pt x="262" y="148"/>
                      <a:pt x="247" y="168"/>
                      <a:pt x="244" y="170"/>
                    </a:cubicBezTo>
                    <a:cubicBezTo>
                      <a:pt x="236" y="197"/>
                      <a:pt x="175" y="191"/>
                      <a:pt x="158" y="192"/>
                    </a:cubicBezTo>
                    <a:cubicBezTo>
                      <a:pt x="149" y="201"/>
                      <a:pt x="142" y="202"/>
                      <a:pt x="129" y="205"/>
                    </a:cubicBezTo>
                    <a:cubicBezTo>
                      <a:pt x="120" y="215"/>
                      <a:pt x="108" y="221"/>
                      <a:pt x="100" y="231"/>
                    </a:cubicBezTo>
                    <a:cubicBezTo>
                      <a:pt x="94" y="238"/>
                      <a:pt x="88" y="250"/>
                      <a:pt x="81" y="256"/>
                    </a:cubicBezTo>
                    <a:cubicBezTo>
                      <a:pt x="73" y="262"/>
                      <a:pt x="52" y="266"/>
                      <a:pt x="52" y="266"/>
                    </a:cubicBezTo>
                    <a:cubicBezTo>
                      <a:pt x="31" y="280"/>
                      <a:pt x="54" y="304"/>
                      <a:pt x="27" y="311"/>
                    </a:cubicBezTo>
                    <a:cubicBezTo>
                      <a:pt x="19" y="318"/>
                      <a:pt x="15" y="322"/>
                      <a:pt x="11" y="333"/>
                    </a:cubicBezTo>
                    <a:cubicBezTo>
                      <a:pt x="8" y="350"/>
                      <a:pt x="6" y="362"/>
                      <a:pt x="1" y="378"/>
                    </a:cubicBezTo>
                    <a:cubicBezTo>
                      <a:pt x="2" y="395"/>
                      <a:pt x="0" y="412"/>
                      <a:pt x="4" y="429"/>
                    </a:cubicBezTo>
                    <a:cubicBezTo>
                      <a:pt x="5" y="432"/>
                      <a:pt x="40" y="437"/>
                      <a:pt x="55" y="442"/>
                    </a:cubicBezTo>
                    <a:cubicBezTo>
                      <a:pt x="69" y="477"/>
                      <a:pt x="54" y="515"/>
                      <a:pt x="65" y="551"/>
                    </a:cubicBezTo>
                    <a:cubicBezTo>
                      <a:pt x="66" y="563"/>
                      <a:pt x="68" y="645"/>
                      <a:pt x="81" y="666"/>
                    </a:cubicBezTo>
                    <a:cubicBezTo>
                      <a:pt x="97" y="691"/>
                      <a:pt x="120" y="713"/>
                      <a:pt x="139" y="736"/>
                    </a:cubicBezTo>
                    <a:cubicBezTo>
                      <a:pt x="168" y="770"/>
                      <a:pt x="193" y="803"/>
                      <a:pt x="235" y="820"/>
                    </a:cubicBezTo>
                    <a:cubicBezTo>
                      <a:pt x="244" y="834"/>
                      <a:pt x="263" y="837"/>
                      <a:pt x="279" y="842"/>
                    </a:cubicBezTo>
                    <a:cubicBezTo>
                      <a:pt x="326" y="841"/>
                      <a:pt x="373" y="843"/>
                      <a:pt x="420" y="839"/>
                    </a:cubicBezTo>
                    <a:cubicBezTo>
                      <a:pt x="423" y="839"/>
                      <a:pt x="421" y="831"/>
                      <a:pt x="423" y="829"/>
                    </a:cubicBezTo>
                    <a:cubicBezTo>
                      <a:pt x="425" y="827"/>
                      <a:pt x="430" y="826"/>
                      <a:pt x="433" y="826"/>
                    </a:cubicBezTo>
                    <a:cubicBezTo>
                      <a:pt x="452" y="824"/>
                      <a:pt x="472" y="824"/>
                      <a:pt x="491" y="823"/>
                    </a:cubicBezTo>
                    <a:cubicBezTo>
                      <a:pt x="498" y="815"/>
                      <a:pt x="494" y="816"/>
                      <a:pt x="500" y="816"/>
                    </a:cubicBezTo>
                    <a:close/>
                  </a:path>
                </a:pathLst>
              </a:custGeom>
              <a:solidFill>
                <a:srgbClr val="FE404E"/>
              </a:solidFill>
              <a:ln w="0">
                <a:solidFill>
                  <a:srgbClr val="FE404E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ru-RU" sz="2400"/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7152118" y="6021288"/>
            <a:ext cx="180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/>
              <a:t>Pic</a:t>
            </a:r>
            <a:r>
              <a:rPr lang="en-US" sz="1600" i="1" dirty="0"/>
              <a:t>. </a:t>
            </a:r>
            <a:r>
              <a:rPr lang="en-US" sz="1600" i="1" dirty="0" err="1"/>
              <a:t>Volgina</a:t>
            </a:r>
            <a:r>
              <a:rPr lang="en-US" sz="1600" i="1" dirty="0"/>
              <a:t> Natalia</a:t>
            </a:r>
            <a:endParaRPr lang="ru-RU" sz="1600" i="1" dirty="0"/>
          </a:p>
        </p:txBody>
      </p:sp>
      <p:pic>
        <p:nvPicPr>
          <p:cNvPr id="12" name="Picture 2" descr="Tick Ixodes ricinus"/>
          <p:cNvPicPr>
            <a:picLocks noChangeAspect="1" noChangeArrowheads="1"/>
          </p:cNvPicPr>
          <p:nvPr/>
        </p:nvPicPr>
        <p:blipFill>
          <a:blip r:embed="rId3" cstate="print"/>
          <a:srcRect l="8823" t="5301" r="11770" b="1936"/>
          <a:stretch>
            <a:fillRect/>
          </a:stretch>
        </p:blipFill>
        <p:spPr bwMode="auto">
          <a:xfrm>
            <a:off x="0" y="1412777"/>
            <a:ext cx="2255573" cy="1754335"/>
          </a:xfrm>
          <a:prstGeom prst="rect">
            <a:avLst/>
          </a:prstGeom>
          <a:noFill/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871531" y="72155"/>
            <a:ext cx="10515600" cy="1325563"/>
          </a:xfrm>
        </p:spPr>
        <p:txBody>
          <a:bodyPr/>
          <a:lstStyle/>
          <a:p>
            <a:r>
              <a:rPr lang="en-US" sz="4800" i="1" dirty="0"/>
              <a:t>Ixodes </a:t>
            </a:r>
            <a:r>
              <a:rPr lang="en-US" sz="4800" i="1" dirty="0" err="1"/>
              <a:t>ricinus</a:t>
            </a:r>
            <a:r>
              <a:rPr lang="ru-RU" sz="4800" i="1" dirty="0"/>
              <a:t>,</a:t>
            </a:r>
            <a:r>
              <a:rPr lang="en-US" sz="4800" i="1" dirty="0"/>
              <a:t>  Ixodes </a:t>
            </a:r>
            <a:r>
              <a:rPr lang="en-US" sz="4800" i="1" dirty="0" err="1"/>
              <a:t>persulcatus</a:t>
            </a:r>
            <a:br>
              <a:rPr lang="ru-RU" sz="4800" i="1" dirty="0"/>
            </a:br>
            <a:r>
              <a:rPr lang="ru-RU" sz="3200" dirty="0"/>
              <a:t>зараженность </a:t>
            </a:r>
            <a:r>
              <a:rPr lang="ru-RU" sz="3200" dirty="0" err="1"/>
              <a:t>боррелиями</a:t>
            </a:r>
            <a:r>
              <a:rPr lang="ru-RU" sz="3200" dirty="0"/>
              <a:t> %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272168" y="3213099"/>
            <a:ext cx="1488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Ixodes </a:t>
            </a:r>
            <a:r>
              <a:rPr lang="en-US" i="1" dirty="0" err="1">
                <a:solidFill>
                  <a:schemeClr val="bg1"/>
                </a:solidFill>
              </a:rPr>
              <a:t>ricinus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41371" y="4957135"/>
            <a:ext cx="1895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Ixodes </a:t>
            </a:r>
            <a:r>
              <a:rPr lang="en-US" i="1" dirty="0" err="1">
                <a:solidFill>
                  <a:schemeClr val="bg1"/>
                </a:solidFill>
              </a:rPr>
              <a:t>persulcatus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583499" y="3044957"/>
            <a:ext cx="8101656" cy="3201916"/>
            <a:chOff x="484842" y="2588118"/>
            <a:chExt cx="7582911" cy="3194809"/>
          </a:xfrm>
        </p:grpSpPr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1113296" y="3331349"/>
              <a:ext cx="507423" cy="337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chemeClr val="tx2"/>
                  </a:solidFill>
                </a:rPr>
                <a:t>28</a:t>
              </a:r>
              <a:r>
                <a:rPr lang="en-US" sz="1600" b="1" dirty="0">
                  <a:solidFill>
                    <a:schemeClr val="tx2"/>
                  </a:solidFill>
                </a:rPr>
                <a:t>%</a:t>
              </a:r>
              <a:endParaRPr lang="ru-RU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1113653" y="3113860"/>
              <a:ext cx="507423" cy="337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chemeClr val="tx2"/>
                  </a:solidFill>
                </a:rPr>
                <a:t>40</a:t>
              </a:r>
              <a:r>
                <a:rPr lang="en-US" sz="1600" b="1" dirty="0">
                  <a:solidFill>
                    <a:schemeClr val="tx2"/>
                  </a:solidFill>
                </a:rPr>
                <a:t>%</a:t>
              </a:r>
              <a:endParaRPr lang="ru-RU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1045230" y="3860800"/>
              <a:ext cx="507423" cy="337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chemeClr val="tx2"/>
                  </a:solidFill>
                </a:rPr>
                <a:t>23</a:t>
              </a:r>
              <a:r>
                <a:rPr lang="en-US" sz="1600" b="1" dirty="0">
                  <a:solidFill>
                    <a:schemeClr val="tx2"/>
                  </a:solidFill>
                </a:rPr>
                <a:t>%</a:t>
              </a:r>
              <a:endParaRPr lang="ru-RU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20" name="Text Box 11"/>
            <p:cNvSpPr txBox="1">
              <a:spLocks noChangeArrowheads="1"/>
            </p:cNvSpPr>
            <p:nvPr/>
          </p:nvSpPr>
          <p:spPr bwMode="auto">
            <a:xfrm>
              <a:off x="3563888" y="4869161"/>
              <a:ext cx="507423" cy="337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chemeClr val="tx2"/>
                  </a:solidFill>
                </a:rPr>
                <a:t>26</a:t>
              </a:r>
              <a:r>
                <a:rPr lang="en-US" sz="1600" b="1" dirty="0">
                  <a:solidFill>
                    <a:schemeClr val="tx2"/>
                  </a:solidFill>
                </a:rPr>
                <a:t>%</a:t>
              </a:r>
              <a:endParaRPr lang="ru-RU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2771800" y="4149080"/>
              <a:ext cx="507423" cy="337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chemeClr val="tx2"/>
                  </a:solidFill>
                </a:rPr>
                <a:t>37</a:t>
              </a:r>
              <a:r>
                <a:rPr lang="en-US" sz="1600" b="1" dirty="0">
                  <a:solidFill>
                    <a:schemeClr val="tx2"/>
                  </a:solidFill>
                </a:rPr>
                <a:t>%</a:t>
              </a:r>
              <a:endParaRPr lang="ru-RU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22" name="Text Box 16"/>
            <p:cNvSpPr txBox="1">
              <a:spLocks noChangeArrowheads="1"/>
            </p:cNvSpPr>
            <p:nvPr/>
          </p:nvSpPr>
          <p:spPr bwMode="auto">
            <a:xfrm>
              <a:off x="1203747" y="2588118"/>
              <a:ext cx="507423" cy="337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chemeClr val="tx2"/>
                  </a:solidFill>
                </a:rPr>
                <a:t>33</a:t>
              </a:r>
              <a:r>
                <a:rPr lang="en-US" sz="1600" b="1" dirty="0">
                  <a:solidFill>
                    <a:schemeClr val="tx2"/>
                  </a:solidFill>
                </a:rPr>
                <a:t>%</a:t>
              </a:r>
              <a:endParaRPr lang="ru-RU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23" name="Text Box 17"/>
            <p:cNvSpPr txBox="1">
              <a:spLocks noChangeArrowheads="1"/>
            </p:cNvSpPr>
            <p:nvPr/>
          </p:nvSpPr>
          <p:spPr bwMode="auto">
            <a:xfrm>
              <a:off x="7272992" y="4724400"/>
              <a:ext cx="507423" cy="337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chemeClr val="tx2"/>
                  </a:solidFill>
                </a:rPr>
                <a:t>22</a:t>
              </a:r>
              <a:r>
                <a:rPr lang="en-US" sz="1600" b="1" dirty="0">
                  <a:solidFill>
                    <a:schemeClr val="tx2"/>
                  </a:solidFill>
                </a:rPr>
                <a:t>%</a:t>
              </a:r>
              <a:endParaRPr lang="ru-RU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24" name="Text Box 18"/>
            <p:cNvSpPr txBox="1">
              <a:spLocks noChangeArrowheads="1"/>
            </p:cNvSpPr>
            <p:nvPr/>
          </p:nvSpPr>
          <p:spPr bwMode="auto">
            <a:xfrm>
              <a:off x="5004455" y="4940300"/>
              <a:ext cx="507423" cy="337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chemeClr val="tx2"/>
                  </a:solidFill>
                </a:rPr>
                <a:t>19</a:t>
              </a:r>
              <a:r>
                <a:rPr lang="en-US" sz="1600" b="1" dirty="0">
                  <a:solidFill>
                    <a:schemeClr val="tx2"/>
                  </a:solidFill>
                </a:rPr>
                <a:t>%</a:t>
              </a:r>
              <a:endParaRPr lang="ru-RU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25" name="Text Box 20"/>
            <p:cNvSpPr txBox="1">
              <a:spLocks noChangeArrowheads="1"/>
            </p:cNvSpPr>
            <p:nvPr/>
          </p:nvSpPr>
          <p:spPr bwMode="auto">
            <a:xfrm>
              <a:off x="2916892" y="4437065"/>
              <a:ext cx="507423" cy="337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chemeClr val="tx2"/>
                  </a:solidFill>
                </a:rPr>
                <a:t>35</a:t>
              </a:r>
              <a:r>
                <a:rPr lang="en-US" sz="1600" b="1" dirty="0">
                  <a:solidFill>
                    <a:schemeClr val="tx2"/>
                  </a:solidFill>
                </a:rPr>
                <a:t>%</a:t>
              </a:r>
              <a:endParaRPr lang="ru-RU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26" name="Text Box 21"/>
            <p:cNvSpPr txBox="1">
              <a:spLocks noChangeArrowheads="1"/>
            </p:cNvSpPr>
            <p:nvPr/>
          </p:nvSpPr>
          <p:spPr bwMode="auto">
            <a:xfrm>
              <a:off x="1473337" y="2971308"/>
              <a:ext cx="507423" cy="337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chemeClr val="tx2"/>
                  </a:solidFill>
                </a:rPr>
                <a:t>12</a:t>
              </a:r>
              <a:r>
                <a:rPr lang="en-US" sz="1600" b="1" dirty="0">
                  <a:solidFill>
                    <a:schemeClr val="tx2"/>
                  </a:solidFill>
                </a:rPr>
                <a:t>%</a:t>
              </a:r>
              <a:endParaRPr lang="ru-RU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27" name="Text Box 22"/>
            <p:cNvSpPr txBox="1">
              <a:spLocks noChangeArrowheads="1"/>
            </p:cNvSpPr>
            <p:nvPr/>
          </p:nvSpPr>
          <p:spPr bwMode="auto">
            <a:xfrm>
              <a:off x="3180737" y="4695664"/>
              <a:ext cx="507423" cy="337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chemeClr val="tx2"/>
                  </a:solidFill>
                </a:rPr>
                <a:t>25</a:t>
              </a:r>
              <a:r>
                <a:rPr lang="en-US" sz="1600" b="1" dirty="0">
                  <a:solidFill>
                    <a:schemeClr val="tx2"/>
                  </a:solidFill>
                </a:rPr>
                <a:t>%</a:t>
              </a:r>
              <a:endParaRPr lang="ru-RU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28" name="Text Box 23"/>
            <p:cNvSpPr txBox="1">
              <a:spLocks noChangeArrowheads="1"/>
            </p:cNvSpPr>
            <p:nvPr/>
          </p:nvSpPr>
          <p:spPr bwMode="auto">
            <a:xfrm>
              <a:off x="2411759" y="3933055"/>
              <a:ext cx="507423" cy="337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chemeClr val="tx2"/>
                  </a:solidFill>
                </a:rPr>
                <a:t>42</a:t>
              </a:r>
              <a:r>
                <a:rPr lang="en-US" sz="1600" b="1" dirty="0">
                  <a:solidFill>
                    <a:schemeClr val="tx2"/>
                  </a:solidFill>
                </a:rPr>
                <a:t>%</a:t>
              </a:r>
              <a:endParaRPr lang="ru-RU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29" name="Text Box 24"/>
            <p:cNvSpPr txBox="1">
              <a:spLocks noChangeArrowheads="1"/>
            </p:cNvSpPr>
            <p:nvPr/>
          </p:nvSpPr>
          <p:spPr bwMode="auto">
            <a:xfrm>
              <a:off x="3540189" y="5078854"/>
              <a:ext cx="507423" cy="337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chemeClr val="tx2"/>
                  </a:solidFill>
                </a:rPr>
                <a:t>21</a:t>
              </a:r>
              <a:r>
                <a:rPr lang="en-US" sz="1600" b="1" dirty="0">
                  <a:solidFill>
                    <a:schemeClr val="tx2"/>
                  </a:solidFill>
                </a:rPr>
                <a:t>%</a:t>
              </a:r>
              <a:endParaRPr lang="ru-RU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30" name="Text Box 25"/>
            <p:cNvSpPr txBox="1">
              <a:spLocks noChangeArrowheads="1"/>
            </p:cNvSpPr>
            <p:nvPr/>
          </p:nvSpPr>
          <p:spPr bwMode="auto">
            <a:xfrm>
              <a:off x="7417453" y="5445125"/>
              <a:ext cx="507423" cy="337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chemeClr val="tx2"/>
                  </a:solidFill>
                </a:rPr>
                <a:t>41</a:t>
              </a:r>
              <a:r>
                <a:rPr lang="en-US" sz="1600" b="1" dirty="0">
                  <a:solidFill>
                    <a:schemeClr val="tx2"/>
                  </a:solidFill>
                </a:rPr>
                <a:t>%</a:t>
              </a:r>
              <a:endParaRPr lang="ru-RU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31" name="Text Box 26"/>
            <p:cNvSpPr txBox="1">
              <a:spLocks noChangeArrowheads="1"/>
            </p:cNvSpPr>
            <p:nvPr/>
          </p:nvSpPr>
          <p:spPr bwMode="auto">
            <a:xfrm>
              <a:off x="7560330" y="4508500"/>
              <a:ext cx="507423" cy="337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chemeClr val="tx2"/>
                  </a:solidFill>
                </a:rPr>
                <a:t>25</a:t>
              </a:r>
              <a:r>
                <a:rPr lang="en-US" sz="1600" b="1" dirty="0">
                  <a:solidFill>
                    <a:schemeClr val="tx2"/>
                  </a:solidFill>
                </a:rPr>
                <a:t>%</a:t>
              </a:r>
              <a:endParaRPr lang="ru-RU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32" name="Text Box 27"/>
            <p:cNvSpPr txBox="1">
              <a:spLocks noChangeArrowheads="1"/>
            </p:cNvSpPr>
            <p:nvPr/>
          </p:nvSpPr>
          <p:spPr bwMode="auto">
            <a:xfrm>
              <a:off x="484842" y="4120879"/>
              <a:ext cx="507423" cy="337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chemeClr val="tx2"/>
                  </a:solidFill>
                </a:rPr>
                <a:t>30</a:t>
              </a:r>
              <a:r>
                <a:rPr lang="en-US" sz="1600" b="1" dirty="0">
                  <a:solidFill>
                    <a:schemeClr val="tx2"/>
                  </a:solidFill>
                </a:rPr>
                <a:t>%</a:t>
              </a:r>
              <a:endParaRPr lang="ru-RU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33" name="Text Box 28"/>
            <p:cNvSpPr txBox="1">
              <a:spLocks noChangeArrowheads="1"/>
            </p:cNvSpPr>
            <p:nvPr/>
          </p:nvSpPr>
          <p:spPr bwMode="auto">
            <a:xfrm>
              <a:off x="754431" y="4504069"/>
              <a:ext cx="507423" cy="337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chemeClr val="tx2"/>
                  </a:solidFill>
                </a:rPr>
                <a:t>16</a:t>
              </a:r>
              <a:r>
                <a:rPr lang="en-US" sz="1600" b="1" dirty="0">
                  <a:solidFill>
                    <a:schemeClr val="tx2"/>
                  </a:solidFill>
                </a:rPr>
                <a:t>%</a:t>
              </a:r>
              <a:endParaRPr lang="ru-RU" sz="1600" b="1" dirty="0">
                <a:solidFill>
                  <a:schemeClr val="tx2"/>
                </a:solidFill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742B3-F9A1-D9B5-A6DA-FB18DD155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6732"/>
          </a:xfrm>
        </p:spPr>
        <p:txBody>
          <a:bodyPr/>
          <a:lstStyle/>
          <a:p>
            <a:pPr algn="ctr"/>
            <a:r>
              <a:rPr lang="ru-RU" dirty="0"/>
              <a:t>Повторное лечение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652F06-BD97-312F-517F-06184DF96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57" y="1368425"/>
            <a:ext cx="10515600" cy="4351338"/>
          </a:xfrm>
        </p:spPr>
        <p:txBody>
          <a:bodyPr>
            <a:noAutofit/>
          </a:bodyPr>
          <a:lstStyle/>
          <a:p>
            <a:r>
              <a:rPr lang="ru-RU" sz="4000" dirty="0"/>
              <a:t>Амоксициллин  (</a:t>
            </a:r>
            <a:r>
              <a:rPr lang="ru-RU" sz="4000" dirty="0" err="1"/>
              <a:t>Синулокс</a:t>
            </a:r>
            <a:r>
              <a:rPr lang="ru-RU" sz="4000" dirty="0"/>
              <a:t>) 25 мг/кг 2р/день 30 дней</a:t>
            </a:r>
          </a:p>
          <a:p>
            <a:r>
              <a:rPr lang="ru-RU" sz="4000" dirty="0"/>
              <a:t>Дексаметазон 2мг/кг 2р/день 30 дней</a:t>
            </a:r>
          </a:p>
          <a:p>
            <a:r>
              <a:rPr lang="ru-RU" sz="4000" dirty="0" err="1"/>
              <a:t>Гептрал</a:t>
            </a:r>
            <a:r>
              <a:rPr lang="ru-RU" sz="4000" dirty="0"/>
              <a:t> 20 мг/кг 1р/день 30 дней</a:t>
            </a:r>
          </a:p>
          <a:p>
            <a:endParaRPr lang="ru-RU" sz="4000" dirty="0"/>
          </a:p>
          <a:p>
            <a:r>
              <a:rPr lang="ru-RU" sz="4000" dirty="0"/>
              <a:t>Витамины</a:t>
            </a:r>
          </a:p>
          <a:p>
            <a:r>
              <a:rPr lang="ru-RU" sz="4000" dirty="0" err="1"/>
              <a:t>Гелакан</a:t>
            </a:r>
            <a:endParaRPr lang="ru-RU" sz="40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FA1966A-0145-7E26-3F1E-CEC4F9D2C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495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66FA6-9945-7528-BDE3-2E9ECEB2D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064" y="0"/>
            <a:ext cx="10515600" cy="109791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Мигрирующая эритема (через 14 дней антибиотикотерапии)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5B011B7-C0A9-981F-FAAC-4DDA683D4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0279" y="891102"/>
            <a:ext cx="4609646" cy="5753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88C830-582A-D8D4-F222-9D756CF1B1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0" t="18370" b="22917"/>
          <a:stretch/>
        </p:blipFill>
        <p:spPr>
          <a:xfrm rot="16200000">
            <a:off x="6737826" y="819302"/>
            <a:ext cx="4735697" cy="5771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58927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EC37A-B912-C433-AB4A-CB7A5323D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2772" y="269648"/>
            <a:ext cx="10515600" cy="915035"/>
          </a:xfrm>
        </p:spPr>
        <p:txBody>
          <a:bodyPr/>
          <a:lstStyle/>
          <a:p>
            <a:pPr algn="ctr"/>
            <a:r>
              <a:rPr lang="ru-RU" dirty="0"/>
              <a:t>Через 30 дней терапии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2720D3-32C5-6DFE-3340-7E6CCC026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56" y="2033134"/>
            <a:ext cx="8109857" cy="477335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600" dirty="0"/>
              <a:t>Через 30 дней терапии состояние </a:t>
            </a:r>
            <a:r>
              <a:rPr lang="ru-RU" sz="3600" dirty="0" err="1"/>
              <a:t>состояние</a:t>
            </a:r>
            <a:r>
              <a:rPr lang="ru-RU" sz="3600" dirty="0"/>
              <a:t> значительно улучшилось</a:t>
            </a:r>
          </a:p>
          <a:p>
            <a:r>
              <a:rPr lang="ru-RU" sz="3600" dirty="0"/>
              <a:t>Пропала болезненность и отек суставов</a:t>
            </a:r>
          </a:p>
          <a:p>
            <a:r>
              <a:rPr lang="ru-RU" sz="3600" dirty="0"/>
              <a:t>Вернулась пигментация подушечек лап</a:t>
            </a:r>
          </a:p>
          <a:p>
            <a:r>
              <a:rPr lang="ru-RU" sz="3600" dirty="0"/>
              <a:t>Температуры не наблюдалось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VID-20220930-WA0008">
            <a:hlinkClick r:id="" action="ppaction://media"/>
            <a:extLst>
              <a:ext uri="{FF2B5EF4-FFF2-40B4-BE49-F238E27FC236}">
                <a16:creationId xmlns:a16="http://schemas.microsoft.com/office/drawing/2014/main" id="{B6376612-BEEF-EFE1-AC83-2A8273390E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7314" y="0"/>
            <a:ext cx="3744686" cy="680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2FCBF30-D2B8-1F4B-F75D-768DFAD4E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274" y="2179773"/>
            <a:ext cx="11049000" cy="467822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>
                <a:solidFill>
                  <a:srgbClr val="7030A0"/>
                </a:solidFill>
              </a:rPr>
              <a:t>Снижение дозы дексаметазона до 1 мг/кг привело к стойкому повышению температуры, болезненности суставов. Хозяева самостоятельно вернули </a:t>
            </a:r>
            <a:r>
              <a:rPr lang="ru-RU" sz="4400" dirty="0" err="1">
                <a:solidFill>
                  <a:srgbClr val="7030A0"/>
                </a:solidFill>
              </a:rPr>
              <a:t>доксициклин</a:t>
            </a:r>
            <a:r>
              <a:rPr lang="ru-RU" sz="4400" dirty="0">
                <a:solidFill>
                  <a:srgbClr val="7030A0"/>
                </a:solidFill>
              </a:rPr>
              <a:t> и через сутки </a:t>
            </a:r>
            <a:r>
              <a:rPr lang="ru-RU" sz="4400" u="sng" dirty="0">
                <a:solidFill>
                  <a:srgbClr val="7030A0"/>
                </a:solidFill>
              </a:rPr>
              <a:t>собака погибла с симптомами острого расширения желудка</a:t>
            </a:r>
            <a:endParaRPr lang="ru-RU" sz="4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BDD9B9-4B6A-BD80-922A-B88B2798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57" r="34286" b="40682"/>
          <a:stretch/>
        </p:blipFill>
        <p:spPr>
          <a:xfrm>
            <a:off x="10092381" y="1"/>
            <a:ext cx="2099619" cy="230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228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C7269729-0AE9-4697-BBF7-000907E8D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5011" y="124504"/>
            <a:ext cx="12757985" cy="626561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>
                <a:solidFill>
                  <a:srgbClr val="CC0066"/>
                </a:solidFill>
              </a:rPr>
              <a:t>Lyme Arthritis</a:t>
            </a:r>
            <a:r>
              <a:rPr lang="en-US" dirty="0"/>
              <a:t>. </a:t>
            </a:r>
            <a:r>
              <a:rPr lang="ru-RU" sz="4000" dirty="0"/>
              <a:t>Собаки с антитела к </a:t>
            </a:r>
            <a:r>
              <a:rPr lang="ru-RU" sz="4000" dirty="0" err="1"/>
              <a:t>боррелии</a:t>
            </a:r>
            <a:r>
              <a:rPr lang="ru-RU" sz="4000" dirty="0"/>
              <a:t> и хромотой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C090D72-8A7B-4B59-BDBC-AAECDD642425}"/>
              </a:ext>
            </a:extLst>
          </p:cNvPr>
          <p:cNvGrpSpPr/>
          <p:nvPr/>
        </p:nvGrpSpPr>
        <p:grpSpPr>
          <a:xfrm>
            <a:off x="2998452" y="910018"/>
            <a:ext cx="8279911" cy="3470603"/>
            <a:chOff x="1782287" y="1452504"/>
            <a:chExt cx="8279911" cy="3470603"/>
          </a:xfrm>
        </p:grpSpPr>
        <p:pic>
          <p:nvPicPr>
            <p:cNvPr id="4" name="Picture 2" descr="D:\Мериал Лайма\congress-2012\IMG_1927.JPG"/>
            <p:cNvPicPr>
              <a:picLocks noChangeAspect="1" noChangeArrowheads="1"/>
            </p:cNvPicPr>
            <p:nvPr/>
          </p:nvPicPr>
          <p:blipFill>
            <a:blip r:embed="rId2" cstate="print"/>
            <a:srcRect t="1684" b="44526"/>
            <a:stretch>
              <a:fillRect/>
            </a:stretch>
          </p:blipFill>
          <p:spPr bwMode="auto">
            <a:xfrm>
              <a:off x="6286939" y="2107889"/>
              <a:ext cx="3575518" cy="2815218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2391539" y="1618408"/>
              <a:ext cx="273211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Whole cells ELISA</a:t>
              </a:r>
              <a:endParaRPr lang="ru-RU" sz="2400" dirty="0">
                <a:solidFill>
                  <a:srgbClr val="C00000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692492" y="1452504"/>
              <a:ext cx="336970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err="1">
                  <a:solidFill>
                    <a:srgbClr val="C00000"/>
                  </a:solidFill>
                </a:rPr>
                <a:t>VlsE</a:t>
              </a:r>
              <a:r>
                <a:rPr lang="en-US" sz="2000" dirty="0">
                  <a:solidFill>
                    <a:srgbClr val="C00000"/>
                  </a:solidFill>
                </a:rPr>
                <a:t>, </a:t>
              </a:r>
              <a:r>
                <a:rPr lang="en-US" sz="2000" dirty="0" err="1">
                  <a:solidFill>
                    <a:srgbClr val="C00000"/>
                  </a:solidFill>
                </a:rPr>
                <a:t>OspA</a:t>
              </a:r>
              <a:r>
                <a:rPr lang="en-US" sz="2000" dirty="0">
                  <a:solidFill>
                    <a:srgbClr val="C00000"/>
                  </a:solidFill>
                </a:rPr>
                <a:t>, </a:t>
              </a:r>
              <a:r>
                <a:rPr lang="en-US" sz="2000" dirty="0" err="1">
                  <a:solidFill>
                    <a:srgbClr val="C00000"/>
                  </a:solidFill>
                </a:rPr>
                <a:t>DbpA</a:t>
              </a:r>
              <a:r>
                <a:rPr lang="en-US" sz="2000" dirty="0">
                  <a:solidFill>
                    <a:srgbClr val="C00000"/>
                  </a:solidFill>
                </a:rPr>
                <a:t>, </a:t>
              </a:r>
              <a:r>
                <a:rPr lang="en-US" sz="2000" dirty="0" err="1">
                  <a:solidFill>
                    <a:srgbClr val="C00000"/>
                  </a:solidFill>
                </a:rPr>
                <a:t>OspC</a:t>
              </a:r>
              <a:r>
                <a:rPr lang="en-US" sz="2000" dirty="0">
                  <a:solidFill>
                    <a:srgbClr val="C00000"/>
                  </a:solidFill>
                </a:rPr>
                <a:t>, 39kDa, 58kDa, 83kDa</a:t>
              </a:r>
              <a:endParaRPr lang="ru-RU" sz="2000" dirty="0">
                <a:solidFill>
                  <a:srgbClr val="C00000"/>
                </a:solidFill>
              </a:endParaRP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0C4D79C4-66B2-43DE-BC0C-082BDF1DA6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12"/>
            <a:stretch/>
          </p:blipFill>
          <p:spPr>
            <a:xfrm>
              <a:off x="1782287" y="2107889"/>
              <a:ext cx="4437538" cy="2815218"/>
            </a:xfrm>
            <a:prstGeom prst="rect">
              <a:avLst/>
            </a:prstGeom>
          </p:spPr>
        </p:pic>
      </p:grp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7D51D3D0-B3BA-48C1-9EBE-BFA45D680D1C}"/>
              </a:ext>
            </a:extLst>
          </p:cNvPr>
          <p:cNvGraphicFramePr>
            <a:graphicFrameLocks noGrp="1"/>
          </p:cNvGraphicFramePr>
          <p:nvPr/>
        </p:nvGraphicFramePr>
        <p:xfrm>
          <a:off x="1639465" y="5079253"/>
          <a:ext cx="9436034" cy="1097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58834">
                  <a:extLst>
                    <a:ext uri="{9D8B030D-6E8A-4147-A177-3AD203B41FA5}">
                      <a16:colId xmlns:a16="http://schemas.microsoft.com/office/drawing/2014/main" val="484308709"/>
                    </a:ext>
                  </a:extLst>
                </a:gridCol>
                <a:gridCol w="4489517">
                  <a:extLst>
                    <a:ext uri="{9D8B030D-6E8A-4147-A177-3AD203B41FA5}">
                      <a16:colId xmlns:a16="http://schemas.microsoft.com/office/drawing/2014/main" val="2403431915"/>
                    </a:ext>
                  </a:extLst>
                </a:gridCol>
                <a:gridCol w="3587683">
                  <a:extLst>
                    <a:ext uri="{9D8B030D-6E8A-4147-A177-3AD203B41FA5}">
                      <a16:colId xmlns:a16="http://schemas.microsoft.com/office/drawing/2014/main" val="904754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Dogs, n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Whole cells ELISA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Immunoblot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558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ru-RU" sz="3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ru-RU" sz="3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14 (5%)</a:t>
                      </a:r>
                      <a:endParaRPr lang="ru-RU" sz="3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83960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3DF9E17-8F00-454B-9E9E-E992A8B1386C}"/>
              </a:ext>
            </a:extLst>
          </p:cNvPr>
          <p:cNvSpPr txBox="1"/>
          <p:nvPr/>
        </p:nvSpPr>
        <p:spPr>
          <a:xfrm>
            <a:off x="1083655" y="6459121"/>
            <a:ext cx="11603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dirty="0"/>
              <a:t>*</a:t>
            </a:r>
            <a:r>
              <a:rPr lang="ru-RU" sz="1200" dirty="0" err="1"/>
              <a:t>Пустовит</a:t>
            </a:r>
            <a:r>
              <a:rPr lang="ru-RU" sz="1200" dirty="0"/>
              <a:t> Н.С. Пьянова А.М.</a:t>
            </a:r>
            <a:r>
              <a:rPr lang="ru-RU" sz="1200" cap="small" dirty="0"/>
              <a:t> 2009. </a:t>
            </a:r>
            <a:r>
              <a:rPr lang="ru-RU" sz="1200" b="1" dirty="0" err="1"/>
              <a:t>Остеоартриты</a:t>
            </a:r>
            <a:r>
              <a:rPr lang="ru-RU" sz="1200" b="1" dirty="0"/>
              <a:t> инфекционного генеза у собак в Москве и  МО.</a:t>
            </a:r>
            <a:r>
              <a:rPr lang="ru-RU" sz="1200" dirty="0"/>
              <a:t> //</a:t>
            </a:r>
            <a:r>
              <a:rPr lang="ru-RU" sz="1200" i="1" dirty="0"/>
              <a:t>Труды 17 московского международного ветеринарного конгресса.</a:t>
            </a:r>
            <a:endParaRPr lang="ru-RU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9F8AC-16AD-40C9-85E1-E94F4EA68F60}"/>
              </a:ext>
            </a:extLst>
          </p:cNvPr>
          <p:cNvSpPr txBox="1"/>
          <p:nvPr/>
        </p:nvSpPr>
        <p:spPr>
          <a:xfrm>
            <a:off x="4504250" y="4494478"/>
            <a:ext cx="37064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Dogs with lameness*</a:t>
            </a:r>
            <a:endParaRPr lang="ru-RU" sz="3200" dirty="0">
              <a:solidFill>
                <a:srgbClr val="FF0000"/>
              </a:solidFill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18332E61-75CC-4648-9CB8-328AB64F6B29}"/>
              </a:ext>
            </a:extLst>
          </p:cNvPr>
          <p:cNvCxnSpPr/>
          <p:nvPr/>
        </p:nvCxnSpPr>
        <p:spPr>
          <a:xfrm>
            <a:off x="0" y="6335486"/>
            <a:ext cx="121920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>
            <a:extLst>
              <a:ext uri="{FF2B5EF4-FFF2-40B4-BE49-F238E27FC236}">
                <a16:creationId xmlns:a16="http://schemas.microsoft.com/office/drawing/2014/main" id="{7FF5D126-57A7-4807-9C8F-FCD234BC7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9949"/>
            <a:ext cx="1045206" cy="115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.istockimg.com/file_thumbview_approve/13709415/3/stock-illustration-13709415-dog-on-crutches.jpg">
            <a:extLst>
              <a:ext uri="{FF2B5EF4-FFF2-40B4-BE49-F238E27FC236}">
                <a16:creationId xmlns:a16="http://schemas.microsoft.com/office/drawing/2014/main" id="{CE98F5FF-A98F-44DF-A2E3-5B2E1C9B2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6872" y="1428567"/>
            <a:ext cx="2058704" cy="27546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3445" y="56704"/>
            <a:ext cx="10972800" cy="1058847"/>
          </a:xfrm>
        </p:spPr>
        <p:txBody>
          <a:bodyPr/>
          <a:lstStyle/>
          <a:p>
            <a:r>
              <a:rPr lang="ru-RU" sz="4267" dirty="0"/>
              <a:t>Пациент с </a:t>
            </a:r>
            <a:r>
              <a:rPr lang="ru-RU" sz="4267" dirty="0" err="1"/>
              <a:t>боррелиозом</a:t>
            </a:r>
            <a:r>
              <a:rPr lang="ru-RU" sz="4267" dirty="0"/>
              <a:t> в моей практике</a:t>
            </a:r>
          </a:p>
        </p:txBody>
      </p:sp>
      <p:pic>
        <p:nvPicPr>
          <p:cNvPr id="2050" name="Picture 2" descr="http://i.istockimg.com/file_thumbview_approve/13709415/3/stock-illustration-13709415-dog-on-crutch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4032" y="2084852"/>
            <a:ext cx="2976584" cy="398275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03446" y="1700809"/>
            <a:ext cx="42667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Возраст старше 4 лет</a:t>
            </a:r>
          </a:p>
          <a:p>
            <a:r>
              <a:rPr lang="ru-RU" sz="2400" dirty="0"/>
              <a:t>Реже молодые собаки и щенки</a:t>
            </a:r>
          </a:p>
          <a:p>
            <a:endParaRPr lang="ru-RU" sz="2400" dirty="0"/>
          </a:p>
        </p:txBody>
      </p:sp>
      <p:sp>
        <p:nvSpPr>
          <p:cNvPr id="2052" name="AutoShape 4" descr="https://thumbs.dreamstime.com/z/puppy-injured-paw-23265912.jp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2054" name="AutoShape 6" descr="https://thumbs.dreamstime.com/z/puppy-injured-paw-23265912.jp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2056" name="AutoShape 8" descr="https://zakon.ru/Content/entriesattachments/8fb207c9-6afe-4d00-ae94-d554ff426353.jp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10" name="TextBox 9"/>
          <p:cNvSpPr txBox="1"/>
          <p:nvPr/>
        </p:nvSpPr>
        <p:spPr>
          <a:xfrm>
            <a:off x="1103446" y="2948947"/>
            <a:ext cx="3936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Односторонние артриты крупных суставов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3446" y="4773150"/>
            <a:ext cx="3033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Хронические циститы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03445" y="5637246"/>
            <a:ext cx="3133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Хронические гепатиты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03446" y="4005065"/>
            <a:ext cx="2535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/>
              <a:t>Гломерулонефрит</a:t>
            </a:r>
            <a:endParaRPr lang="ru-RU" sz="2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164638"/>
            <a:ext cx="10972800" cy="1058847"/>
          </a:xfrm>
        </p:spPr>
        <p:txBody>
          <a:bodyPr/>
          <a:lstStyle/>
          <a:p>
            <a:r>
              <a:rPr lang="ru-RU" dirty="0" err="1"/>
              <a:t>Терри</a:t>
            </a:r>
            <a:endParaRPr lang="ru-RU" dirty="0"/>
          </a:p>
        </p:txBody>
      </p:sp>
      <p:pic>
        <p:nvPicPr>
          <p:cNvPr id="4" name="Содержимое 3" descr="Терр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085" t="4344" r="7606" b="6549"/>
          <a:stretch>
            <a:fillRect/>
          </a:stretch>
        </p:blipFill>
        <p:spPr>
          <a:xfrm>
            <a:off x="0" y="1412776"/>
            <a:ext cx="4751851" cy="3695883"/>
          </a:xfrm>
        </p:spPr>
      </p:pic>
      <p:sp>
        <p:nvSpPr>
          <p:cNvPr id="6" name="TextBox 5"/>
          <p:cNvSpPr txBox="1"/>
          <p:nvPr/>
        </p:nvSpPr>
        <p:spPr>
          <a:xfrm>
            <a:off x="5039883" y="1316766"/>
            <a:ext cx="7362471" cy="5550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/>
              <a:t>Дата: 07.08.2014 </a:t>
            </a:r>
            <a:r>
              <a:rPr lang="ru-RU" sz="1867" dirty="0"/>
              <a:t>(клиника Сотникова, </a:t>
            </a:r>
            <a:r>
              <a:rPr lang="ru-RU" sz="1867" dirty="0" err="1"/>
              <a:t>С.-Петер</a:t>
            </a:r>
            <a:r>
              <a:rPr lang="ru-RU" sz="1867" dirty="0"/>
              <a:t>.)</a:t>
            </a:r>
          </a:p>
          <a:p>
            <a:pPr>
              <a:buFont typeface="Arial" pitchFamily="34" charset="0"/>
              <a:buChar char="•"/>
            </a:pPr>
            <a:endParaRPr lang="ru-RU" sz="1867" dirty="0"/>
          </a:p>
          <a:p>
            <a:pPr>
              <a:buFont typeface="Arial" pitchFamily="34" charset="0"/>
              <a:buChar char="•"/>
            </a:pPr>
            <a:r>
              <a:rPr lang="ru-RU" sz="2400" dirty="0"/>
              <a:t>Бернский </a:t>
            </a:r>
            <a:r>
              <a:rPr lang="ru-RU" sz="2400" dirty="0" err="1"/>
              <a:t>зенненхунд</a:t>
            </a:r>
            <a:r>
              <a:rPr lang="ru-RU" sz="2400" dirty="0"/>
              <a:t>,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/>
              <a:t>сука,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/>
              <a:t>11 лет 5 </a:t>
            </a:r>
            <a:r>
              <a:rPr lang="ru-RU" sz="2400" dirty="0" err="1"/>
              <a:t>мес</a:t>
            </a:r>
            <a:endParaRPr lang="ru-RU" sz="2400" dirty="0"/>
          </a:p>
          <a:p>
            <a:pPr>
              <a:buFont typeface="Arial" pitchFamily="34" charset="0"/>
              <a:buChar char="•"/>
            </a:pPr>
            <a:endParaRPr lang="ru-RU" sz="2400" dirty="0"/>
          </a:p>
          <a:p>
            <a:r>
              <a:rPr lang="ru-RU" sz="2400" u="sng" dirty="0"/>
              <a:t>Жалобы владельца</a:t>
            </a:r>
          </a:p>
          <a:p>
            <a:pPr>
              <a:buFont typeface="Arial" pitchFamily="34" charset="0"/>
              <a:buChar char="•"/>
            </a:pPr>
            <a:endParaRPr lang="ru-RU" sz="2400" u="sng" dirty="0"/>
          </a:p>
          <a:p>
            <a:pPr>
              <a:buFont typeface="Arial" pitchFamily="34" charset="0"/>
              <a:buChar char="•"/>
            </a:pPr>
            <a:r>
              <a:rPr lang="ru-RU" sz="2400" dirty="0"/>
              <a:t>Прогрессирующая вялость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/>
              <a:t>Повышение температуры (39,7С)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/>
              <a:t>Отек правой передней и правой задней конечностей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/>
              <a:t>Последние сутки собака лежит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/>
              <a:t>Аппетит снижен, повышена жажда</a:t>
            </a:r>
          </a:p>
          <a:p>
            <a:pPr>
              <a:buFont typeface="Arial" pitchFamily="34" charset="0"/>
              <a:buChar char="•"/>
            </a:pPr>
            <a:r>
              <a:rPr lang="ru-RU" sz="2400" u="sng" dirty="0"/>
              <a:t> </a:t>
            </a:r>
            <a:r>
              <a:rPr lang="ru-RU" sz="2400" u="sng" dirty="0">
                <a:solidFill>
                  <a:srgbClr val="C00000"/>
                </a:solidFill>
              </a:rPr>
              <a:t>полиартриты в течение нескольких лет!</a:t>
            </a:r>
          </a:p>
          <a:p>
            <a:endParaRPr lang="ru-RU" sz="2400" dirty="0"/>
          </a:p>
        </p:txBody>
      </p:sp>
      <p:sp>
        <p:nvSpPr>
          <p:cNvPr id="7" name="Овал 6"/>
          <p:cNvSpPr/>
          <p:nvPr/>
        </p:nvSpPr>
        <p:spPr>
          <a:xfrm>
            <a:off x="143339" y="2948947"/>
            <a:ext cx="1920213" cy="144016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Терри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1"/>
            <a:ext cx="9422837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3200" u="sng" dirty="0"/>
              <a:t>Осмотр:</a:t>
            </a:r>
          </a:p>
          <a:p>
            <a:r>
              <a:rPr lang="ru-RU" sz="3200" dirty="0"/>
              <a:t>Болезненность правых конечностей</a:t>
            </a:r>
          </a:p>
          <a:p>
            <a:r>
              <a:rPr lang="ru-RU" sz="3200" dirty="0" err="1"/>
              <a:t>Лимфостаз</a:t>
            </a:r>
            <a:r>
              <a:rPr lang="ru-RU" sz="3200" dirty="0"/>
              <a:t> обоих правых конечностей</a:t>
            </a:r>
          </a:p>
          <a:p>
            <a:r>
              <a:rPr lang="ru-RU" sz="3200" dirty="0"/>
              <a:t>Увеличение регионарных </a:t>
            </a:r>
            <a:r>
              <a:rPr lang="ru-RU" sz="3200" dirty="0" err="1"/>
              <a:t>лимфоузлов</a:t>
            </a:r>
            <a:endParaRPr lang="ru-RU" sz="3200" dirty="0"/>
          </a:p>
          <a:p>
            <a:r>
              <a:rPr lang="ru-RU" sz="3200" dirty="0"/>
              <a:t>Повышение температуры задней правой конечности</a:t>
            </a:r>
          </a:p>
          <a:p>
            <a:r>
              <a:rPr lang="ru-RU" sz="3200" dirty="0"/>
              <a:t>Дисплазии </a:t>
            </a:r>
            <a:r>
              <a:rPr lang="ru-RU" sz="3200" dirty="0" err="1"/>
              <a:t>тбс</a:t>
            </a:r>
            <a:r>
              <a:rPr lang="ru-RU" sz="3200" dirty="0"/>
              <a:t> и локтевых суставов, </a:t>
            </a:r>
            <a:r>
              <a:rPr lang="ru-RU" sz="3200" dirty="0" err="1"/>
              <a:t>артирозы</a:t>
            </a:r>
            <a:r>
              <a:rPr lang="ru-RU" sz="3200" dirty="0"/>
              <a:t>.</a:t>
            </a:r>
          </a:p>
          <a:p>
            <a:r>
              <a:rPr lang="ru-RU" sz="2133" dirty="0"/>
              <a:t>Эхо-кардиография – изменений не выявлено</a:t>
            </a:r>
          </a:p>
          <a:p>
            <a:r>
              <a:rPr lang="ru-RU" sz="2133" dirty="0" err="1"/>
              <a:t>Узи</a:t>
            </a:r>
            <a:r>
              <a:rPr lang="ru-RU" sz="2133" dirty="0"/>
              <a:t> – брюшной полости - изменений не выявлено</a:t>
            </a:r>
          </a:p>
        </p:txBody>
      </p:sp>
      <p:pic>
        <p:nvPicPr>
          <p:cNvPr id="4" name="Содержимое 3" descr="Терри.JPG"/>
          <p:cNvPicPr>
            <a:picLocks noChangeAspect="1"/>
          </p:cNvPicPr>
          <p:nvPr/>
        </p:nvPicPr>
        <p:blipFill>
          <a:blip r:embed="rId2" cstate="print"/>
          <a:srcRect l="16085" t="4344" r="7606" b="6549"/>
          <a:stretch>
            <a:fillRect/>
          </a:stretch>
        </p:blipFill>
        <p:spPr bwMode="auto">
          <a:xfrm>
            <a:off x="8400256" y="1316766"/>
            <a:ext cx="3791744" cy="2949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Терри</a:t>
            </a:r>
            <a:endParaRPr lang="ru-RU" dirty="0"/>
          </a:p>
        </p:txBody>
      </p:sp>
      <p:graphicFrame>
        <p:nvGraphicFramePr>
          <p:cNvPr id="4" name="Group 3"/>
          <p:cNvGraphicFramePr>
            <a:graphicFrameLocks noGrp="1"/>
          </p:cNvGraphicFramePr>
          <p:nvPr>
            <p:ph idx="1"/>
          </p:nvPr>
        </p:nvGraphicFramePr>
        <p:xfrm>
          <a:off x="911425" y="1316765"/>
          <a:ext cx="10369153" cy="5410200"/>
        </p:xfrm>
        <a:graphic>
          <a:graphicData uri="http://schemas.openxmlformats.org/drawingml/2006/table">
            <a:tbl>
              <a:tblPr/>
              <a:tblGrid>
                <a:gridCol w="4598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7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2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E4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28.01.13</a:t>
                      </a: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E4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норма</a:t>
                      </a: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E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Эритроциты 10 /л</a:t>
                      </a: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5,63</a:t>
                      </a: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5,5-7,0</a:t>
                      </a:r>
                      <a:endParaRPr kumimoji="0" lang="ru-RU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Лейкоциты 10/л</a:t>
                      </a: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25,29</a:t>
                      </a: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6-13</a:t>
                      </a:r>
                      <a:endParaRPr kumimoji="0" lang="ru-RU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Гемоглобин г/л</a:t>
                      </a: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135</a:t>
                      </a: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130-170</a:t>
                      </a:r>
                      <a:endParaRPr kumimoji="0" lang="ru-RU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Гематокрит %</a:t>
                      </a: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38,5</a:t>
                      </a: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38-55</a:t>
                      </a:r>
                      <a:endParaRPr kumimoji="0" lang="ru-RU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Тромбоциты 10/л</a:t>
                      </a: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174</a:t>
                      </a: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150-400</a:t>
                      </a:r>
                      <a:endParaRPr kumimoji="0" lang="ru-RU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Нейтрофилы </a:t>
                      </a:r>
                      <a:r>
                        <a:rPr kumimoji="0" lang="ru-RU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сегментоядерные,%</a:t>
                      </a:r>
                      <a:endParaRPr kumimoji="0" lang="ru-RU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76</a:t>
                      </a: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Моноциты,%</a:t>
                      </a:r>
                      <a:endParaRPr kumimoji="0" lang="ru-RU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16</a:t>
                      </a: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С-реактивный</a:t>
                      </a:r>
                      <a:r>
                        <a:rPr kumimoji="0" lang="ru-RU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белок мг/л</a:t>
                      </a: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45,2</a:t>
                      </a: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0-5</a:t>
                      </a: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Терри</a:t>
            </a:r>
            <a:endParaRPr lang="ru-RU" dirty="0"/>
          </a:p>
        </p:txBody>
      </p:sp>
      <p:graphicFrame>
        <p:nvGraphicFramePr>
          <p:cNvPr id="4" name="Содержимое 4"/>
          <p:cNvGraphicFramePr>
            <a:graphicFrameLocks/>
          </p:cNvGraphicFramePr>
          <p:nvPr/>
        </p:nvGraphicFramePr>
        <p:xfrm>
          <a:off x="609600" y="2190751"/>
          <a:ext cx="10972800" cy="28041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142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2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r>
                        <a:rPr lang="ru-RU" sz="3200" b="0" dirty="0"/>
                        <a:t>Показатель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0" dirty="0"/>
                        <a:t>Результат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0" dirty="0"/>
                        <a:t>Нормы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ru-RU" sz="3200" b="0" dirty="0"/>
                        <a:t>Щелочная  фосфатаза</a:t>
                      </a:r>
                    </a:p>
                    <a:p>
                      <a:r>
                        <a:rPr lang="ru-RU" sz="3200" b="0" dirty="0"/>
                        <a:t>(МЕ/л)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0" dirty="0"/>
                        <a:t> 696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0" dirty="0"/>
                        <a:t>20-150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ru-RU" sz="3200" b="0" dirty="0" err="1"/>
                        <a:t>С-реактивный</a:t>
                      </a:r>
                      <a:r>
                        <a:rPr lang="ru-RU" sz="3200" b="0" dirty="0"/>
                        <a:t> белок</a:t>
                      </a:r>
                    </a:p>
                    <a:p>
                      <a:r>
                        <a:rPr lang="ru-RU" sz="3200" b="0" dirty="0"/>
                        <a:t>(мг/л)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0" dirty="0"/>
                        <a:t>45,2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0" dirty="0"/>
                        <a:t>0-5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extBox 9"/>
          <p:cNvSpPr txBox="1">
            <a:spLocks noChangeArrowheads="1"/>
          </p:cNvSpPr>
          <p:nvPr/>
        </p:nvSpPr>
        <p:spPr bwMode="auto">
          <a:xfrm>
            <a:off x="2328833" y="213784"/>
            <a:ext cx="83547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dirty="0"/>
              <a:t>Клинические признаки </a:t>
            </a:r>
            <a:r>
              <a:rPr lang="ru-RU" sz="3200" dirty="0" err="1"/>
              <a:t>боррелиоза</a:t>
            </a:r>
            <a:r>
              <a:rPr lang="ru-RU" sz="3200" dirty="0"/>
              <a:t> у человека</a:t>
            </a:r>
          </a:p>
        </p:txBody>
      </p:sp>
      <p:sp>
        <p:nvSpPr>
          <p:cNvPr id="26626" name="AutoShape 2" descr="https://im1-tub-ru.yandex.net/i?id=843784b14a8eda4d5b1f1c33183aed87-l&amp;n=13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pic>
        <p:nvPicPr>
          <p:cNvPr id="26628" name="Picture 4" descr="http://rpp.nashaucheba.ru/pars_docs/refs/24/23795/img48.jpg"/>
          <p:cNvPicPr>
            <a:picLocks noChangeAspect="1" noChangeArrowheads="1"/>
          </p:cNvPicPr>
          <p:nvPr/>
        </p:nvPicPr>
        <p:blipFill>
          <a:blip r:embed="rId2" cstate="print"/>
          <a:srcRect l="23494" t="16868" r="11444" b="3613"/>
          <a:stretch>
            <a:fillRect/>
          </a:stretch>
        </p:blipFill>
        <p:spPr bwMode="auto">
          <a:xfrm>
            <a:off x="2735627" y="1412776"/>
            <a:ext cx="3770600" cy="3456384"/>
          </a:xfrm>
          <a:prstGeom prst="rect">
            <a:avLst/>
          </a:prstGeom>
          <a:noFill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392" y="1412776"/>
            <a:ext cx="1862880" cy="328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7" descr="http://www.vitaminsestore.com/wp-content/uploads/2013/12/Symptoms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8075" y="1412776"/>
            <a:ext cx="4992555" cy="345638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27382" y="4773149"/>
            <a:ext cx="72296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/>
              <a:t>Мигрирующая эритема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err="1"/>
              <a:t>Радикулоневриты</a:t>
            </a:r>
            <a:r>
              <a:rPr lang="ru-RU" sz="2400" dirty="0"/>
              <a:t>, </a:t>
            </a:r>
            <a:r>
              <a:rPr lang="ru-RU" sz="2400" dirty="0" err="1"/>
              <a:t>менинггиты</a:t>
            </a:r>
            <a:r>
              <a:rPr lang="ru-RU" sz="2400" dirty="0"/>
              <a:t>, </a:t>
            </a:r>
            <a:r>
              <a:rPr lang="ru-RU" sz="2400" dirty="0" err="1"/>
              <a:t>менингоэнцефалиты</a:t>
            </a:r>
            <a:endParaRPr lang="ru-RU" sz="2400" dirty="0"/>
          </a:p>
          <a:p>
            <a:pPr>
              <a:buFont typeface="Arial" pitchFamily="34" charset="0"/>
              <a:buChar char="•"/>
            </a:pPr>
            <a:r>
              <a:rPr lang="ru-RU" sz="2400" dirty="0" err="1"/>
              <a:t>Акродерматиты</a:t>
            </a:r>
            <a:endParaRPr lang="ru-RU" sz="2400" dirty="0"/>
          </a:p>
          <a:p>
            <a:pPr>
              <a:buFont typeface="Arial" pitchFamily="34" charset="0"/>
              <a:buChar char="•"/>
            </a:pPr>
            <a:r>
              <a:rPr lang="ru-RU" sz="2400" dirty="0"/>
              <a:t>Артриты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/>
              <a:t>Миокардиты, </a:t>
            </a:r>
            <a:r>
              <a:rPr lang="ru-RU" sz="2400" dirty="0" err="1"/>
              <a:t>гломерулонефрит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23393" y="4485118"/>
            <a:ext cx="1173719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67" dirty="0"/>
              <a:t>Фото: Волгина Н.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Терри</a:t>
            </a:r>
            <a:endParaRPr lang="ru-RU" dirty="0"/>
          </a:p>
        </p:txBody>
      </p:sp>
      <p:pic>
        <p:nvPicPr>
          <p:cNvPr id="5" name="Содержимое 6" descr="IMG_3720.JPG"/>
          <p:cNvPicPr>
            <a:picLocks noChangeAspect="1"/>
          </p:cNvPicPr>
          <p:nvPr/>
        </p:nvPicPr>
        <p:blipFill>
          <a:blip r:embed="rId2" cstate="print"/>
          <a:srcRect l="28799" t="4480" r="46001"/>
          <a:stretch>
            <a:fillRect/>
          </a:stretch>
        </p:blipFill>
        <p:spPr>
          <a:xfrm>
            <a:off x="3983765" y="1604797"/>
            <a:ext cx="1449939" cy="4416491"/>
          </a:xfrm>
          <a:prstGeom prst="rect">
            <a:avLst/>
          </a:prstGeom>
        </p:spPr>
      </p:pic>
      <p:grpSp>
        <p:nvGrpSpPr>
          <p:cNvPr id="3" name="Группа 21"/>
          <p:cNvGrpSpPr/>
          <p:nvPr/>
        </p:nvGrpSpPr>
        <p:grpSpPr>
          <a:xfrm>
            <a:off x="1487487" y="1316766"/>
            <a:ext cx="1440167" cy="4800533"/>
            <a:chOff x="1331635" y="987574"/>
            <a:chExt cx="1152133" cy="3888432"/>
          </a:xfrm>
        </p:grpSpPr>
        <p:pic>
          <p:nvPicPr>
            <p:cNvPr id="4" name="Содержимое 7" descr="блот (Тери и Пани) (29.01.15).jpg"/>
            <p:cNvPicPr>
              <a:picLocks noChangeAspect="1"/>
            </p:cNvPicPr>
            <p:nvPr/>
          </p:nvPicPr>
          <p:blipFill>
            <a:blip r:embed="rId3" cstate="print">
              <a:lum bright="20000" contrast="30000"/>
            </a:blip>
            <a:srcRect l="13263" t="3252" r="72492" b="2454"/>
            <a:stretch>
              <a:fillRect/>
            </a:stretch>
          </p:blipFill>
          <p:spPr>
            <a:xfrm>
              <a:off x="2123728" y="987574"/>
              <a:ext cx="360040" cy="3888432"/>
            </a:xfrm>
            <a:prstGeom prst="rect">
              <a:avLst/>
            </a:prstGeom>
          </p:spPr>
        </p:pic>
        <p:grpSp>
          <p:nvGrpSpPr>
            <p:cNvPr id="6" name="Группа 13"/>
            <p:cNvGrpSpPr/>
            <p:nvPr/>
          </p:nvGrpSpPr>
          <p:grpSpPr>
            <a:xfrm>
              <a:off x="1331635" y="1851670"/>
              <a:ext cx="708145" cy="2356882"/>
              <a:chOff x="5216607" y="2021022"/>
              <a:chExt cx="891066" cy="3231002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216610" y="2514594"/>
                <a:ext cx="781335" cy="467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 err="1">
                    <a:solidFill>
                      <a:schemeClr val="tx2"/>
                    </a:solidFill>
                  </a:rPr>
                  <a:t>OspA</a:t>
                </a:r>
                <a:endParaRPr lang="ru-RU" sz="2133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216610" y="3403024"/>
                <a:ext cx="768426" cy="467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 err="1">
                    <a:solidFill>
                      <a:schemeClr val="tx2"/>
                    </a:solidFill>
                  </a:rPr>
                  <a:t>OspC</a:t>
                </a:r>
                <a:endParaRPr lang="ru-RU" sz="2133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307217" y="2021022"/>
                <a:ext cx="647400" cy="467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 err="1">
                    <a:solidFill>
                      <a:schemeClr val="tx2"/>
                    </a:solidFill>
                  </a:rPr>
                  <a:t>VlsE</a:t>
                </a:r>
                <a:endParaRPr lang="ru-RU" sz="2133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5216607" y="3008165"/>
                <a:ext cx="805539" cy="467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133" dirty="0" err="1">
                    <a:solidFill>
                      <a:schemeClr val="tx2"/>
                    </a:solidFill>
                  </a:rPr>
                  <a:t>DbpA</a:t>
                </a:r>
                <a:endParaRPr lang="ru-RU" sz="2133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5216610" y="3896594"/>
                <a:ext cx="891063" cy="467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133" dirty="0">
                    <a:solidFill>
                      <a:schemeClr val="tx2"/>
                    </a:solidFill>
                  </a:rPr>
                  <a:t>39kDa</a:t>
                </a:r>
                <a:endParaRPr lang="ru-RU" sz="2133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5216610" y="4390167"/>
                <a:ext cx="891063" cy="467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133" dirty="0">
                    <a:solidFill>
                      <a:schemeClr val="tx2"/>
                    </a:solidFill>
                  </a:rPr>
                  <a:t>58kDa</a:t>
                </a:r>
                <a:endParaRPr lang="ru-RU" sz="2133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5216610" y="4785024"/>
                <a:ext cx="891063" cy="467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133" dirty="0">
                    <a:solidFill>
                      <a:schemeClr val="tx2"/>
                    </a:solidFill>
                  </a:rPr>
                  <a:t>83kDa</a:t>
                </a:r>
                <a:endParaRPr lang="ru-RU" sz="2133" dirty="0">
                  <a:solidFill>
                    <a:schemeClr val="tx2"/>
                  </a:solidFill>
                </a:endParaRPr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1295467" y="6213310"/>
            <a:ext cx="6297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Обнаружены антитела к </a:t>
            </a:r>
            <a:r>
              <a:rPr lang="en-US" sz="2400" i="1" dirty="0" err="1"/>
              <a:t>Borrelia</a:t>
            </a:r>
            <a:r>
              <a:rPr lang="en-US" sz="2400" i="1" dirty="0"/>
              <a:t> </a:t>
            </a:r>
            <a:r>
              <a:rPr lang="en-US" sz="2400" i="1" dirty="0" err="1"/>
              <a:t>burgdorferi</a:t>
            </a:r>
            <a:r>
              <a:rPr lang="en-US" sz="2400" i="1" dirty="0"/>
              <a:t> </a:t>
            </a:r>
            <a:r>
              <a:rPr lang="en-US" sz="2400" i="1" dirty="0" err="1"/>
              <a:t>s.l</a:t>
            </a:r>
            <a:r>
              <a:rPr lang="en-US" sz="2400" i="1" dirty="0"/>
              <a:t>.</a:t>
            </a:r>
            <a:endParaRPr lang="ru-RU" sz="2400" i="1" dirty="0"/>
          </a:p>
        </p:txBody>
      </p:sp>
      <p:pic>
        <p:nvPicPr>
          <p:cNvPr id="24" name="Содержимое 3" descr="Терри.JPG"/>
          <p:cNvPicPr>
            <a:picLocks noChangeAspect="1"/>
          </p:cNvPicPr>
          <p:nvPr/>
        </p:nvPicPr>
        <p:blipFill>
          <a:blip r:embed="rId4" cstate="print"/>
          <a:srcRect l="16085" t="4344" r="7606" b="6549"/>
          <a:stretch>
            <a:fillRect/>
          </a:stretch>
        </p:blipFill>
        <p:spPr bwMode="auto">
          <a:xfrm>
            <a:off x="6938845" y="1508787"/>
            <a:ext cx="5061135" cy="393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Терри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7381" y="2084851"/>
            <a:ext cx="10972800" cy="4525963"/>
          </a:xfrm>
        </p:spPr>
        <p:txBody>
          <a:bodyPr/>
          <a:lstStyle/>
          <a:p>
            <a:pPr>
              <a:buNone/>
            </a:pPr>
            <a:r>
              <a:rPr lang="ru-RU" u="sng" dirty="0"/>
              <a:t>Лечение:</a:t>
            </a:r>
          </a:p>
          <a:p>
            <a:pPr>
              <a:buNone/>
            </a:pPr>
            <a:r>
              <a:rPr lang="ru-RU" sz="3200" dirty="0" err="1"/>
              <a:t>Доксициклин</a:t>
            </a:r>
            <a:r>
              <a:rPr lang="ru-RU" sz="3200" dirty="0"/>
              <a:t> 5 мг/кг 2р/день 2 месяца</a:t>
            </a:r>
          </a:p>
          <a:p>
            <a:pPr>
              <a:buNone/>
            </a:pPr>
            <a:endParaRPr lang="ru-RU" sz="3200" dirty="0"/>
          </a:p>
          <a:p>
            <a:endParaRPr lang="ru-RU" dirty="0"/>
          </a:p>
          <a:p>
            <a:pPr>
              <a:buNone/>
            </a:pPr>
            <a:r>
              <a:rPr lang="ru-RU" sz="2667" dirty="0">
                <a:solidFill>
                  <a:srgbClr val="7030A0"/>
                </a:solidFill>
              </a:rPr>
              <a:t>Сразу после назначения выраженный положительный ответ: температура нормализовалась, </a:t>
            </a:r>
            <a:r>
              <a:rPr lang="ru-RU" sz="2667" dirty="0" err="1">
                <a:solidFill>
                  <a:srgbClr val="7030A0"/>
                </a:solidFill>
              </a:rPr>
              <a:t>лимфостаз</a:t>
            </a:r>
            <a:r>
              <a:rPr lang="ru-RU" sz="2667" dirty="0">
                <a:solidFill>
                  <a:srgbClr val="7030A0"/>
                </a:solidFill>
              </a:rPr>
              <a:t> регрессирует</a:t>
            </a:r>
          </a:p>
        </p:txBody>
      </p:sp>
      <p:pic>
        <p:nvPicPr>
          <p:cNvPr id="4" name="Содержимое 3" descr="Терри.JPG"/>
          <p:cNvPicPr>
            <a:picLocks noChangeAspect="1"/>
          </p:cNvPicPr>
          <p:nvPr/>
        </p:nvPicPr>
        <p:blipFill>
          <a:blip r:embed="rId2" cstate="print"/>
          <a:srcRect l="16085" t="4344" r="7606" b="6549"/>
          <a:stretch>
            <a:fillRect/>
          </a:stretch>
        </p:blipFill>
        <p:spPr bwMode="auto">
          <a:xfrm>
            <a:off x="8241845" y="1316766"/>
            <a:ext cx="3950155" cy="307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C5E6014-667C-4E73-A38B-528D847E9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085" y="23759"/>
            <a:ext cx="10515600" cy="820610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dirty="0">
                <a:solidFill>
                  <a:srgbClr val="CC0066"/>
                </a:solidFill>
              </a:rPr>
              <a:t>Neuroborreliosis</a:t>
            </a:r>
            <a:endParaRPr lang="ru-RU" dirty="0">
              <a:solidFill>
                <a:srgbClr val="CC0066"/>
              </a:solidFill>
            </a:endParaRPr>
          </a:p>
        </p:txBody>
      </p:sp>
      <p:graphicFrame>
        <p:nvGraphicFramePr>
          <p:cNvPr id="5" name="Объект 3">
            <a:extLst>
              <a:ext uri="{FF2B5EF4-FFF2-40B4-BE49-F238E27FC236}">
                <a16:creationId xmlns:a16="http://schemas.microsoft.com/office/drawing/2014/main" id="{52A60632-2A2E-47BA-A7F4-D5F25D498619}"/>
              </a:ext>
            </a:extLst>
          </p:cNvPr>
          <p:cNvGraphicFramePr>
            <a:graphicFrameLocks/>
          </p:cNvGraphicFramePr>
          <p:nvPr/>
        </p:nvGraphicFramePr>
        <p:xfrm>
          <a:off x="1316897" y="959030"/>
          <a:ext cx="103632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5128">
                  <a:extLst>
                    <a:ext uri="{9D8B030D-6E8A-4147-A177-3AD203B41FA5}">
                      <a16:colId xmlns:a16="http://schemas.microsoft.com/office/drawing/2014/main" val="139380443"/>
                    </a:ext>
                  </a:extLst>
                </a:gridCol>
                <a:gridCol w="3098072">
                  <a:extLst>
                    <a:ext uri="{9D8B030D-6E8A-4147-A177-3AD203B41FA5}">
                      <a16:colId xmlns:a16="http://schemas.microsoft.com/office/drawing/2014/main" val="27528075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CSF from dogs with neurological signs *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Positive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587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97</a:t>
                      </a:r>
                      <a:endParaRPr lang="ru-RU" sz="4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3 </a:t>
                      </a:r>
                      <a:r>
                        <a:rPr lang="en-US" sz="2000" i="1" dirty="0"/>
                        <a:t>(Borrelia </a:t>
                      </a:r>
                      <a:r>
                        <a:rPr lang="en-US" sz="2000" i="1" dirty="0" err="1"/>
                        <a:t>b.s.l</a:t>
                      </a:r>
                      <a:r>
                        <a:rPr lang="en-US" sz="2000" i="1" dirty="0"/>
                        <a:t>.)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631757"/>
                  </a:ext>
                </a:extLst>
              </a:tr>
            </a:tbl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0BF7F70-F0FC-4566-9DE4-37A660FA5BA8}"/>
              </a:ext>
            </a:extLst>
          </p:cNvPr>
          <p:cNvSpPr/>
          <p:nvPr/>
        </p:nvSpPr>
        <p:spPr>
          <a:xfrm>
            <a:off x="2833433" y="6359339"/>
            <a:ext cx="7112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* Vet Laboratory “</a:t>
            </a:r>
            <a:r>
              <a:rPr lang="en-US" dirty="0" err="1"/>
              <a:t>Poisk</a:t>
            </a:r>
            <a:r>
              <a:rPr lang="en-US" dirty="0"/>
              <a:t>” (</a:t>
            </a:r>
            <a:r>
              <a:rPr lang="en-US" dirty="0" err="1"/>
              <a:t>St.Petersburg</a:t>
            </a:r>
            <a:r>
              <a:rPr lang="en-US" dirty="0"/>
              <a:t>, Russia) </a:t>
            </a:r>
            <a:r>
              <a:rPr lang="en-US" dirty="0" err="1"/>
              <a:t>Shishkanova</a:t>
            </a:r>
            <a:r>
              <a:rPr lang="en-US" dirty="0"/>
              <a:t> S. 2019                                                             </a:t>
            </a:r>
            <a:endParaRPr lang="ru-RU" dirty="0"/>
          </a:p>
        </p:txBody>
      </p:sp>
      <p:pic>
        <p:nvPicPr>
          <p:cNvPr id="12" name="Picture 2" descr="ÐÐµÐ·Ð°Ð²Ð¸ÑÐ¸Ð¼Ð°Ñ Ð²ÐµÑÐµÑÐ¸Ð½Ð°ÑÐ½Ð°Ñ Ð»Ð°Ð±Ð¾ÑÐ°ÑÐ¾ÑÐ¸Ñ ÐÐÐÐ¡Ð">
            <a:extLst>
              <a:ext uri="{FF2B5EF4-FFF2-40B4-BE49-F238E27FC236}">
                <a16:creationId xmlns:a16="http://schemas.microsoft.com/office/drawing/2014/main" id="{175FF299-34A2-4442-8442-2E6571931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8" y="6030327"/>
            <a:ext cx="1958878" cy="65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3E36E95-9594-4FA4-8082-6C3389A9F936}"/>
              </a:ext>
            </a:extLst>
          </p:cNvPr>
          <p:cNvCxnSpPr/>
          <p:nvPr/>
        </p:nvCxnSpPr>
        <p:spPr>
          <a:xfrm>
            <a:off x="0" y="6030327"/>
            <a:ext cx="12192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>
            <a:extLst>
              <a:ext uri="{FF2B5EF4-FFF2-40B4-BE49-F238E27FC236}">
                <a16:creationId xmlns:a16="http://schemas.microsoft.com/office/drawing/2014/main" id="{47D5C08E-DC2C-4991-ABEF-90095CE24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065"/>
            <a:ext cx="1023315" cy="113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911138-A506-452C-A228-6254AD6E7D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47" t="23888" r="27734" b="37222"/>
          <a:stretch/>
        </p:blipFill>
        <p:spPr>
          <a:xfrm>
            <a:off x="2571750" y="2428821"/>
            <a:ext cx="7248694" cy="3394021"/>
          </a:xfrm>
          <a:prstGeom prst="rect">
            <a:avLst/>
          </a:prstGeom>
        </p:spPr>
      </p:pic>
      <p:pic>
        <p:nvPicPr>
          <p:cNvPr id="15" name="Picture 2" descr="ÐÐµÐ·Ð°Ð²Ð¸ÑÐ¸Ð¼Ð°Ñ Ð²ÐµÑÐµÑÐ¸Ð½Ð°ÑÐ½Ð°Ñ Ð»Ð°Ð±Ð¾ÑÐ°ÑÐ¾ÑÐ¸Ñ ÐÐÐÐ¡Ð">
            <a:extLst>
              <a:ext uri="{FF2B5EF4-FFF2-40B4-BE49-F238E27FC236}">
                <a16:creationId xmlns:a16="http://schemas.microsoft.com/office/drawing/2014/main" id="{5EDEBBBD-385C-41DB-936A-2A0DE10EF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8" y="1620489"/>
            <a:ext cx="1958878" cy="65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56AD0E76-F14F-4893-B442-869758B611A7}"/>
              </a:ext>
            </a:extLst>
          </p:cNvPr>
          <p:cNvSpPr/>
          <p:nvPr/>
        </p:nvSpPr>
        <p:spPr>
          <a:xfrm>
            <a:off x="2470535" y="4822372"/>
            <a:ext cx="914168" cy="431835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34144702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CFE091E-0B4B-4152-840A-F7734901D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2135486"/>
            <a:ext cx="10515600" cy="4351338"/>
          </a:xfrm>
        </p:spPr>
        <p:txBody>
          <a:bodyPr/>
          <a:lstStyle/>
          <a:p>
            <a:r>
              <a:rPr lang="en-US" dirty="0"/>
              <a:t>CSF - </a:t>
            </a:r>
            <a:r>
              <a:rPr lang="ru-RU" dirty="0"/>
              <a:t>Плеоцитоз</a:t>
            </a:r>
            <a:endParaRPr lang="en-US" dirty="0"/>
          </a:p>
          <a:p>
            <a:r>
              <a:rPr lang="ru-RU" dirty="0"/>
              <a:t>Обнаружение антител в </a:t>
            </a:r>
            <a:r>
              <a:rPr lang="en-US" dirty="0"/>
              <a:t>CSF</a:t>
            </a:r>
            <a:endParaRPr lang="ru-RU" dirty="0"/>
          </a:p>
          <a:p>
            <a:r>
              <a:rPr lang="ru-RU" dirty="0"/>
              <a:t>Обнаружение</a:t>
            </a:r>
            <a:r>
              <a:rPr lang="en-US" dirty="0"/>
              <a:t> Borrelia in CSF </a:t>
            </a:r>
            <a:r>
              <a:rPr lang="ru-RU" dirty="0"/>
              <a:t>в ПЦР</a:t>
            </a:r>
            <a:r>
              <a:rPr lang="en-US" dirty="0"/>
              <a:t>(10% </a:t>
            </a:r>
            <a:r>
              <a:rPr lang="ru-RU" dirty="0"/>
              <a:t>людей</a:t>
            </a:r>
            <a:r>
              <a:rPr lang="en-US" dirty="0"/>
              <a:t>)</a:t>
            </a:r>
            <a:endParaRPr lang="ru-RU" dirty="0"/>
          </a:p>
          <a:p>
            <a:endParaRPr lang="ru-RU" dirty="0"/>
          </a:p>
          <a:p>
            <a:r>
              <a:rPr lang="ru-RU" dirty="0"/>
              <a:t>Обнаружение антител в крови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63959C5-939B-4373-A90F-4FD1AB269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93" y="-137477"/>
            <a:ext cx="10515600" cy="943770"/>
          </a:xfrm>
        </p:spPr>
        <p:txBody>
          <a:bodyPr/>
          <a:lstStyle/>
          <a:p>
            <a:pPr algn="ctr"/>
            <a:r>
              <a:rPr lang="ru-RU" dirty="0" err="1"/>
              <a:t>Нейроборрелиоз</a:t>
            </a:r>
            <a:r>
              <a:rPr lang="en-US" dirty="0">
                <a:solidFill>
                  <a:srgbClr val="CC0066"/>
                </a:solidFill>
              </a:rPr>
              <a:t>. </a:t>
            </a:r>
            <a:r>
              <a:rPr lang="en-US" dirty="0"/>
              <a:t> </a:t>
            </a:r>
            <a:r>
              <a:rPr lang="ru-RU" dirty="0"/>
              <a:t>Лабораторные тесты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E6A822F-FA1D-454A-86BE-E6D00938C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133" y="800721"/>
            <a:ext cx="3352674" cy="2504158"/>
          </a:xfrm>
          <a:prstGeom prst="rect">
            <a:avLst/>
          </a:prstGeom>
        </p:spPr>
      </p:pic>
      <p:pic>
        <p:nvPicPr>
          <p:cNvPr id="6" name="Объект 10">
            <a:extLst>
              <a:ext uri="{FF2B5EF4-FFF2-40B4-BE49-F238E27FC236}">
                <a16:creationId xmlns:a16="http://schemas.microsoft.com/office/drawing/2014/main" id="{5424AF8E-4569-401E-86ED-8E25FD841F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06" y="3643772"/>
            <a:ext cx="3314701" cy="27158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F50DB5-49D7-453D-A03F-1F962A0EB55F}"/>
              </a:ext>
            </a:extLst>
          </p:cNvPr>
          <p:cNvSpPr txBox="1"/>
          <p:nvPr/>
        </p:nvSpPr>
        <p:spPr>
          <a:xfrm>
            <a:off x="8385124" y="6302158"/>
            <a:ext cx="3919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Pleocytosis in CSF (Photo: </a:t>
            </a:r>
            <a:r>
              <a:rPr lang="en-US" dirty="0" err="1"/>
              <a:t>Shishkanova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AEEFA3-C93A-4477-B957-FDCAE9738624}"/>
              </a:ext>
            </a:extLst>
          </p:cNvPr>
          <p:cNvSpPr txBox="1"/>
          <p:nvPr/>
        </p:nvSpPr>
        <p:spPr>
          <a:xfrm>
            <a:off x="8725133" y="3212546"/>
            <a:ext cx="229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CSF extraction in dogs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64085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Каспер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7381" y="1508787"/>
            <a:ext cx="10972800" cy="4525963"/>
          </a:xfrm>
        </p:spPr>
        <p:txBody>
          <a:bodyPr>
            <a:normAutofit lnSpcReduction="10000"/>
          </a:bodyPr>
          <a:lstStyle/>
          <a:p>
            <a:r>
              <a:rPr lang="ru-RU" sz="3200" dirty="0"/>
              <a:t>Дата: 27.01.2013 </a:t>
            </a:r>
            <a:r>
              <a:rPr lang="ru-RU" sz="2400" dirty="0"/>
              <a:t>(</a:t>
            </a:r>
            <a:r>
              <a:rPr lang="ru-RU" sz="1600" dirty="0"/>
              <a:t>клиника Сотникова С.-Петербург</a:t>
            </a:r>
            <a:r>
              <a:rPr lang="en-US" sz="1600" dirty="0"/>
              <a:t>)</a:t>
            </a:r>
            <a:endParaRPr lang="ru-RU" sz="1600" dirty="0"/>
          </a:p>
          <a:p>
            <a:r>
              <a:rPr lang="ru-RU" sz="3200" dirty="0"/>
              <a:t>Ризеншнауцер</a:t>
            </a:r>
          </a:p>
          <a:p>
            <a:r>
              <a:rPr lang="ru-RU" sz="3200" dirty="0"/>
              <a:t>8 </a:t>
            </a:r>
            <a:r>
              <a:rPr lang="ru-RU" sz="3200" dirty="0" err="1"/>
              <a:t>мес</a:t>
            </a:r>
            <a:endParaRPr lang="ru-RU" sz="3200" dirty="0"/>
          </a:p>
          <a:p>
            <a:r>
              <a:rPr lang="ru-RU" sz="3200" dirty="0"/>
              <a:t>Кобель</a:t>
            </a:r>
          </a:p>
          <a:p>
            <a:endParaRPr lang="ru-RU" sz="3200" dirty="0"/>
          </a:p>
          <a:p>
            <a:r>
              <a:rPr lang="ru-RU" sz="3200" dirty="0"/>
              <a:t>История болезни:</a:t>
            </a:r>
          </a:p>
          <a:p>
            <a:pPr>
              <a:buNone/>
            </a:pPr>
            <a:r>
              <a:rPr lang="ru-RU" sz="2133" dirty="0"/>
              <a:t>С 5 месяцев лихорадка, вялость, снижение аппетита.</a:t>
            </a:r>
            <a:r>
              <a:rPr lang="ru-RU" sz="2133" u="sng" dirty="0"/>
              <a:t> </a:t>
            </a:r>
            <a:r>
              <a:rPr lang="ru-RU" sz="2133" dirty="0"/>
              <a:t>Лечение: антибиотики, анальгин, </a:t>
            </a:r>
            <a:r>
              <a:rPr lang="ru-RU" sz="2133" dirty="0" err="1"/>
              <a:t>димедрол</a:t>
            </a:r>
            <a:r>
              <a:rPr lang="ru-RU" sz="2133" dirty="0"/>
              <a:t>, </a:t>
            </a:r>
            <a:r>
              <a:rPr lang="ru-RU" sz="2133" dirty="0" err="1"/>
              <a:t>инфузионная</a:t>
            </a:r>
            <a:r>
              <a:rPr lang="ru-RU" sz="2133" dirty="0"/>
              <a:t> терапия – кратковременное улучшение состояния с последующими рецидивами.</a:t>
            </a:r>
          </a:p>
          <a:p>
            <a:pPr>
              <a:buNone/>
            </a:pPr>
            <a:r>
              <a:rPr lang="ru-RU" sz="2667" dirty="0"/>
              <a:t>С 3 января </a:t>
            </a:r>
            <a:r>
              <a:rPr lang="ru-RU" sz="2667" u="sng" dirty="0"/>
              <a:t>гипертермия, вялость, рвота однократно.</a:t>
            </a:r>
          </a:p>
          <a:p>
            <a:endParaRPr lang="ru-RU" sz="3200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 l="6393" t="4285" r="10503" b="3596"/>
          <a:stretch>
            <a:fillRect/>
          </a:stretch>
        </p:blipFill>
        <p:spPr bwMode="auto">
          <a:xfrm>
            <a:off x="7795617" y="823250"/>
            <a:ext cx="4128459" cy="3413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Каспер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ока</a:t>
            </a:r>
          </a:p>
        </p:txBody>
      </p:sp>
      <p:graphicFrame>
        <p:nvGraphicFramePr>
          <p:cNvPr id="4" name="Group 3"/>
          <p:cNvGraphicFramePr>
            <a:graphicFrameLocks noGrp="1"/>
          </p:cNvGraphicFramePr>
          <p:nvPr/>
        </p:nvGraphicFramePr>
        <p:xfrm>
          <a:off x="431371" y="1316765"/>
          <a:ext cx="11041228" cy="5410200"/>
        </p:xfrm>
        <a:graphic>
          <a:graphicData uri="http://schemas.openxmlformats.org/drawingml/2006/table">
            <a:tbl>
              <a:tblPr/>
              <a:tblGrid>
                <a:gridCol w="4896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2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17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E4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28.01.13</a:t>
                      </a: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E4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норма</a:t>
                      </a: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E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Эритроциты 10 /л</a:t>
                      </a: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4,77</a:t>
                      </a: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5,5-7,0</a:t>
                      </a:r>
                      <a:endParaRPr kumimoji="0" lang="ru-RU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Лейкоциты 10/л</a:t>
                      </a: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22,1</a:t>
                      </a: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6-13</a:t>
                      </a:r>
                      <a:endParaRPr kumimoji="0" lang="ru-RU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Гемоглобин г/л</a:t>
                      </a: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117</a:t>
                      </a: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130-170</a:t>
                      </a:r>
                      <a:endParaRPr kumimoji="0" lang="ru-RU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Гематокрит %</a:t>
                      </a: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33,9</a:t>
                      </a: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38-55</a:t>
                      </a:r>
                      <a:endParaRPr kumimoji="0" lang="ru-RU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Тромбоциты 10/л</a:t>
                      </a: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186</a:t>
                      </a: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150-400</a:t>
                      </a:r>
                      <a:endParaRPr kumimoji="0" lang="ru-RU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Нейтрофилы </a:t>
                      </a:r>
                      <a:r>
                        <a:rPr kumimoji="0" lang="ru-RU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сегментоядерные,%</a:t>
                      </a:r>
                      <a:endParaRPr kumimoji="0" lang="ru-RU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60</a:t>
                      </a: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Нейтрофилы </a:t>
                      </a:r>
                      <a:r>
                        <a:rPr kumimoji="0" lang="ru-RU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палочкоядерные,%</a:t>
                      </a:r>
                      <a:endParaRPr kumimoji="0" lang="ru-RU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21</a:t>
                      </a: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С-реактивный</a:t>
                      </a:r>
                      <a:r>
                        <a:rPr kumimoji="0" lang="ru-RU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белок мг/л</a:t>
                      </a: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65,2</a:t>
                      </a: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0-5</a:t>
                      </a: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9518848" cy="1058847"/>
          </a:xfrm>
        </p:spPr>
        <p:txBody>
          <a:bodyPr/>
          <a:lstStyle/>
          <a:p>
            <a:r>
              <a:rPr lang="ru-RU" dirty="0" err="1"/>
              <a:t>Каспер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Боррелиоз</a:t>
            </a:r>
            <a:r>
              <a:rPr lang="ru-RU" dirty="0"/>
              <a:t> – </a:t>
            </a:r>
            <a:r>
              <a:rPr lang="ru-RU" dirty="0" err="1"/>
              <a:t>отр</a:t>
            </a:r>
            <a:endParaRPr lang="ru-RU" dirty="0"/>
          </a:p>
          <a:p>
            <a:r>
              <a:rPr lang="ru-RU" dirty="0"/>
              <a:t>Анаплазмоз – </a:t>
            </a:r>
            <a:r>
              <a:rPr lang="ru-RU" dirty="0" err="1"/>
              <a:t>отр</a:t>
            </a:r>
            <a:endParaRPr lang="ru-RU" dirty="0"/>
          </a:p>
          <a:p>
            <a:r>
              <a:rPr lang="ru-RU" dirty="0" err="1"/>
              <a:t>Эрлихиоз</a:t>
            </a:r>
            <a:r>
              <a:rPr lang="ru-RU" dirty="0"/>
              <a:t> – </a:t>
            </a:r>
            <a:r>
              <a:rPr lang="ru-RU" dirty="0" err="1"/>
              <a:t>отр</a:t>
            </a:r>
            <a:endParaRPr lang="ru-RU" dirty="0"/>
          </a:p>
          <a:p>
            <a:r>
              <a:rPr lang="ru-RU" dirty="0" err="1"/>
              <a:t>Дирофиляриоз</a:t>
            </a:r>
            <a:r>
              <a:rPr lang="ru-RU" dirty="0"/>
              <a:t> – </a:t>
            </a:r>
            <a:r>
              <a:rPr lang="ru-RU" dirty="0" err="1"/>
              <a:t>отр</a:t>
            </a:r>
            <a:endParaRPr lang="ru-RU" dirty="0"/>
          </a:p>
          <a:p>
            <a:pPr>
              <a:buNone/>
            </a:pP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ru-RU" dirty="0">
                <a:solidFill>
                  <a:srgbClr val="0070C0"/>
                </a:solidFill>
              </a:rPr>
              <a:t>результаты теста </a:t>
            </a:r>
            <a:r>
              <a:rPr lang="en-US" dirty="0" err="1">
                <a:solidFill>
                  <a:srgbClr val="0070C0"/>
                </a:solidFill>
              </a:rPr>
              <a:t>Idexx</a:t>
            </a:r>
            <a:r>
              <a:rPr lang="ru-RU" dirty="0">
                <a:solidFill>
                  <a:srgbClr val="0070C0"/>
                </a:solidFill>
              </a:rPr>
              <a:t> 4</a:t>
            </a:r>
            <a:r>
              <a:rPr lang="en-US" dirty="0" err="1">
                <a:solidFill>
                  <a:srgbClr val="0070C0"/>
                </a:solidFill>
              </a:rPr>
              <a:t>DxSNAP</a:t>
            </a:r>
            <a:r>
              <a:rPr lang="en-US" dirty="0">
                <a:solidFill>
                  <a:srgbClr val="0070C0"/>
                </a:solidFill>
              </a:rPr>
              <a:t>)</a:t>
            </a:r>
            <a:endParaRPr lang="ru-RU" dirty="0">
              <a:solidFill>
                <a:srgbClr val="0070C0"/>
              </a:solidFill>
            </a:endParaRPr>
          </a:p>
          <a:p>
            <a:pPr algn="just">
              <a:buNone/>
            </a:pPr>
            <a:r>
              <a:rPr lang="ru-RU" sz="3200" u="sng" dirty="0"/>
              <a:t>Рекомендовано обследование у невропатолога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6393" t="4285" r="10503" b="3596"/>
          <a:stretch>
            <a:fillRect/>
          </a:stretch>
        </p:blipFill>
        <p:spPr bwMode="auto">
          <a:xfrm>
            <a:off x="7805142" y="804064"/>
            <a:ext cx="4128459" cy="3413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Каспер</a:t>
            </a:r>
            <a:endParaRPr lang="ru-RU" dirty="0"/>
          </a:p>
        </p:txBody>
      </p:sp>
      <p:pic>
        <p:nvPicPr>
          <p:cNvPr id="65538" name="Picture 2" descr="http://vsemagi.ru/files/images/jenergovampira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9618" y="1364771"/>
            <a:ext cx="5952661" cy="44644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15413" y="5829267"/>
            <a:ext cx="10753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400" dirty="0"/>
              <a:t>собака уходит в другую клинику, где начинают лечение </a:t>
            </a:r>
            <a:r>
              <a:rPr lang="ru-RU" sz="2400" dirty="0" err="1"/>
              <a:t>стероидными</a:t>
            </a:r>
            <a:r>
              <a:rPr lang="ru-RU" sz="2400" dirty="0"/>
              <a:t> препаратами без установленного диагноза</a:t>
            </a:r>
            <a:endParaRPr lang="en-US" sz="2400" dirty="0"/>
          </a:p>
        </p:txBody>
      </p:sp>
      <p:sp>
        <p:nvSpPr>
          <p:cNvPr id="65540" name="AutoShape 4" descr="https://s-media-cache-ak0.pinimg.com/736x/03/9e/ff/039effe37f28ff4e2124c3e299d23a03.jp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65542" name="AutoShape 6" descr="https://s-media-cache-ak0.pinimg.com/736x/03/9e/ff/039effe37f28ff4e2124c3e299d23a03.jp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65544" name="AutoShape 8" descr="https://s-media-cache-ak0.pinimg.com/736x/03/9e/ff/039effe37f28ff4e2124c3e299d23a03.jp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pic>
        <p:nvPicPr>
          <p:cNvPr id="65546" name="Picture 10" descr="http://www.oostickers.com/media/catalog/product/cache/1/image/1200x1200/9df78eab33525d08d6e5fb8d27136e95/c/o/courage_cowardly_dog_shirt_iron_on_transfer_011.jpg"/>
          <p:cNvPicPr>
            <a:picLocks noChangeAspect="1" noChangeArrowheads="1"/>
          </p:cNvPicPr>
          <p:nvPr/>
        </p:nvPicPr>
        <p:blipFill>
          <a:blip r:embed="rId3" cstate="print"/>
          <a:srcRect l="5660" t="7009" r="3774" b="6199"/>
          <a:stretch>
            <a:fillRect/>
          </a:stretch>
        </p:blipFill>
        <p:spPr bwMode="auto">
          <a:xfrm>
            <a:off x="4751851" y="4197086"/>
            <a:ext cx="1594612" cy="15281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Каспер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7381" y="1508787"/>
            <a:ext cx="10972800" cy="4525963"/>
          </a:xfrm>
        </p:spPr>
        <p:txBody>
          <a:bodyPr/>
          <a:lstStyle/>
          <a:p>
            <a:pPr>
              <a:buNone/>
            </a:pPr>
            <a:r>
              <a:rPr lang="ru-RU" u="sng" dirty="0"/>
              <a:t>Дата: 20.06.2013</a:t>
            </a:r>
          </a:p>
          <a:p>
            <a:r>
              <a:rPr lang="ru-RU" dirty="0"/>
              <a:t>Гипертермия</a:t>
            </a:r>
          </a:p>
          <a:p>
            <a:r>
              <a:rPr lang="ru-RU" dirty="0"/>
              <a:t>Атаксия</a:t>
            </a:r>
          </a:p>
          <a:p>
            <a:r>
              <a:rPr lang="ru-RU" dirty="0" err="1"/>
              <a:t>Тетрапарез</a:t>
            </a:r>
            <a:endParaRPr lang="ru-RU" dirty="0"/>
          </a:p>
          <a:p>
            <a:r>
              <a:rPr lang="ru-RU" dirty="0"/>
              <a:t>Нет положительной динамики на антибиотики и </a:t>
            </a:r>
            <a:r>
              <a:rPr lang="ru-RU" dirty="0" err="1"/>
              <a:t>преднизолон</a:t>
            </a:r>
            <a:r>
              <a:rPr lang="ru-RU" dirty="0"/>
              <a:t>, гипертермия 7 дней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6393" t="4285" r="10503" b="3596"/>
          <a:stretch>
            <a:fillRect/>
          </a:stretch>
        </p:blipFill>
        <p:spPr bwMode="auto">
          <a:xfrm>
            <a:off x="8304245" y="1316766"/>
            <a:ext cx="3887755" cy="3214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Каспер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err="1"/>
              <a:t>Иследование</a:t>
            </a:r>
            <a:r>
              <a:rPr lang="ru-RU" dirty="0"/>
              <a:t> ликвора на  инфекции</a:t>
            </a:r>
          </a:p>
          <a:p>
            <a:endParaRPr lang="ru-RU" dirty="0"/>
          </a:p>
          <a:p>
            <a:r>
              <a:rPr lang="ru-RU" sz="3733" dirty="0" err="1"/>
              <a:t>Криптококкоз</a:t>
            </a:r>
            <a:r>
              <a:rPr lang="ru-RU" sz="3733" dirty="0"/>
              <a:t> (</a:t>
            </a:r>
            <a:r>
              <a:rPr lang="ru-RU" sz="3733" i="1" dirty="0" err="1"/>
              <a:t>Cryptococcus</a:t>
            </a:r>
            <a:r>
              <a:rPr lang="ru-RU" sz="3733" i="1" dirty="0"/>
              <a:t> </a:t>
            </a:r>
            <a:r>
              <a:rPr lang="ru-RU" sz="3733" i="1" dirty="0" err="1"/>
              <a:t>spp</a:t>
            </a:r>
            <a:r>
              <a:rPr lang="ru-RU" sz="3733" i="1" dirty="0"/>
              <a:t>.) </a:t>
            </a:r>
            <a:r>
              <a:rPr lang="ru-RU" sz="3733" dirty="0" err="1"/>
              <a:t>отр</a:t>
            </a:r>
            <a:endParaRPr lang="ru-RU" sz="3733" dirty="0"/>
          </a:p>
          <a:p>
            <a:r>
              <a:rPr lang="ru-RU" sz="3733" dirty="0" err="1"/>
              <a:t>Неоспороз</a:t>
            </a:r>
            <a:r>
              <a:rPr lang="ru-RU" sz="3733" dirty="0"/>
              <a:t> (</a:t>
            </a:r>
            <a:r>
              <a:rPr lang="ru-RU" sz="3733" i="1" dirty="0" err="1"/>
              <a:t>Neospora</a:t>
            </a:r>
            <a:r>
              <a:rPr lang="ru-RU" sz="3733" i="1" dirty="0"/>
              <a:t> </a:t>
            </a:r>
            <a:r>
              <a:rPr lang="ru-RU" sz="3733" i="1" dirty="0" err="1"/>
              <a:t>caninum</a:t>
            </a:r>
            <a:r>
              <a:rPr lang="ru-RU" sz="3733" dirty="0"/>
              <a:t>) </a:t>
            </a:r>
            <a:r>
              <a:rPr lang="ru-RU" sz="3733" dirty="0" err="1"/>
              <a:t>отр</a:t>
            </a:r>
            <a:endParaRPr lang="ru-RU" sz="3733" dirty="0"/>
          </a:p>
          <a:p>
            <a:r>
              <a:rPr lang="ru-RU" sz="3733" dirty="0" err="1">
                <a:solidFill>
                  <a:srgbClr val="FF0000"/>
                </a:solidFill>
              </a:rPr>
              <a:t>Боррелиоз</a:t>
            </a:r>
            <a:r>
              <a:rPr lang="ru-RU" sz="3733" dirty="0">
                <a:solidFill>
                  <a:srgbClr val="FF0000"/>
                </a:solidFill>
              </a:rPr>
              <a:t> (</a:t>
            </a:r>
            <a:r>
              <a:rPr lang="en-US" sz="3733" i="1" dirty="0" err="1">
                <a:solidFill>
                  <a:srgbClr val="FF0000"/>
                </a:solidFill>
              </a:rPr>
              <a:t>Borrelia</a:t>
            </a:r>
            <a:r>
              <a:rPr lang="en-US" sz="3733" i="1" dirty="0">
                <a:solidFill>
                  <a:srgbClr val="FF0000"/>
                </a:solidFill>
              </a:rPr>
              <a:t> </a:t>
            </a:r>
            <a:r>
              <a:rPr lang="en-US" sz="3733" i="1" dirty="0" err="1">
                <a:solidFill>
                  <a:srgbClr val="FF0000"/>
                </a:solidFill>
              </a:rPr>
              <a:t>burgdorferi</a:t>
            </a:r>
            <a:r>
              <a:rPr lang="en-US" sz="3733" i="1" dirty="0">
                <a:solidFill>
                  <a:srgbClr val="FF0000"/>
                </a:solidFill>
              </a:rPr>
              <a:t> </a:t>
            </a:r>
            <a:r>
              <a:rPr lang="en-US" sz="3733" i="1" dirty="0" err="1">
                <a:solidFill>
                  <a:srgbClr val="FF0000"/>
                </a:solidFill>
              </a:rPr>
              <a:t>s.l</a:t>
            </a:r>
            <a:r>
              <a:rPr lang="en-US" sz="3733" i="1" dirty="0">
                <a:solidFill>
                  <a:srgbClr val="FF0000"/>
                </a:solidFill>
              </a:rPr>
              <a:t>.</a:t>
            </a:r>
            <a:r>
              <a:rPr lang="ru-RU" sz="3733" dirty="0">
                <a:solidFill>
                  <a:srgbClr val="FF0000"/>
                </a:solidFill>
              </a:rPr>
              <a:t>)</a:t>
            </a:r>
            <a:r>
              <a:rPr lang="en-US" sz="3733" dirty="0">
                <a:solidFill>
                  <a:srgbClr val="FF0000"/>
                </a:solidFill>
              </a:rPr>
              <a:t> </a:t>
            </a:r>
            <a:r>
              <a:rPr lang="ru-RU" sz="3733" dirty="0">
                <a:solidFill>
                  <a:srgbClr val="FF0000"/>
                </a:solidFill>
              </a:rPr>
              <a:t>положительно</a:t>
            </a:r>
          </a:p>
          <a:p>
            <a:pPr>
              <a:buNone/>
            </a:pPr>
            <a:endParaRPr lang="ru-RU" sz="2667" dirty="0"/>
          </a:p>
          <a:p>
            <a:pPr>
              <a:buNone/>
            </a:pPr>
            <a:r>
              <a:rPr lang="ru-RU" sz="2667" u="sng" dirty="0"/>
              <a:t>Лечение</a:t>
            </a:r>
            <a:r>
              <a:rPr lang="ru-RU" sz="2667" dirty="0"/>
              <a:t>: Тетрациклин 10 мг/кг 2р/день месяц. Положительная динамика через 10 -14 дней.</a:t>
            </a:r>
            <a:endParaRPr lang="ru-RU" sz="2400" u="sng" dirty="0"/>
          </a:p>
          <a:p>
            <a:endParaRPr lang="ru-RU" sz="3733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1508787"/>
            <a:ext cx="4224469" cy="234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360" y="4101075"/>
            <a:ext cx="5177008" cy="220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5840" y="1508787"/>
            <a:ext cx="4896544" cy="2307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54064" y="301875"/>
            <a:ext cx="9268948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733" dirty="0"/>
              <a:t>Клинические признаки боррелиоза у собак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40417" y="1508787"/>
            <a:ext cx="1746319" cy="2334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112224" y="3525011"/>
            <a:ext cx="126932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 err="1">
                <a:solidFill>
                  <a:schemeClr val="bg1"/>
                </a:solidFill>
              </a:rPr>
              <a:t>G.Greene</a:t>
            </a:r>
            <a:r>
              <a:rPr lang="en-US" sz="1333" dirty="0">
                <a:solidFill>
                  <a:schemeClr val="bg1"/>
                </a:solidFill>
              </a:rPr>
              <a:t>, 2012</a:t>
            </a:r>
            <a:endParaRPr lang="ru-RU" sz="1333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24459" y="3525011"/>
            <a:ext cx="124790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 err="1">
                <a:solidFill>
                  <a:schemeClr val="bg1"/>
                </a:solidFill>
              </a:rPr>
              <a:t>S.Detmer</a:t>
            </a:r>
            <a:r>
              <a:rPr lang="en-US" sz="1333" dirty="0">
                <a:solidFill>
                  <a:schemeClr val="bg1"/>
                </a:solidFill>
              </a:rPr>
              <a:t>, 2016</a:t>
            </a:r>
            <a:endParaRPr lang="ru-RU" sz="1333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9403" y="5925278"/>
            <a:ext cx="126932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 err="1">
                <a:solidFill>
                  <a:schemeClr val="bg1"/>
                </a:solidFill>
              </a:rPr>
              <a:t>G.Greene</a:t>
            </a:r>
            <a:r>
              <a:rPr lang="en-US" sz="1333" dirty="0">
                <a:solidFill>
                  <a:schemeClr val="bg1"/>
                </a:solidFill>
              </a:rPr>
              <a:t>, 2012</a:t>
            </a:r>
            <a:endParaRPr lang="ru-RU" sz="1333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19670" y="3525011"/>
            <a:ext cx="126932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 err="1">
                <a:solidFill>
                  <a:schemeClr val="bg1"/>
                </a:solidFill>
              </a:rPr>
              <a:t>G.Greene</a:t>
            </a:r>
            <a:r>
              <a:rPr lang="en-US" sz="1333" dirty="0">
                <a:solidFill>
                  <a:schemeClr val="bg1"/>
                </a:solidFill>
              </a:rPr>
              <a:t>, 2012</a:t>
            </a:r>
            <a:endParaRPr lang="ru-RU" sz="1333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1680A1-A766-A4E8-6F4F-DF3ED1CD2C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7" t="16282" r="13417" b="37908"/>
          <a:stretch/>
        </p:blipFill>
        <p:spPr>
          <a:xfrm rot="5400000">
            <a:off x="7182040" y="3810028"/>
            <a:ext cx="2787408" cy="3078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Отзыв владельцев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79510" y="2084851"/>
            <a:ext cx="9724661" cy="4032448"/>
          </a:xfrm>
        </p:spPr>
        <p:txBody>
          <a:bodyPr/>
          <a:lstStyle/>
          <a:p>
            <a:pPr algn="just"/>
            <a:r>
              <a:rPr lang="ru-RU" sz="1867" dirty="0"/>
              <a:t>«Спасибо за спасенную жизнь любимой собаки нашим лечащим врачам Гиршову А. и Горшкову С. Наша история вкратце: в январе 2013 г. ризеншнауцер </a:t>
            </a:r>
            <a:r>
              <a:rPr lang="ru-RU" sz="1867" dirty="0" err="1"/>
              <a:t>Каспер</a:t>
            </a:r>
            <a:r>
              <a:rPr lang="ru-RU" sz="1867" dirty="0"/>
              <a:t> по непонятным причинам стал вялым, отказывался от еды и воды, внешний вид был болезненным. Много месяцев лечились в разных ветеринарных клиниках от разнообразнейших болезней, после кратковременных облегчений собаке становилось всё хуже и хуже. В клинику Сотникова попасть на прием было непросто из-за большого числа пациентов, мы ждали всегда столько сколько требовалось, так как надеялись и рассуждали так, что лучше попасть через очередь к высококвалифицированному доктору, чем искать клинику с безупречным сервисом и отсутствием выздоровления. Сначала собаку "вернули к жизни", сделали много анализов (крови) и ничего не нашли, сказали что требуется более серьезное обследование МРТ головы и шеи и пункция из позвоночника. Пока мы "созревали" на то чтобы так "потратиться", собаку парализовало, и тогда уже нашу экономность переборола любовь к питомцу. Нашли </a:t>
            </a:r>
            <a:r>
              <a:rPr lang="ru-RU" sz="1867" dirty="0" err="1"/>
              <a:t>бореллиоз</a:t>
            </a:r>
            <a:r>
              <a:rPr lang="ru-RU" sz="1867" dirty="0"/>
              <a:t>, опять "вернули к жизни" собаку, назначили курс лечения. Мы все выполнили к августу 2013г. и собака выздоровела к нашему счастью.»</a:t>
            </a:r>
          </a:p>
          <a:p>
            <a:endParaRPr lang="ru-RU" sz="2133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6393" t="4285" r="10503" b="3596"/>
          <a:stretch>
            <a:fillRect/>
          </a:stretch>
        </p:blipFill>
        <p:spPr bwMode="auto">
          <a:xfrm>
            <a:off x="9902997" y="0"/>
            <a:ext cx="2289004" cy="189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AutoShape 2" descr="https://www.anekdot.ru/i/caricatures/normal/15/10/9/ne-veritsya.jp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34820" name="AutoShape 4" descr="https://www.anekdot.ru/i/caricatures/normal/15/10/9/ne-veritsya.jp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pic>
        <p:nvPicPr>
          <p:cNvPr id="34822" name="Picture 6" descr="http://tort-magadan.ru/forum/uploads/monthly_03_2015/post-69-142674680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339" y="1700809"/>
            <a:ext cx="1824203" cy="3923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Каспер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837503" y="5637246"/>
            <a:ext cx="85366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Примечание от благодарного лечащего  врача: </a:t>
            </a:r>
          </a:p>
          <a:p>
            <a:r>
              <a:rPr lang="ru-RU" sz="3200" u="sng" dirty="0">
                <a:solidFill>
                  <a:srgbClr val="FF0000"/>
                </a:solidFill>
              </a:rPr>
              <a:t>На повторный прием опять не пришли …..!!!</a:t>
            </a:r>
          </a:p>
        </p:txBody>
      </p:sp>
      <p:pic>
        <p:nvPicPr>
          <p:cNvPr id="5" name="Picture 2" descr="http://static7.depositphotos.com/1080148/718/i/950/depositphotos_7185159-Angry-doctor-portrait.jpg"/>
          <p:cNvPicPr>
            <a:picLocks noChangeAspect="1" noChangeArrowheads="1"/>
          </p:cNvPicPr>
          <p:nvPr/>
        </p:nvPicPr>
        <p:blipFill>
          <a:blip r:embed="rId2" cstate="print"/>
          <a:srcRect l="9837" t="23679" r="1626"/>
          <a:stretch>
            <a:fillRect/>
          </a:stretch>
        </p:blipFill>
        <p:spPr bwMode="auto">
          <a:xfrm>
            <a:off x="2543605" y="1508787"/>
            <a:ext cx="7142672" cy="40927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Каспер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339" y="1412776"/>
            <a:ext cx="6336704" cy="4525963"/>
          </a:xfrm>
        </p:spPr>
        <p:txBody>
          <a:bodyPr/>
          <a:lstStyle/>
          <a:p>
            <a:r>
              <a:rPr lang="ru-RU" sz="2667" u="sng" dirty="0"/>
              <a:t>Дата: 15.10.2013</a:t>
            </a:r>
          </a:p>
          <a:p>
            <a:r>
              <a:rPr lang="ru-RU" sz="2667" dirty="0"/>
              <a:t>Отек суставных структур правого локтевого сустава.</a:t>
            </a:r>
          </a:p>
          <a:p>
            <a:r>
              <a:rPr lang="ru-RU" sz="2667" dirty="0"/>
              <a:t>Бурсит локтевого сустава</a:t>
            </a:r>
          </a:p>
          <a:p>
            <a:endParaRPr lang="ru-RU" sz="2667" dirty="0"/>
          </a:p>
          <a:p>
            <a:pPr>
              <a:buNone/>
            </a:pPr>
            <a:r>
              <a:rPr lang="ru-RU" sz="2667" u="sng" dirty="0" err="1">
                <a:solidFill>
                  <a:srgbClr val="FF0000"/>
                </a:solidFill>
              </a:rPr>
              <a:t>Боррелия</a:t>
            </a:r>
            <a:r>
              <a:rPr lang="ru-RU" sz="2667" u="sng" dirty="0">
                <a:solidFill>
                  <a:srgbClr val="FF0000"/>
                </a:solidFill>
              </a:rPr>
              <a:t> обнаружена ПЦР</a:t>
            </a:r>
          </a:p>
          <a:p>
            <a:pPr>
              <a:buNone/>
            </a:pPr>
            <a:endParaRPr lang="ru-RU" sz="2667" dirty="0">
              <a:solidFill>
                <a:srgbClr val="FF0000"/>
              </a:solidFill>
            </a:endParaRPr>
          </a:p>
          <a:p>
            <a:r>
              <a:rPr lang="ru-RU" sz="2667" dirty="0">
                <a:solidFill>
                  <a:srgbClr val="FF0000"/>
                </a:solidFill>
              </a:rPr>
              <a:t>Синовиальная жидкость </a:t>
            </a:r>
            <a:r>
              <a:rPr lang="ru-RU" sz="1600" dirty="0"/>
              <a:t>(лаборатория «Поиск»)</a:t>
            </a:r>
          </a:p>
          <a:p>
            <a:r>
              <a:rPr lang="ru-RU" sz="2667" dirty="0">
                <a:solidFill>
                  <a:srgbClr val="FF0000"/>
                </a:solidFill>
              </a:rPr>
              <a:t>Кровь</a:t>
            </a:r>
            <a:r>
              <a:rPr lang="ru-RU" sz="2667" dirty="0"/>
              <a:t> </a:t>
            </a:r>
            <a:r>
              <a:rPr lang="ru-RU" sz="1600" dirty="0"/>
              <a:t>(ГНЦ Прикладной микробиологии </a:t>
            </a:r>
            <a:r>
              <a:rPr lang="ru-RU" sz="1600" dirty="0" err="1"/>
              <a:t>г.Оболенск</a:t>
            </a:r>
            <a:r>
              <a:rPr lang="ru-RU" sz="1600" dirty="0"/>
              <a:t>)</a:t>
            </a:r>
          </a:p>
        </p:txBody>
      </p:sp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4086" y="1604797"/>
            <a:ext cx="5231549" cy="455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49" y="260649"/>
            <a:ext cx="10972800" cy="1058847"/>
          </a:xfrm>
        </p:spPr>
        <p:txBody>
          <a:bodyPr/>
          <a:lstStyle/>
          <a:p>
            <a:r>
              <a:rPr lang="ru-RU" sz="4800" dirty="0"/>
              <a:t>Миокардиты с летальным исходом</a:t>
            </a:r>
          </a:p>
        </p:txBody>
      </p:sp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751" t="17607" r="50000" b="17701"/>
          <a:stretch>
            <a:fillRect/>
          </a:stretch>
        </p:blipFill>
        <p:spPr bwMode="auto">
          <a:xfrm>
            <a:off x="143340" y="1604797"/>
            <a:ext cx="8505833" cy="4992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4" descr="http://www.zooclub.ru/attach/7531.jpg"/>
          <p:cNvPicPr>
            <a:picLocks noChangeAspect="1" noChangeArrowheads="1"/>
          </p:cNvPicPr>
          <p:nvPr/>
        </p:nvPicPr>
        <p:blipFill>
          <a:blip r:embed="rId3" cstate="print"/>
          <a:srcRect l="20624" t="8250" r="16471" b="5952"/>
          <a:stretch>
            <a:fillRect/>
          </a:stretch>
        </p:blipFill>
        <p:spPr bwMode="auto">
          <a:xfrm>
            <a:off x="8496267" y="1508787"/>
            <a:ext cx="3552395" cy="3028271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239350" y="5637245"/>
            <a:ext cx="8256917" cy="57606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Собаки: 10 щенков боксера</a:t>
            </a:r>
          </a:p>
          <a:p>
            <a:r>
              <a:rPr lang="ru-RU" dirty="0"/>
              <a:t>Возраст: 9-16 недель</a:t>
            </a:r>
          </a:p>
          <a:p>
            <a:r>
              <a:rPr lang="ru-RU" dirty="0"/>
              <a:t>Внезапная смерть</a:t>
            </a:r>
          </a:p>
          <a:p>
            <a:endParaRPr lang="ru-RU" dirty="0"/>
          </a:p>
          <a:p>
            <a:r>
              <a:rPr lang="ru-RU" dirty="0"/>
              <a:t>Диагноз: </a:t>
            </a:r>
            <a:r>
              <a:rPr lang="ru-RU" dirty="0" err="1"/>
              <a:t>пиогранулематозный</a:t>
            </a:r>
            <a:r>
              <a:rPr lang="ru-RU" dirty="0"/>
              <a:t> миокардит</a:t>
            </a:r>
          </a:p>
        </p:txBody>
      </p:sp>
      <p:pic>
        <p:nvPicPr>
          <p:cNvPr id="4" name="Picture 4" descr="http://www.zooclub.ru/attach/7531.jpg"/>
          <p:cNvPicPr>
            <a:picLocks noChangeAspect="1" noChangeArrowheads="1"/>
          </p:cNvPicPr>
          <p:nvPr/>
        </p:nvPicPr>
        <p:blipFill>
          <a:blip r:embed="rId2" cstate="print"/>
          <a:srcRect l="20624" t="8250" r="16471" b="5952"/>
          <a:stretch>
            <a:fillRect/>
          </a:stretch>
        </p:blipFill>
        <p:spPr bwMode="auto">
          <a:xfrm>
            <a:off x="8496267" y="1508787"/>
            <a:ext cx="3552395" cy="3028271"/>
          </a:xfrm>
          <a:prstGeom prst="rect">
            <a:avLst/>
          </a:prstGeom>
          <a:noFill/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98BE0C9-B7B5-1CBD-5136-E0F1A1832174}"/>
              </a:ext>
            </a:extLst>
          </p:cNvPr>
          <p:cNvSpPr txBox="1">
            <a:spLocks/>
          </p:cNvSpPr>
          <p:nvPr/>
        </p:nvSpPr>
        <p:spPr>
          <a:xfrm>
            <a:off x="239349" y="260649"/>
            <a:ext cx="10972800" cy="10588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/>
              <a:t>Миокардиты с летальным исходом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0203" y="1414094"/>
            <a:ext cx="4032448" cy="539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35360" y="1700809"/>
            <a:ext cx="7200800" cy="4607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667" dirty="0">
                <a:latin typeface="Calibri" pitchFamily="34" charset="0"/>
                <a:cs typeface="Calibri" pitchFamily="34" charset="0"/>
              </a:rPr>
              <a:t>Множественные очаги воспаления с заменой </a:t>
            </a:r>
            <a:r>
              <a:rPr lang="ru-RU" sz="2667" dirty="0" err="1">
                <a:latin typeface="Calibri" pitchFamily="34" charset="0"/>
                <a:cs typeface="Calibri" pitchFamily="34" charset="0"/>
              </a:rPr>
              <a:t>кардиомиоцитов</a:t>
            </a:r>
            <a:r>
              <a:rPr lang="ru-RU" sz="2667" dirty="0">
                <a:latin typeface="Calibri" pitchFamily="34" charset="0"/>
                <a:cs typeface="Calibri" pitchFamily="34" charset="0"/>
              </a:rPr>
              <a:t> на инфильтраты состоящие из нейтрофилов и макрофагов</a:t>
            </a:r>
          </a:p>
          <a:p>
            <a:pPr>
              <a:buFont typeface="Arial" pitchFamily="34" charset="0"/>
              <a:buChar char="•"/>
            </a:pPr>
            <a:r>
              <a:rPr lang="ru-RU" sz="2667" dirty="0">
                <a:latin typeface="Calibri" pitchFamily="34" charset="0"/>
                <a:cs typeface="Calibri" pitchFamily="34" charset="0"/>
              </a:rPr>
              <a:t> Дегенерация, некроз и минерализация </a:t>
            </a:r>
            <a:r>
              <a:rPr lang="ru-RU" sz="2667" dirty="0" err="1">
                <a:latin typeface="Calibri" pitchFamily="34" charset="0"/>
                <a:cs typeface="Calibri" pitchFamily="34" charset="0"/>
              </a:rPr>
              <a:t>карциомиоцитов</a:t>
            </a:r>
            <a:endParaRPr lang="ru-RU" sz="2667" dirty="0">
              <a:latin typeface="Calibri" pitchFamily="34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ru-RU" sz="2667" dirty="0">
              <a:latin typeface="Calibri" pitchFamily="34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667" dirty="0">
                <a:latin typeface="Calibri" pitchFamily="34" charset="0"/>
                <a:cs typeface="Calibri" pitchFamily="34" charset="0"/>
              </a:rPr>
              <a:t> Пульмональная эдема</a:t>
            </a:r>
          </a:p>
          <a:p>
            <a:pPr>
              <a:buFont typeface="Arial" pitchFamily="34" charset="0"/>
              <a:buChar char="•"/>
            </a:pPr>
            <a:r>
              <a:rPr lang="ru-RU" sz="2667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667" dirty="0" err="1">
                <a:latin typeface="Calibri" pitchFamily="34" charset="0"/>
                <a:cs typeface="Calibri" pitchFamily="34" charset="0"/>
              </a:rPr>
              <a:t>Вакуолярная</a:t>
            </a:r>
            <a:r>
              <a:rPr lang="ru-RU" sz="2667" dirty="0">
                <a:latin typeface="Calibri" pitchFamily="34" charset="0"/>
                <a:cs typeface="Calibri" pitchFamily="34" charset="0"/>
              </a:rPr>
              <a:t> дистрофия печени</a:t>
            </a:r>
          </a:p>
          <a:p>
            <a:pPr>
              <a:buFont typeface="Arial" pitchFamily="34" charset="0"/>
              <a:buChar char="•"/>
            </a:pPr>
            <a:r>
              <a:rPr lang="ru-RU" sz="2667" dirty="0">
                <a:latin typeface="Calibri" pitchFamily="34" charset="0"/>
                <a:cs typeface="Calibri" pitchFamily="34" charset="0"/>
              </a:rPr>
              <a:t> Гидроторакс</a:t>
            </a:r>
          </a:p>
          <a:p>
            <a:pPr>
              <a:buFont typeface="Arial" pitchFamily="34" charset="0"/>
              <a:buChar char="•"/>
            </a:pPr>
            <a:r>
              <a:rPr lang="ru-RU" sz="2667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667" dirty="0" err="1">
                <a:latin typeface="Calibri" pitchFamily="34" charset="0"/>
                <a:cs typeface="Calibri" pitchFamily="34" charset="0"/>
              </a:rPr>
              <a:t>Гидроперикардит</a:t>
            </a:r>
            <a:endParaRPr lang="ru-RU" sz="2667" dirty="0">
              <a:latin typeface="Calibri" pitchFamily="34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667" dirty="0">
                <a:latin typeface="Calibri" pitchFamily="34" charset="0"/>
                <a:cs typeface="Calibri" pitchFamily="34" charset="0"/>
              </a:rPr>
              <a:t> Асцит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546F35A-FFD9-9B1C-4079-2CFF003FCAE6}"/>
              </a:ext>
            </a:extLst>
          </p:cNvPr>
          <p:cNvSpPr txBox="1">
            <a:spLocks/>
          </p:cNvSpPr>
          <p:nvPr/>
        </p:nvSpPr>
        <p:spPr>
          <a:xfrm>
            <a:off x="239349" y="260649"/>
            <a:ext cx="10972800" cy="10588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/>
              <a:t>Миокардиты с летальным исходом</a:t>
            </a:r>
            <a:endParaRPr lang="ru-RU" sz="48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Клинический случай 4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331" y="1774891"/>
            <a:ext cx="1097280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667" u="sng" dirty="0">
                <a:solidFill>
                  <a:srgbClr val="FF0000"/>
                </a:solidFill>
              </a:rPr>
              <a:t>Образцы тканей сердца</a:t>
            </a:r>
            <a:r>
              <a:rPr lang="en-US" sz="2667" u="sng" dirty="0">
                <a:solidFill>
                  <a:srgbClr val="FF0000"/>
                </a:solidFill>
              </a:rPr>
              <a:t> </a:t>
            </a:r>
            <a:r>
              <a:rPr lang="ru-RU" sz="2667" u="sng" dirty="0">
                <a:solidFill>
                  <a:srgbClr val="FF0000"/>
                </a:solidFill>
              </a:rPr>
              <a:t>для ПЦР</a:t>
            </a:r>
          </a:p>
          <a:p>
            <a:r>
              <a:rPr lang="en-US" sz="2667" i="1" u="sng" dirty="0" err="1"/>
              <a:t>Anaplasma</a:t>
            </a:r>
            <a:r>
              <a:rPr lang="en-US" sz="2667" i="1" u="sng" dirty="0"/>
              <a:t> </a:t>
            </a:r>
            <a:r>
              <a:rPr lang="en-US" sz="2667" i="1" u="sng" dirty="0" err="1"/>
              <a:t>phagocytophilum</a:t>
            </a:r>
            <a:r>
              <a:rPr lang="ru-RU" sz="2667" i="1" u="sng" dirty="0"/>
              <a:t>   </a:t>
            </a:r>
            <a:r>
              <a:rPr lang="ru-RU" sz="2667" b="1" i="1" dirty="0">
                <a:solidFill>
                  <a:srgbClr val="008000"/>
                </a:solidFill>
              </a:rPr>
              <a:t>положительная 1 собака</a:t>
            </a:r>
            <a:endParaRPr lang="en-US" sz="2667" b="1" i="1" dirty="0">
              <a:solidFill>
                <a:srgbClr val="008000"/>
              </a:solidFill>
            </a:endParaRPr>
          </a:p>
          <a:p>
            <a:r>
              <a:rPr lang="en-US" sz="2667" i="1" dirty="0" err="1"/>
              <a:t>Anaplasma</a:t>
            </a:r>
            <a:r>
              <a:rPr lang="en-US" sz="2667" i="1" dirty="0"/>
              <a:t> platys </a:t>
            </a:r>
          </a:p>
          <a:p>
            <a:r>
              <a:rPr lang="en-US" sz="2667" i="1" dirty="0" err="1"/>
              <a:t>Bartonella</a:t>
            </a:r>
            <a:r>
              <a:rPr lang="en-US" sz="2667" i="1" dirty="0"/>
              <a:t> spp. </a:t>
            </a:r>
          </a:p>
          <a:p>
            <a:r>
              <a:rPr lang="en-US" sz="2667" i="1" u="sng" dirty="0" err="1"/>
              <a:t>Borrelia</a:t>
            </a:r>
            <a:r>
              <a:rPr lang="en-US" sz="2667" i="1" u="sng" dirty="0"/>
              <a:t> </a:t>
            </a:r>
            <a:r>
              <a:rPr lang="en-US" sz="2667" i="1" u="sng" dirty="0" err="1"/>
              <a:t>burgdorferi</a:t>
            </a:r>
            <a:r>
              <a:rPr lang="en-US" sz="2667" i="1" dirty="0"/>
              <a:t> </a:t>
            </a:r>
            <a:r>
              <a:rPr lang="ru-RU" sz="2667" b="1" i="1" dirty="0">
                <a:solidFill>
                  <a:srgbClr val="008000"/>
                </a:solidFill>
              </a:rPr>
              <a:t>положительная 1 собака</a:t>
            </a:r>
            <a:endParaRPr lang="en-US" sz="2667" b="1" i="1" dirty="0">
              <a:solidFill>
                <a:srgbClr val="008000"/>
              </a:solidFill>
            </a:endParaRPr>
          </a:p>
          <a:p>
            <a:r>
              <a:rPr lang="en-US" sz="2667" i="1" dirty="0" err="1"/>
              <a:t>Ehrlichia</a:t>
            </a:r>
            <a:r>
              <a:rPr lang="en-US" sz="2667" i="1" dirty="0"/>
              <a:t> canis</a:t>
            </a:r>
          </a:p>
          <a:p>
            <a:r>
              <a:rPr lang="en-US" sz="2667" i="1" dirty="0" err="1"/>
              <a:t>Rickettsia</a:t>
            </a:r>
            <a:r>
              <a:rPr lang="en-US" sz="2667" i="1" dirty="0"/>
              <a:t> spp. </a:t>
            </a:r>
          </a:p>
          <a:p>
            <a:r>
              <a:rPr lang="en-US" sz="2667" i="1" dirty="0"/>
              <a:t>Babesia spp.</a:t>
            </a:r>
          </a:p>
          <a:p>
            <a:r>
              <a:rPr lang="en-US" sz="2667" i="1" dirty="0" err="1"/>
              <a:t>Mycoplasma</a:t>
            </a:r>
            <a:r>
              <a:rPr lang="en-US" sz="2667" i="1" dirty="0"/>
              <a:t> </a:t>
            </a:r>
            <a:r>
              <a:rPr lang="en-US" sz="2667" i="1" dirty="0" err="1"/>
              <a:t>haemofelis</a:t>
            </a:r>
            <a:r>
              <a:rPr lang="en-US" sz="2667" i="1" dirty="0"/>
              <a:t> and </a:t>
            </a:r>
            <a:r>
              <a:rPr lang="en-US" sz="2667" i="1" dirty="0" err="1"/>
              <a:t>Mycoplasma</a:t>
            </a:r>
            <a:r>
              <a:rPr lang="en-US" sz="2667" i="1" dirty="0"/>
              <a:t> </a:t>
            </a:r>
            <a:r>
              <a:rPr lang="en-US" sz="2667" i="1" dirty="0" err="1"/>
              <a:t>haemocanis</a:t>
            </a:r>
            <a:r>
              <a:rPr lang="en-US" sz="2667" i="1" dirty="0"/>
              <a:t>.</a:t>
            </a:r>
            <a:endParaRPr lang="ru-RU" sz="2667" i="1" dirty="0"/>
          </a:p>
          <a:p>
            <a:pPr>
              <a:buNone/>
            </a:pPr>
            <a:r>
              <a:rPr lang="ru-RU" sz="2667" u="sng" dirty="0">
                <a:solidFill>
                  <a:srgbClr val="FF0000"/>
                </a:solidFill>
              </a:rPr>
              <a:t>Кровь на антитела</a:t>
            </a:r>
            <a:r>
              <a:rPr lang="en-US" sz="2667" u="sng" dirty="0">
                <a:solidFill>
                  <a:srgbClr val="FF0000"/>
                </a:solidFill>
              </a:rPr>
              <a:t> (</a:t>
            </a:r>
            <a:r>
              <a:rPr lang="ru-RU" sz="2667" u="sng" dirty="0">
                <a:solidFill>
                  <a:srgbClr val="FF0000"/>
                </a:solidFill>
              </a:rPr>
              <a:t>от 3 собак</a:t>
            </a:r>
            <a:r>
              <a:rPr lang="en-US" sz="2667" u="sng" dirty="0">
                <a:solidFill>
                  <a:srgbClr val="FF0000"/>
                </a:solidFill>
              </a:rPr>
              <a:t>)</a:t>
            </a:r>
            <a:endParaRPr lang="ru-RU" sz="2667" u="sng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2667" dirty="0"/>
              <a:t>Выявлены антитела к </a:t>
            </a:r>
            <a:r>
              <a:rPr lang="en-US" sz="2667" i="1" dirty="0" err="1"/>
              <a:t>Borrelia</a:t>
            </a:r>
            <a:r>
              <a:rPr lang="en-US" sz="2667" i="1" dirty="0"/>
              <a:t> </a:t>
            </a:r>
            <a:r>
              <a:rPr lang="en-US" sz="2667" i="1" dirty="0" err="1"/>
              <a:t>burgdorferi</a:t>
            </a:r>
            <a:r>
              <a:rPr lang="ru-RU" sz="2667" i="1" dirty="0"/>
              <a:t> </a:t>
            </a:r>
            <a:r>
              <a:rPr lang="ru-RU" sz="2667" dirty="0"/>
              <a:t>в высоком титре (</a:t>
            </a:r>
            <a:r>
              <a:rPr lang="en-US" sz="2667" dirty="0"/>
              <a:t>&gt;1280</a:t>
            </a:r>
            <a:r>
              <a:rPr lang="ru-RU" sz="2667" dirty="0"/>
              <a:t>)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18922" y="1412776"/>
            <a:ext cx="2873079" cy="384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3392" y="1604797"/>
            <a:ext cx="10972800" cy="4525963"/>
          </a:xfrm>
        </p:spPr>
        <p:txBody>
          <a:bodyPr/>
          <a:lstStyle/>
          <a:p>
            <a:pPr>
              <a:buNone/>
            </a:pPr>
            <a:r>
              <a:rPr lang="ru-RU" sz="3733" dirty="0" err="1">
                <a:solidFill>
                  <a:srgbClr val="008000"/>
                </a:solidFill>
              </a:rPr>
              <a:t>Иммуногистохимическое</a:t>
            </a:r>
            <a:r>
              <a:rPr lang="ru-RU" sz="3733" dirty="0">
                <a:solidFill>
                  <a:srgbClr val="008000"/>
                </a:solidFill>
              </a:rPr>
              <a:t> исследование сердца</a:t>
            </a:r>
          </a:p>
          <a:p>
            <a:r>
              <a:rPr lang="en-US" sz="3733" i="1" dirty="0" err="1"/>
              <a:t>Borrelia</a:t>
            </a:r>
            <a:r>
              <a:rPr lang="en-US" sz="3733" i="1" dirty="0"/>
              <a:t> </a:t>
            </a:r>
            <a:r>
              <a:rPr lang="en-US" sz="3733" i="1" dirty="0" err="1"/>
              <a:t>burgdorferi</a:t>
            </a:r>
            <a:r>
              <a:rPr lang="en-US" sz="3733" i="1" dirty="0"/>
              <a:t>          </a:t>
            </a:r>
            <a:r>
              <a:rPr lang="ru-RU" sz="3733" b="1" i="1" dirty="0">
                <a:solidFill>
                  <a:srgbClr val="FF0000"/>
                </a:solidFill>
              </a:rPr>
              <a:t>положительно</a:t>
            </a:r>
            <a:endParaRPr lang="en-US" sz="3733" b="1" i="1" dirty="0">
              <a:solidFill>
                <a:srgbClr val="FF0000"/>
              </a:solidFill>
            </a:endParaRPr>
          </a:p>
          <a:p>
            <a:r>
              <a:rPr lang="en-US" sz="3733" i="1" dirty="0"/>
              <a:t>Canine parvovirus</a:t>
            </a:r>
          </a:p>
          <a:p>
            <a:r>
              <a:rPr lang="en-US" sz="3733" i="1" dirty="0"/>
              <a:t>Chlamydia</a:t>
            </a:r>
          </a:p>
          <a:p>
            <a:r>
              <a:rPr lang="en-US" sz="3733" i="1" dirty="0" err="1"/>
              <a:t>Neospora</a:t>
            </a:r>
            <a:r>
              <a:rPr lang="en-US" sz="3733" i="1" dirty="0"/>
              <a:t> </a:t>
            </a:r>
            <a:r>
              <a:rPr lang="en-US" sz="3733" i="1" dirty="0" err="1"/>
              <a:t>caninum</a:t>
            </a:r>
            <a:endParaRPr lang="en-US" sz="3733" i="1" dirty="0"/>
          </a:p>
          <a:p>
            <a:r>
              <a:rPr lang="en-US" sz="3733" i="1" dirty="0" err="1"/>
              <a:t>Toxoplasma</a:t>
            </a:r>
            <a:r>
              <a:rPr lang="en-US" sz="3733" i="1" dirty="0"/>
              <a:t> </a:t>
            </a:r>
            <a:r>
              <a:rPr lang="en-US" sz="3733" i="1" dirty="0" err="1"/>
              <a:t>gondii</a:t>
            </a:r>
            <a:endParaRPr lang="en-US" sz="3733" i="1" dirty="0"/>
          </a:p>
          <a:p>
            <a:r>
              <a:rPr lang="en-US" sz="3733" i="1" dirty="0"/>
              <a:t>West Nile virus</a:t>
            </a:r>
            <a:endParaRPr lang="ru-RU" sz="3733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50000" t="51408"/>
          <a:stretch>
            <a:fillRect/>
          </a:stretch>
        </p:blipFill>
        <p:spPr bwMode="auto">
          <a:xfrm>
            <a:off x="6096000" y="3044957"/>
            <a:ext cx="4608512" cy="336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D5EF4DE-E34C-AF01-E2D1-5CCE7548F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49" y="260649"/>
            <a:ext cx="10972800" cy="1058847"/>
          </a:xfrm>
        </p:spPr>
        <p:txBody>
          <a:bodyPr/>
          <a:lstStyle/>
          <a:p>
            <a:r>
              <a:rPr lang="ru-RU" sz="4800" dirty="0"/>
              <a:t>Миокардиты с летальным исходом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993BF1AF-AA8F-461D-AB91-44E64ECA4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5925" y="5248757"/>
            <a:ext cx="10368620" cy="139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100" dirty="0"/>
              <a:t> </a:t>
            </a:r>
            <a:r>
              <a:rPr lang="ru-RU" sz="1100" dirty="0" err="1"/>
              <a:t>Dambach</a:t>
            </a:r>
            <a:r>
              <a:rPr lang="ru-RU" sz="1100" dirty="0"/>
              <a:t> DM, </a:t>
            </a:r>
            <a:r>
              <a:rPr lang="ru-RU" sz="1100" dirty="0" err="1"/>
              <a:t>Smith</a:t>
            </a:r>
            <a:r>
              <a:rPr lang="ru-RU" sz="1100" dirty="0"/>
              <a:t> CA, </a:t>
            </a:r>
            <a:r>
              <a:rPr lang="ru-RU" sz="1100" dirty="0" err="1"/>
              <a:t>Lewis</a:t>
            </a:r>
            <a:r>
              <a:rPr lang="ru-RU" sz="1100" dirty="0"/>
              <a:t> RM, </a:t>
            </a:r>
            <a:r>
              <a:rPr lang="ru-RU" sz="1100" dirty="0" err="1"/>
              <a:t>Van</a:t>
            </a:r>
            <a:r>
              <a:rPr lang="ru-RU" sz="1100" dirty="0"/>
              <a:t> </a:t>
            </a:r>
            <a:r>
              <a:rPr lang="ru-RU" sz="1100" dirty="0" err="1"/>
              <a:t>Winkle</a:t>
            </a:r>
            <a:r>
              <a:rPr lang="ru-RU" sz="1100" dirty="0"/>
              <a:t> TJ</a:t>
            </a:r>
            <a:r>
              <a:rPr lang="ru-RU" sz="1100" b="1" dirty="0"/>
              <a:t>. </a:t>
            </a:r>
            <a:r>
              <a:rPr lang="ru-RU" sz="1100" b="1" i="1" dirty="0" err="1"/>
              <a:t>Morphologic</a:t>
            </a:r>
            <a:r>
              <a:rPr lang="ru-RU" sz="1100" b="1" i="1" dirty="0"/>
              <a:t>, </a:t>
            </a:r>
            <a:r>
              <a:rPr lang="ru-RU" sz="1100" b="1" i="1" dirty="0" err="1"/>
              <a:t>immunohistochemical</a:t>
            </a:r>
            <a:r>
              <a:rPr lang="ru-RU" sz="1100" b="1" i="1" dirty="0"/>
              <a:t>, </a:t>
            </a:r>
            <a:r>
              <a:rPr lang="ru-RU" sz="1100" b="1" i="1" dirty="0" err="1"/>
              <a:t>and</a:t>
            </a:r>
            <a:r>
              <a:rPr lang="ru-RU" sz="1100" b="1" i="1" dirty="0"/>
              <a:t> </a:t>
            </a:r>
            <a:r>
              <a:rPr lang="ru-RU" sz="1100" b="1" i="1" dirty="0" err="1"/>
              <a:t>ultrastructural</a:t>
            </a:r>
            <a:r>
              <a:rPr lang="ru-RU" sz="1100" b="1" i="1" dirty="0"/>
              <a:t> </a:t>
            </a:r>
            <a:r>
              <a:rPr lang="ru-RU" sz="1100" b="1" i="1" dirty="0" err="1"/>
              <a:t>characterization</a:t>
            </a:r>
            <a:r>
              <a:rPr lang="ru-RU" sz="1100" b="1" i="1" dirty="0"/>
              <a:t> </a:t>
            </a:r>
            <a:r>
              <a:rPr lang="ru-RU" sz="1100" b="1" i="1" dirty="0" err="1"/>
              <a:t>of</a:t>
            </a:r>
            <a:r>
              <a:rPr lang="ru-RU" sz="1100" b="1" i="1" dirty="0"/>
              <a:t> a </a:t>
            </a:r>
            <a:r>
              <a:rPr lang="ru-RU" sz="1100" b="1" i="1" dirty="0" err="1"/>
              <a:t>distinctive</a:t>
            </a:r>
            <a:r>
              <a:rPr lang="ru-RU" sz="1100" b="1" i="1" dirty="0"/>
              <a:t> </a:t>
            </a:r>
            <a:r>
              <a:rPr lang="ru-RU" sz="1100" b="1" i="1" dirty="0" err="1"/>
              <a:t>renal</a:t>
            </a:r>
            <a:r>
              <a:rPr lang="ru-RU" sz="1100" b="1" i="1" dirty="0"/>
              <a:t> </a:t>
            </a:r>
            <a:r>
              <a:rPr lang="ru-RU" sz="1100" b="1" i="1" dirty="0" err="1"/>
              <a:t>lesion</a:t>
            </a:r>
            <a:r>
              <a:rPr lang="ru-RU" sz="1100" b="1" i="1" dirty="0"/>
              <a:t> </a:t>
            </a:r>
            <a:r>
              <a:rPr lang="ru-RU" sz="1100" b="1" i="1" dirty="0" err="1"/>
              <a:t>in</a:t>
            </a:r>
            <a:r>
              <a:rPr lang="ru-RU" sz="1100" b="1" i="1" dirty="0"/>
              <a:t> </a:t>
            </a:r>
            <a:r>
              <a:rPr lang="ru-RU" sz="1100" b="1" i="1" dirty="0" err="1"/>
              <a:t>dogs</a:t>
            </a:r>
            <a:r>
              <a:rPr lang="ru-RU" sz="1100" b="1" i="1" dirty="0"/>
              <a:t> </a:t>
            </a:r>
            <a:r>
              <a:rPr lang="ru-RU" sz="1100" b="1" i="1" dirty="0" err="1"/>
              <a:t>putatively</a:t>
            </a:r>
            <a:r>
              <a:rPr lang="ru-RU" sz="1100" b="1" i="1" dirty="0"/>
              <a:t> </a:t>
            </a:r>
            <a:r>
              <a:rPr lang="ru-RU" sz="1100" b="1" i="1" dirty="0" err="1"/>
              <a:t>associated</a:t>
            </a:r>
            <a:r>
              <a:rPr lang="ru-RU" sz="1100" b="1" i="1" dirty="0"/>
              <a:t> </a:t>
            </a:r>
            <a:r>
              <a:rPr lang="ru-RU" sz="1100" b="1" i="1" dirty="0" err="1"/>
              <a:t>with</a:t>
            </a:r>
            <a:r>
              <a:rPr lang="ru-RU" sz="1100" b="1" i="1" dirty="0"/>
              <a:t> </a:t>
            </a:r>
            <a:r>
              <a:rPr lang="ru-RU" sz="1100" b="1" i="1" dirty="0" err="1"/>
              <a:t>Borrelia</a:t>
            </a:r>
            <a:r>
              <a:rPr lang="ru-RU" sz="1100" b="1" i="1" dirty="0"/>
              <a:t> </a:t>
            </a:r>
            <a:r>
              <a:rPr lang="ru-RU" sz="1100" b="1" i="1" dirty="0" err="1"/>
              <a:t>burgdorferi</a:t>
            </a:r>
            <a:r>
              <a:rPr lang="ru-RU" sz="1100" b="1" i="1" dirty="0"/>
              <a:t> </a:t>
            </a:r>
            <a:r>
              <a:rPr lang="ru-RU" sz="1100" b="1" i="1" dirty="0" err="1"/>
              <a:t>infection</a:t>
            </a:r>
            <a:r>
              <a:rPr lang="ru-RU" sz="1100" b="1" i="1" dirty="0"/>
              <a:t>: 49 </a:t>
            </a:r>
            <a:r>
              <a:rPr lang="ru-RU" sz="1100" b="1" i="1" dirty="0" err="1"/>
              <a:t>cases</a:t>
            </a:r>
            <a:r>
              <a:rPr lang="ru-RU" sz="1100" b="1" i="1" dirty="0"/>
              <a:t> (1987–1992).</a:t>
            </a:r>
            <a:r>
              <a:rPr lang="ru-RU" sz="1100" i="1" dirty="0"/>
              <a:t> </a:t>
            </a:r>
            <a:r>
              <a:rPr lang="ru-RU" sz="1100" dirty="0" err="1"/>
              <a:t>Vet</a:t>
            </a:r>
            <a:r>
              <a:rPr lang="ru-RU" sz="1100" dirty="0"/>
              <a:t> </a:t>
            </a:r>
            <a:r>
              <a:rPr lang="ru-RU" sz="1100" dirty="0" err="1"/>
              <a:t>Pathol</a:t>
            </a:r>
            <a:r>
              <a:rPr lang="ru-RU" sz="1100" dirty="0"/>
              <a:t>. 1997;34: 85–96. [EBM-C] [113] </a:t>
            </a:r>
            <a:endParaRPr lang="en-US" sz="1100" dirty="0"/>
          </a:p>
          <a:p>
            <a:pPr marL="0" indent="0">
              <a:buNone/>
            </a:pPr>
            <a:r>
              <a:rPr lang="ru-RU" sz="1100" dirty="0" err="1"/>
              <a:t>Chou</a:t>
            </a:r>
            <a:r>
              <a:rPr lang="ru-RU" sz="1100" dirty="0"/>
              <a:t> J, </a:t>
            </a:r>
            <a:r>
              <a:rPr lang="ru-RU" sz="1100" dirty="0" err="1"/>
              <a:t>Wunschmann</a:t>
            </a:r>
            <a:r>
              <a:rPr lang="ru-RU" sz="1100" dirty="0"/>
              <a:t> A, </a:t>
            </a:r>
            <a:r>
              <a:rPr lang="ru-RU" sz="1100" dirty="0" err="1"/>
              <a:t>Hodzic</a:t>
            </a:r>
            <a:r>
              <a:rPr lang="ru-RU" sz="1100" dirty="0"/>
              <a:t> E, </a:t>
            </a:r>
            <a:r>
              <a:rPr lang="ru-RU" sz="1100" dirty="0" err="1"/>
              <a:t>Borjesson</a:t>
            </a:r>
            <a:r>
              <a:rPr lang="ru-RU" sz="1100" dirty="0"/>
              <a:t> DL. </a:t>
            </a:r>
            <a:r>
              <a:rPr lang="ru-RU" sz="1100" b="1" i="1" dirty="0" err="1"/>
              <a:t>Detection</a:t>
            </a:r>
            <a:r>
              <a:rPr lang="ru-RU" sz="1100" b="1" i="1" dirty="0"/>
              <a:t> </a:t>
            </a:r>
            <a:r>
              <a:rPr lang="ru-RU" sz="1100" b="1" i="1" dirty="0" err="1"/>
              <a:t>of</a:t>
            </a:r>
            <a:r>
              <a:rPr lang="ru-RU" sz="1100" b="1" i="1" dirty="0"/>
              <a:t> </a:t>
            </a:r>
            <a:r>
              <a:rPr lang="ru-RU" sz="1100" b="1" i="1" dirty="0" err="1"/>
              <a:t>Borrelia</a:t>
            </a:r>
            <a:r>
              <a:rPr lang="ru-RU" sz="1100" b="1" i="1" dirty="0"/>
              <a:t> </a:t>
            </a:r>
            <a:r>
              <a:rPr lang="ru-RU" sz="1100" b="1" i="1" dirty="0" err="1"/>
              <a:t>burgdorferi</a:t>
            </a:r>
            <a:r>
              <a:rPr lang="ru-RU" sz="1100" b="1" i="1" dirty="0"/>
              <a:t> DNA </a:t>
            </a:r>
            <a:r>
              <a:rPr lang="ru-RU" sz="1100" b="1" i="1" dirty="0" err="1"/>
              <a:t>in</a:t>
            </a:r>
            <a:r>
              <a:rPr lang="ru-RU" sz="1100" b="1" i="1" dirty="0"/>
              <a:t> </a:t>
            </a:r>
            <a:r>
              <a:rPr lang="ru-RU" sz="1100" b="1" i="1" dirty="0" err="1"/>
              <a:t>tissues</a:t>
            </a:r>
            <a:r>
              <a:rPr lang="ru-RU" sz="1100" b="1" i="1" dirty="0"/>
              <a:t> </a:t>
            </a:r>
            <a:r>
              <a:rPr lang="ru-RU" sz="1100" b="1" i="1" dirty="0" err="1"/>
              <a:t>from</a:t>
            </a:r>
            <a:r>
              <a:rPr lang="ru-RU" sz="1100" b="1" i="1" dirty="0"/>
              <a:t> </a:t>
            </a:r>
            <a:r>
              <a:rPr lang="ru-RU" sz="1100" b="1" i="1" dirty="0" err="1"/>
              <a:t>dogs</a:t>
            </a:r>
            <a:r>
              <a:rPr lang="ru-RU" sz="1100" b="1" i="1" dirty="0"/>
              <a:t> </a:t>
            </a:r>
            <a:r>
              <a:rPr lang="ru-RU" sz="1100" b="1" i="1" dirty="0" err="1"/>
              <a:t>with</a:t>
            </a:r>
            <a:r>
              <a:rPr lang="ru-RU" sz="1100" b="1" i="1" dirty="0"/>
              <a:t> </a:t>
            </a:r>
            <a:r>
              <a:rPr lang="ru-RU" sz="1100" b="1" i="1" dirty="0" err="1"/>
              <a:t>presumptive</a:t>
            </a:r>
            <a:r>
              <a:rPr lang="ru-RU" sz="1100" b="1" i="1" dirty="0"/>
              <a:t> </a:t>
            </a:r>
            <a:r>
              <a:rPr lang="ru-RU" sz="1100" b="1" i="1" dirty="0" err="1"/>
              <a:t>Lyme</a:t>
            </a:r>
            <a:r>
              <a:rPr lang="ru-RU" sz="1100" b="1" i="1" dirty="0"/>
              <a:t> </a:t>
            </a:r>
            <a:r>
              <a:rPr lang="ru-RU" sz="1100" b="1" i="1" dirty="0" err="1"/>
              <a:t>borreliosis</a:t>
            </a:r>
            <a:r>
              <a:rPr lang="ru-RU" sz="1100" b="1" i="1" dirty="0"/>
              <a:t>.</a:t>
            </a:r>
            <a:r>
              <a:rPr lang="ru-RU" sz="1100" b="1" dirty="0"/>
              <a:t> </a:t>
            </a:r>
            <a:r>
              <a:rPr lang="ru-RU" sz="1100" dirty="0"/>
              <a:t>J </a:t>
            </a:r>
            <a:r>
              <a:rPr lang="ru-RU" sz="1100" dirty="0" err="1"/>
              <a:t>Am</a:t>
            </a:r>
            <a:r>
              <a:rPr lang="ru-RU" sz="1100" dirty="0"/>
              <a:t> </a:t>
            </a:r>
            <a:r>
              <a:rPr lang="ru-RU" sz="1100" dirty="0" err="1"/>
              <a:t>Vet</a:t>
            </a:r>
            <a:r>
              <a:rPr lang="ru-RU" sz="1100" dirty="0"/>
              <a:t> </a:t>
            </a:r>
            <a:r>
              <a:rPr lang="ru-RU" sz="1100" dirty="0" err="1"/>
              <a:t>Med</a:t>
            </a:r>
            <a:r>
              <a:rPr lang="ru-RU" sz="1100" dirty="0"/>
              <a:t> </a:t>
            </a:r>
            <a:r>
              <a:rPr lang="ru-RU" sz="1100" dirty="0" err="1"/>
              <a:t>Assoc</a:t>
            </a:r>
            <a:r>
              <a:rPr lang="ru-RU" sz="1100" dirty="0"/>
              <a:t>. 2006;229:1260–1269. [EBM-B] [114] </a:t>
            </a:r>
            <a:endParaRPr lang="en-US" sz="1100" dirty="0"/>
          </a:p>
          <a:p>
            <a:pPr marL="0" indent="0">
              <a:buNone/>
            </a:pPr>
            <a:r>
              <a:rPr lang="ru-RU" sz="1100" dirty="0" err="1"/>
              <a:t>Hutton</a:t>
            </a:r>
            <a:r>
              <a:rPr lang="ru-RU" sz="1100" dirty="0"/>
              <a:t> TA, </a:t>
            </a:r>
            <a:r>
              <a:rPr lang="ru-RU" sz="1100" dirty="0" err="1"/>
              <a:t>Goldstein</a:t>
            </a:r>
            <a:r>
              <a:rPr lang="ru-RU" sz="1100" dirty="0"/>
              <a:t> RE, </a:t>
            </a:r>
            <a:r>
              <a:rPr lang="ru-RU" sz="1100" dirty="0" err="1"/>
              <a:t>Njaa</a:t>
            </a:r>
            <a:r>
              <a:rPr lang="ru-RU" sz="1100" dirty="0"/>
              <a:t> BL, </a:t>
            </a:r>
            <a:r>
              <a:rPr lang="ru-RU" sz="1100" dirty="0" err="1"/>
              <a:t>et</a:t>
            </a:r>
            <a:r>
              <a:rPr lang="ru-RU" sz="1100" dirty="0"/>
              <a:t> </a:t>
            </a:r>
            <a:r>
              <a:rPr lang="ru-RU" sz="1100" dirty="0" err="1"/>
              <a:t>al</a:t>
            </a:r>
            <a:r>
              <a:rPr lang="ru-RU" sz="1100" dirty="0"/>
              <a:t>. </a:t>
            </a:r>
            <a:r>
              <a:rPr lang="ru-RU" sz="1100" b="1" i="1" dirty="0" err="1"/>
              <a:t>Search</a:t>
            </a:r>
            <a:r>
              <a:rPr lang="ru-RU" sz="1100" b="1" i="1" dirty="0"/>
              <a:t> </a:t>
            </a:r>
            <a:r>
              <a:rPr lang="ru-RU" sz="1100" b="1" i="1" dirty="0" err="1"/>
              <a:t>for</a:t>
            </a:r>
            <a:r>
              <a:rPr lang="ru-RU" sz="1100" b="1" i="1" dirty="0"/>
              <a:t> </a:t>
            </a:r>
            <a:r>
              <a:rPr lang="ru-RU" sz="1100" b="1" i="1" dirty="0" err="1"/>
              <a:t>Borrelia</a:t>
            </a:r>
            <a:r>
              <a:rPr lang="ru-RU" sz="1100" b="1" i="1" dirty="0"/>
              <a:t> </a:t>
            </a:r>
            <a:r>
              <a:rPr lang="ru-RU" sz="1100" b="1" i="1" dirty="0" err="1"/>
              <a:t>burgdorferi</a:t>
            </a:r>
            <a:r>
              <a:rPr lang="ru-RU" sz="1100" b="1" i="1" dirty="0"/>
              <a:t> </a:t>
            </a:r>
            <a:r>
              <a:rPr lang="ru-RU" sz="1100" b="1" i="1" dirty="0" err="1"/>
              <a:t>in</a:t>
            </a:r>
            <a:r>
              <a:rPr lang="ru-RU" sz="1100" b="1" i="1" dirty="0"/>
              <a:t> </a:t>
            </a:r>
            <a:r>
              <a:rPr lang="ru-RU" sz="1100" b="1" i="1" dirty="0" err="1"/>
              <a:t>kidneys</a:t>
            </a:r>
            <a:r>
              <a:rPr lang="ru-RU" sz="1100" b="1" i="1" dirty="0"/>
              <a:t> </a:t>
            </a:r>
            <a:r>
              <a:rPr lang="ru-RU" sz="1100" b="1" i="1" dirty="0" err="1"/>
              <a:t>of</a:t>
            </a:r>
            <a:r>
              <a:rPr lang="ru-RU" sz="1100" b="1" i="1" dirty="0"/>
              <a:t> </a:t>
            </a:r>
            <a:r>
              <a:rPr lang="ru-RU" sz="1100" b="1" i="1" dirty="0" err="1"/>
              <a:t>dogs</a:t>
            </a:r>
            <a:r>
              <a:rPr lang="ru-RU" sz="1100" b="1" i="1" dirty="0"/>
              <a:t> </a:t>
            </a:r>
            <a:r>
              <a:rPr lang="ru-RU" sz="1100" b="1" i="1" dirty="0" err="1"/>
              <a:t>with</a:t>
            </a:r>
            <a:r>
              <a:rPr lang="ru-RU" sz="1100" b="1" i="1" dirty="0"/>
              <a:t> </a:t>
            </a:r>
            <a:r>
              <a:rPr lang="ru-RU" sz="1100" b="1" i="1" dirty="0" err="1"/>
              <a:t>suspected</a:t>
            </a:r>
            <a:r>
              <a:rPr lang="ru-RU" sz="1100" b="1" i="1" dirty="0"/>
              <a:t> “</a:t>
            </a:r>
            <a:r>
              <a:rPr lang="ru-RU" sz="1100" b="1" i="1" dirty="0" err="1"/>
              <a:t>Lyme</a:t>
            </a:r>
            <a:r>
              <a:rPr lang="ru-RU" sz="1100" b="1" i="1" dirty="0"/>
              <a:t> </a:t>
            </a:r>
            <a:r>
              <a:rPr lang="ru-RU" sz="1100" b="1" i="1" dirty="0" err="1"/>
              <a:t>Nephritis</a:t>
            </a:r>
            <a:r>
              <a:rPr lang="ru-RU" sz="1100" b="1" i="1" dirty="0"/>
              <a:t>.” </a:t>
            </a:r>
            <a:r>
              <a:rPr lang="ru-RU" sz="1100" dirty="0"/>
              <a:t>J </a:t>
            </a:r>
            <a:r>
              <a:rPr lang="ru-RU" sz="1100" dirty="0" err="1"/>
              <a:t>Vet</a:t>
            </a:r>
            <a:r>
              <a:rPr lang="ru-RU" sz="1100" dirty="0"/>
              <a:t> </a:t>
            </a:r>
            <a:r>
              <a:rPr lang="ru-RU" sz="1100" dirty="0" err="1"/>
              <a:t>Intern</a:t>
            </a:r>
            <a:r>
              <a:rPr lang="ru-RU" sz="1100" dirty="0"/>
              <a:t> </a:t>
            </a:r>
            <a:r>
              <a:rPr lang="ru-RU" sz="1100" dirty="0" err="1"/>
              <a:t>Med</a:t>
            </a:r>
            <a:r>
              <a:rPr lang="ru-RU" sz="1100" dirty="0"/>
              <a:t>. 2008;22:860–865. [EBM-B] [115] </a:t>
            </a:r>
            <a:endParaRPr lang="en-US" sz="1100" dirty="0"/>
          </a:p>
          <a:p>
            <a:pPr marL="0" indent="0">
              <a:buNone/>
            </a:pPr>
            <a:r>
              <a:rPr lang="ru-RU" sz="1100" dirty="0" err="1"/>
              <a:t>Goldstein</a:t>
            </a:r>
            <a:r>
              <a:rPr lang="ru-RU" sz="1100" dirty="0"/>
              <a:t> RE. </a:t>
            </a:r>
            <a:r>
              <a:rPr lang="ru-RU" sz="1100" b="1" i="1" dirty="0" err="1"/>
              <a:t>Current</a:t>
            </a:r>
            <a:r>
              <a:rPr lang="ru-RU" sz="1100" b="1" i="1" dirty="0"/>
              <a:t> </a:t>
            </a:r>
            <a:r>
              <a:rPr lang="ru-RU" sz="1100" b="1" i="1" dirty="0" err="1"/>
              <a:t>understanding</a:t>
            </a:r>
            <a:r>
              <a:rPr lang="ru-RU" sz="1100" b="1" i="1" dirty="0"/>
              <a:t> </a:t>
            </a:r>
            <a:r>
              <a:rPr lang="ru-RU" sz="1100" b="1" i="1" dirty="0" err="1"/>
              <a:t>of</a:t>
            </a:r>
            <a:r>
              <a:rPr lang="ru-RU" sz="1100" b="1" i="1" dirty="0"/>
              <a:t> </a:t>
            </a:r>
            <a:r>
              <a:rPr lang="ru-RU" sz="1100" b="1" i="1" dirty="0" err="1"/>
              <a:t>Lyme</a:t>
            </a:r>
            <a:r>
              <a:rPr lang="ru-RU" sz="1100" b="1" i="1" dirty="0"/>
              <a:t> </a:t>
            </a:r>
            <a:r>
              <a:rPr lang="ru-RU" sz="1100" b="1" i="1" dirty="0" err="1"/>
              <a:t>nephropathy</a:t>
            </a:r>
            <a:r>
              <a:rPr lang="ru-RU" sz="1100" b="1" i="1" dirty="0"/>
              <a:t>. </a:t>
            </a:r>
            <a:r>
              <a:rPr lang="ru-RU" sz="1100" dirty="0" err="1"/>
              <a:t>In</a:t>
            </a:r>
            <a:r>
              <a:rPr lang="ru-RU" sz="1100" dirty="0"/>
              <a:t> </a:t>
            </a:r>
            <a:r>
              <a:rPr lang="ru-RU" sz="1100" dirty="0" err="1"/>
              <a:t>Proceedings</a:t>
            </a:r>
            <a:r>
              <a:rPr lang="ru-RU" sz="1100" dirty="0"/>
              <a:t>, 25th ACVIM </a:t>
            </a:r>
            <a:r>
              <a:rPr lang="ru-RU" sz="1100" dirty="0" err="1"/>
              <a:t>Forum</a:t>
            </a:r>
            <a:r>
              <a:rPr lang="ru-RU" sz="1100" dirty="0"/>
              <a:t> 2007;672–673. [EBM-D]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C03BD7-7FE6-44EB-8745-00EFBB333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55" y="5110332"/>
            <a:ext cx="1401490" cy="155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96D988-D2C2-4C81-AF23-9FA368516647}"/>
              </a:ext>
            </a:extLst>
          </p:cNvPr>
          <p:cNvSpPr txBox="1"/>
          <p:nvPr/>
        </p:nvSpPr>
        <p:spPr>
          <a:xfrm>
            <a:off x="838200" y="1348488"/>
            <a:ext cx="90218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/>
              <a:t>Protein loss nephropathy is described in dog with LB</a:t>
            </a:r>
            <a:endParaRPr lang="ru-RU" sz="3200" dirty="0"/>
          </a:p>
          <a:p>
            <a:pPr>
              <a:buFont typeface="Arial" pitchFamily="34" charset="0"/>
              <a:buChar char="•"/>
            </a:pPr>
            <a:r>
              <a:rPr lang="en-US" sz="3200" dirty="0"/>
              <a:t>No Borrelia was found in kidney in dogs with PLN </a:t>
            </a:r>
          </a:p>
          <a:p>
            <a:endParaRPr lang="ru-RU" sz="3200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01C86FE-F776-4212-A921-EFFB86645393}"/>
              </a:ext>
            </a:extLst>
          </p:cNvPr>
          <p:cNvGrpSpPr/>
          <p:nvPr/>
        </p:nvGrpSpPr>
        <p:grpSpPr>
          <a:xfrm>
            <a:off x="1079035" y="3028072"/>
            <a:ext cx="10734675" cy="1477375"/>
            <a:chOff x="838200" y="2590338"/>
            <a:chExt cx="10734675" cy="1477375"/>
          </a:xfrm>
        </p:grpSpPr>
        <p:graphicFrame>
          <p:nvGraphicFramePr>
            <p:cNvPr id="6" name="Объект 3">
              <a:extLst>
                <a:ext uri="{FF2B5EF4-FFF2-40B4-BE49-F238E27FC236}">
                  <a16:creationId xmlns:a16="http://schemas.microsoft.com/office/drawing/2014/main" id="{39AF16FF-3AB5-44A6-BCFA-105432DF518A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838200" y="2590338"/>
            <a:ext cx="10734675" cy="115824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8444918">
                    <a:extLst>
                      <a:ext uri="{9D8B030D-6E8A-4147-A177-3AD203B41FA5}">
                        <a16:colId xmlns:a16="http://schemas.microsoft.com/office/drawing/2014/main" val="139380443"/>
                      </a:ext>
                    </a:extLst>
                  </a:gridCol>
                  <a:gridCol w="2289757">
                    <a:extLst>
                      <a:ext uri="{9D8B030D-6E8A-4147-A177-3AD203B41FA5}">
                        <a16:colId xmlns:a16="http://schemas.microsoft.com/office/drawing/2014/main" val="2752807518"/>
                      </a:ext>
                    </a:extLst>
                  </a:gridCol>
                </a:tblGrid>
                <a:tr h="370840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8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rPr>
                          <a:t>Dogs with PLN</a:t>
                        </a:r>
                        <a:endParaRPr lang="ru-RU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</a:endParaRPr>
                      </a:p>
                    </a:txBody>
                    <a:tcPr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sz="28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rPr>
                          <a:t>Positive</a:t>
                        </a:r>
                        <a:endParaRPr lang="ru-RU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</a:endParaRPr>
                      </a:p>
                    </a:txBody>
                    <a:tcPr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654587958"/>
                    </a:ext>
                  </a:extLst>
                </a:tr>
                <a:tr h="370840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3600" dirty="0"/>
                          <a:t>80</a:t>
                        </a:r>
                        <a:endParaRPr lang="ru-RU" sz="3600" dirty="0"/>
                      </a:p>
                    </a:txBody>
                    <a:tcPr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3600" dirty="0"/>
                          <a:t>1</a:t>
                        </a:r>
                        <a:endParaRPr lang="ru-RU" sz="3600" dirty="0"/>
                      </a:p>
                    </a:txBody>
                    <a:tcPr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472631757"/>
                    </a:ext>
                  </a:extLst>
                </a:tr>
              </a:tbl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ADF9B8-12AF-40AD-9843-A30CA215FFC7}"/>
                </a:ext>
              </a:extLst>
            </p:cNvPr>
            <p:cNvSpPr txBox="1"/>
            <p:nvPr/>
          </p:nvSpPr>
          <p:spPr>
            <a:xfrm>
              <a:off x="2586740" y="3698381"/>
              <a:ext cx="2213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Lemara</a:t>
              </a:r>
              <a:r>
                <a:rPr lang="en-US" dirty="0"/>
                <a:t> </a:t>
              </a:r>
              <a:r>
                <a:rPr lang="en-US" dirty="0" err="1"/>
                <a:t>Voitova</a:t>
              </a:r>
              <a:r>
                <a:rPr lang="en-US" dirty="0"/>
                <a:t>, 2019</a:t>
              </a:r>
              <a:endParaRPr lang="ru-RU" dirty="0"/>
            </a:p>
          </p:txBody>
        </p:sp>
        <p:pic>
          <p:nvPicPr>
            <p:cNvPr id="2050" name="Picture 2" descr="ÐÐ°ÑÑÐ¸Ð½ÐºÐ¸ Ð¿Ð¾ Ð·Ð°Ð¿ÑÐ¾ÑÑ Ð¸Ð²Ñ Ð²ÐµÑÐµÑÐ¸Ð½Ð°ÑÐ½Ð°Ñ ÐºÐ»Ð¸Ð½Ð¸ÐºÐ°">
              <a:extLst>
                <a:ext uri="{FF2B5EF4-FFF2-40B4-BE49-F238E27FC236}">
                  <a16:creationId xmlns:a16="http://schemas.microsoft.com/office/drawing/2014/main" id="{5CF0C0AB-7436-43AA-A241-5DEE5A8AA8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1" t="17436" r="7759" b="20854"/>
            <a:stretch/>
          </p:blipFill>
          <p:spPr bwMode="auto">
            <a:xfrm>
              <a:off x="838200" y="3208994"/>
              <a:ext cx="1206965" cy="539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ECBD66B-6173-4335-B813-A83D3B3AEF62}"/>
              </a:ext>
            </a:extLst>
          </p:cNvPr>
          <p:cNvSpPr/>
          <p:nvPr/>
        </p:nvSpPr>
        <p:spPr>
          <a:xfrm>
            <a:off x="145561" y="109380"/>
            <a:ext cx="119129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CC0066"/>
                </a:solidFill>
              </a:rPr>
              <a:t>Лайм нефрит</a:t>
            </a:r>
            <a:r>
              <a:rPr lang="en-US" sz="4000" dirty="0">
                <a:solidFill>
                  <a:srgbClr val="CC0066"/>
                </a:solidFill>
              </a:rPr>
              <a:t>. </a:t>
            </a:r>
            <a:r>
              <a:rPr lang="en-US" sz="4000" dirty="0"/>
              <a:t>Dogs with antibodies to Borrelia and PLN </a:t>
            </a:r>
            <a:endParaRPr lang="ru-RU" sz="4000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0675CDA-C68C-4089-A1EC-9188259A9851}"/>
              </a:ext>
            </a:extLst>
          </p:cNvPr>
          <p:cNvCxnSpPr/>
          <p:nvPr/>
        </p:nvCxnSpPr>
        <p:spPr>
          <a:xfrm>
            <a:off x="0" y="5170661"/>
            <a:ext cx="12192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4026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E45FA3-E746-4B73-9299-FA3AA1A90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63" y="1076542"/>
            <a:ext cx="7267575" cy="909817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Case 1.</a:t>
            </a:r>
            <a:r>
              <a:rPr lang="en-US" dirty="0">
                <a:solidFill>
                  <a:srgbClr val="FF0000"/>
                </a:solidFill>
              </a:rPr>
              <a:t> Asymptomatic borreliosis</a:t>
            </a:r>
            <a:br>
              <a:rPr lang="en-US" dirty="0"/>
            </a:br>
            <a:r>
              <a:rPr lang="en-US" sz="3100" dirty="0"/>
              <a:t>Tick bite seropositive dog</a:t>
            </a:r>
            <a:br>
              <a:rPr lang="en-US" sz="3100" dirty="0"/>
            </a:br>
            <a:r>
              <a:rPr lang="en-US" dirty="0"/>
              <a:t>Cessna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769275-8313-4085-AC2B-2B8FB3EB1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986359"/>
            <a:ext cx="901745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Date: 11.09.2010 (tick season in Russia)</a:t>
            </a:r>
          </a:p>
          <a:p>
            <a:pPr marL="0" indent="0">
              <a:buNone/>
            </a:pPr>
            <a:r>
              <a:rPr lang="en-US" dirty="0"/>
              <a:t>Bernese Mountain Dog, female, 2 years old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Main problem:</a:t>
            </a:r>
          </a:p>
          <a:p>
            <a:pPr marL="0" indent="0">
              <a:buNone/>
            </a:pPr>
            <a:r>
              <a:rPr lang="en-US" dirty="0"/>
              <a:t>Pyometra (1 month before)</a:t>
            </a:r>
          </a:p>
          <a:p>
            <a:pPr marL="0" indent="0">
              <a:buNone/>
            </a:pPr>
            <a:r>
              <a:rPr lang="en-US" dirty="0"/>
              <a:t>Control of hematology parameters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Dog had tick bite history and was checked by 4DxSNAP</a:t>
            </a:r>
            <a:endParaRPr lang="ru-RU" dirty="0"/>
          </a:p>
        </p:txBody>
      </p:sp>
      <p:pic>
        <p:nvPicPr>
          <p:cNvPr id="1026" name="Picture 2" descr="ÐÐ°ÑÑÐ¸Ð½ÐºÐ¸ Ð¿Ð¾ Ð·Ð°Ð¿ÑÐ¾ÑÑ Ð±ÐµÑÐ½ÑÐºÐ¸Ð¹ Ð·ÐµÐ½Ð½ÐµÐ½ÑÑÐ½Ð´">
            <a:extLst>
              <a:ext uri="{FF2B5EF4-FFF2-40B4-BE49-F238E27FC236}">
                <a16:creationId xmlns:a16="http://schemas.microsoft.com/office/drawing/2014/main" id="{CAEBC570-8D2E-45B9-9144-40317C107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107950"/>
            <a:ext cx="4351337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602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7649" y="356659"/>
            <a:ext cx="5157181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267" dirty="0"/>
              <a:t>Клиническая картина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5360" y="1412777"/>
            <a:ext cx="7293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>
                <a:solidFill>
                  <a:srgbClr val="FF0000"/>
                </a:solidFill>
              </a:rPr>
              <a:t>Укус клеща и передача </a:t>
            </a:r>
            <a:r>
              <a:rPr lang="ru-RU" sz="2400" dirty="0" err="1">
                <a:solidFill>
                  <a:srgbClr val="FF0000"/>
                </a:solidFill>
              </a:rPr>
              <a:t>боррелии</a:t>
            </a:r>
            <a:r>
              <a:rPr lang="ru-RU" sz="2400" dirty="0">
                <a:solidFill>
                  <a:srgbClr val="FF0000"/>
                </a:solidFill>
              </a:rPr>
              <a:t>: 24-72 часа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solidFill>
                  <a:srgbClr val="008000"/>
                </a:solidFill>
              </a:rPr>
              <a:t>Инкубационный период: 2 </a:t>
            </a:r>
            <a:r>
              <a:rPr lang="ru-RU" sz="2400" dirty="0" err="1">
                <a:solidFill>
                  <a:srgbClr val="008000"/>
                </a:solidFill>
              </a:rPr>
              <a:t>мес</a:t>
            </a:r>
            <a:r>
              <a:rPr lang="ru-RU" sz="2400" dirty="0">
                <a:solidFill>
                  <a:srgbClr val="008000"/>
                </a:solidFill>
              </a:rPr>
              <a:t>–5 </a:t>
            </a:r>
            <a:r>
              <a:rPr lang="ru-RU" sz="2400" dirty="0" err="1">
                <a:solidFill>
                  <a:srgbClr val="008000"/>
                </a:solidFill>
              </a:rPr>
              <a:t>мес</a:t>
            </a:r>
            <a:r>
              <a:rPr lang="ru-RU" sz="2400" dirty="0">
                <a:solidFill>
                  <a:srgbClr val="008000"/>
                </a:solidFill>
              </a:rPr>
              <a:t> - несколько лет</a:t>
            </a:r>
          </a:p>
        </p:txBody>
      </p:sp>
      <p:pic>
        <p:nvPicPr>
          <p:cNvPr id="4" name="Picture 12" descr="Image result for ixodes ricinus on dogs"/>
          <p:cNvPicPr>
            <a:picLocks noChangeAspect="1" noChangeArrowheads="1"/>
          </p:cNvPicPr>
          <p:nvPr/>
        </p:nvPicPr>
        <p:blipFill>
          <a:blip r:embed="rId2" cstate="print"/>
          <a:srcRect l="22388" t="12727" r="28358" b="23639"/>
          <a:stretch>
            <a:fillRect/>
          </a:stretch>
        </p:blipFill>
        <p:spPr bwMode="auto">
          <a:xfrm>
            <a:off x="8976320" y="1412776"/>
            <a:ext cx="1056117" cy="960107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2392421"/>
          <a:ext cx="12192001" cy="44706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447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61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2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r>
                        <a:rPr lang="ru-RU" sz="1900" dirty="0">
                          <a:solidFill>
                            <a:schemeClr val="tx1"/>
                          </a:solidFill>
                        </a:rPr>
                        <a:t>форма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solidFill>
                            <a:schemeClr val="tx1"/>
                          </a:solidFill>
                        </a:rPr>
                        <a:t>симптомы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solidFill>
                            <a:schemeClr val="tx1"/>
                          </a:solidFill>
                        </a:rPr>
                        <a:t>период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0720"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rgbClr val="093F81"/>
                        </a:solidFill>
                      </a:endParaRPr>
                    </a:p>
                    <a:p>
                      <a:r>
                        <a:rPr lang="ru-RU" sz="2400" b="1" dirty="0">
                          <a:solidFill>
                            <a:srgbClr val="093F81"/>
                          </a:solidFill>
                        </a:rPr>
                        <a:t>острая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Лихорадка</a:t>
                      </a:r>
                    </a:p>
                    <a:p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Артриты</a:t>
                      </a:r>
                    </a:p>
                    <a:p>
                      <a:r>
                        <a:rPr lang="ru-RU" sz="2400" dirty="0" err="1">
                          <a:solidFill>
                            <a:schemeClr val="tx1"/>
                          </a:solidFill>
                        </a:rPr>
                        <a:t>Лимфаденомегалия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Хромота</a:t>
                      </a:r>
                    </a:p>
                    <a:p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Снижение веса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7-21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день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ru-RU" sz="2400" b="1" dirty="0" err="1">
                          <a:solidFill>
                            <a:srgbClr val="093F81"/>
                          </a:solidFill>
                        </a:rPr>
                        <a:t>субклиническая</a:t>
                      </a:r>
                      <a:endParaRPr lang="ru-RU" sz="2400" b="1" dirty="0">
                        <a:solidFill>
                          <a:srgbClr val="093F81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Клинические признаки отсутствуют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1-3 года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0780"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rgbClr val="093F81"/>
                        </a:solidFill>
                      </a:endParaRPr>
                    </a:p>
                    <a:p>
                      <a:r>
                        <a:rPr lang="ru-RU" sz="2400" b="1" dirty="0">
                          <a:solidFill>
                            <a:srgbClr val="093F81"/>
                          </a:solidFill>
                        </a:rPr>
                        <a:t>хроническая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Хронические полиартриты</a:t>
                      </a:r>
                    </a:p>
                    <a:p>
                      <a:r>
                        <a:rPr lang="ru-RU" sz="2400" dirty="0" err="1">
                          <a:solidFill>
                            <a:schemeClr val="tx1"/>
                          </a:solidFill>
                        </a:rPr>
                        <a:t>Гломерулонефрит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 (?)</a:t>
                      </a:r>
                    </a:p>
                    <a:p>
                      <a:r>
                        <a:rPr lang="ru-RU" sz="2400" dirty="0" err="1">
                          <a:solidFill>
                            <a:schemeClr val="tx1"/>
                          </a:solidFill>
                        </a:rPr>
                        <a:t>Невролоческие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 проявления (атаксия, парез)</a:t>
                      </a:r>
                    </a:p>
                    <a:p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Миокардит , аритмии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  Всю</a:t>
                      </a:r>
                      <a:r>
                        <a:rPr lang="ru-RU" sz="2400" baseline="0" dirty="0">
                          <a:solidFill>
                            <a:schemeClr val="tx1"/>
                          </a:solidFill>
                        </a:rPr>
                        <a:t> жизнь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Содержимое 3" descr="Терри.JPG"/>
          <p:cNvPicPr>
            <a:picLocks noChangeAspect="1"/>
          </p:cNvPicPr>
          <p:nvPr/>
        </p:nvPicPr>
        <p:blipFill>
          <a:blip r:embed="rId3" cstate="print"/>
          <a:srcRect l="16085" t="4344" r="7606" b="6549"/>
          <a:stretch>
            <a:fillRect/>
          </a:stretch>
        </p:blipFill>
        <p:spPr bwMode="auto">
          <a:xfrm>
            <a:off x="8400256" y="5289826"/>
            <a:ext cx="2016224" cy="156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11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2011" y="2852937"/>
            <a:ext cx="4032448" cy="19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784299" y="4485118"/>
            <a:ext cx="126932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 err="1">
                <a:solidFill>
                  <a:schemeClr val="bg1"/>
                </a:solidFill>
              </a:rPr>
              <a:t>G.Greene</a:t>
            </a:r>
            <a:r>
              <a:rPr lang="en-US" sz="1333" dirty="0">
                <a:solidFill>
                  <a:schemeClr val="bg1"/>
                </a:solidFill>
              </a:rPr>
              <a:t>, 2012</a:t>
            </a:r>
            <a:endParaRPr lang="ru-RU" sz="1333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60363" y="6570741"/>
            <a:ext cx="11521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67" dirty="0">
                <a:solidFill>
                  <a:schemeClr val="bg1"/>
                </a:solidFill>
              </a:rPr>
              <a:t>Смирнова О.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23D7684-927F-4ED8-8938-0F6791B08FC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6962775" cy="874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Cessna, 2 years old</a:t>
            </a:r>
            <a:endParaRPr lang="ru-RU" dirty="0"/>
          </a:p>
        </p:txBody>
      </p:sp>
      <p:pic>
        <p:nvPicPr>
          <p:cNvPr id="5" name="Picture 2" descr="ÐÐ°ÑÑÐ¸Ð½ÐºÐ¸ Ð¿Ð¾ Ð·Ð°Ð¿ÑÐ¾ÑÑ Ð±ÐµÑÐ½ÑÐºÐ¸Ð¹ Ð·ÐµÐ½Ð½ÐµÐ½ÑÑÐ½Ð´">
            <a:extLst>
              <a:ext uri="{FF2B5EF4-FFF2-40B4-BE49-F238E27FC236}">
                <a16:creationId xmlns:a16="http://schemas.microsoft.com/office/drawing/2014/main" id="{AA70F391-C6A5-4814-A824-FC79DDD41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50" y="0"/>
            <a:ext cx="30670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FEE1133F-0748-45CA-B7C6-90AF40C848F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2950" y="2287514"/>
          <a:ext cx="7536561" cy="2743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402451">
                  <a:extLst>
                    <a:ext uri="{9D8B030D-6E8A-4147-A177-3AD203B41FA5}">
                      <a16:colId xmlns:a16="http://schemas.microsoft.com/office/drawing/2014/main" val="3207516674"/>
                    </a:ext>
                  </a:extLst>
                </a:gridCol>
                <a:gridCol w="2134110">
                  <a:extLst>
                    <a:ext uri="{9D8B030D-6E8A-4147-A177-3AD203B41FA5}">
                      <a16:colId xmlns:a16="http://schemas.microsoft.com/office/drawing/2014/main" val="3105349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Assay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4057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Hematology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normal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834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Blood biochemistry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normal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886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Urinalysis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normal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751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Culture of blood, urea in BSK-H medium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negative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290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CRP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normal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5701840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0636DA-C135-4B50-A3D5-20D2E807FD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42" t="21389" r="48652" b="3056"/>
          <a:stretch/>
        </p:blipFill>
        <p:spPr>
          <a:xfrm>
            <a:off x="8471240" y="1428750"/>
            <a:ext cx="276224" cy="5181600"/>
          </a:xfrm>
          <a:prstGeom prst="rect">
            <a:avLst/>
          </a:prstGeom>
        </p:spPr>
      </p:pic>
      <p:pic>
        <p:nvPicPr>
          <p:cNvPr id="7" name="Picture 2" descr="D:\My Photo\клиника\БЛ\панченко-зенненхунд-15-12-12.JPG">
            <a:extLst>
              <a:ext uri="{FF2B5EF4-FFF2-40B4-BE49-F238E27FC236}">
                <a16:creationId xmlns:a16="http://schemas.microsoft.com/office/drawing/2014/main" id="{7A2DB001-2BCB-48A4-81C1-911022690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0000" contrast="30000"/>
          </a:blip>
          <a:srcRect t="25850" b="22700"/>
          <a:stretch>
            <a:fillRect/>
          </a:stretch>
        </p:blipFill>
        <p:spPr bwMode="auto">
          <a:xfrm rot="5400000">
            <a:off x="8155893" y="4404350"/>
            <a:ext cx="3176362" cy="1225662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2A0366-9DCA-4D55-BADA-809753E08880}"/>
              </a:ext>
            </a:extLst>
          </p:cNvPr>
          <p:cNvSpPr txBox="1"/>
          <p:nvPr/>
        </p:nvSpPr>
        <p:spPr>
          <a:xfrm>
            <a:off x="332782" y="5209205"/>
            <a:ext cx="82765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Dog has high antibodies level to </a:t>
            </a:r>
            <a:r>
              <a:rPr lang="en-US" sz="3200" i="1" dirty="0"/>
              <a:t>Borrelia spp.</a:t>
            </a:r>
          </a:p>
          <a:p>
            <a:r>
              <a:rPr lang="en-US" sz="3200" dirty="0"/>
              <a:t>Dog</a:t>
            </a:r>
            <a:r>
              <a:rPr lang="en-US" sz="3200" i="1" dirty="0"/>
              <a:t> </a:t>
            </a:r>
            <a:r>
              <a:rPr lang="en-US" sz="3200" dirty="0"/>
              <a:t>shows no clinical signs</a:t>
            </a:r>
          </a:p>
          <a:p>
            <a:r>
              <a:rPr lang="en-US" sz="3200" dirty="0"/>
              <a:t>Normal laboratory parameters</a:t>
            </a:r>
            <a:endParaRPr lang="ru-RU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430051-BED0-465B-97F2-F8BEB5BD449E}"/>
              </a:ext>
            </a:extLst>
          </p:cNvPr>
          <p:cNvSpPr txBox="1"/>
          <p:nvPr/>
        </p:nvSpPr>
        <p:spPr>
          <a:xfrm>
            <a:off x="386285" y="1178748"/>
            <a:ext cx="5361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4DxSNAP test: Borrelia positive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8CAAF81-F25B-433D-80F9-41EDFAE81860}"/>
              </a:ext>
            </a:extLst>
          </p:cNvPr>
          <p:cNvSpPr/>
          <p:nvPr/>
        </p:nvSpPr>
        <p:spPr>
          <a:xfrm>
            <a:off x="2614669" y="1840852"/>
            <a:ext cx="3161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Addition laboratory test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540FFD4-70C7-4295-B608-27DA5811160F}"/>
              </a:ext>
            </a:extLst>
          </p:cNvPr>
          <p:cNvSpPr/>
          <p:nvPr/>
        </p:nvSpPr>
        <p:spPr>
          <a:xfrm>
            <a:off x="2816265" y="91214"/>
            <a:ext cx="2558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Asymptomatic borreliosis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97471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95DDE15-0066-4C77-90FF-697D6227E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57" y="2119940"/>
            <a:ext cx="6734332" cy="4351338"/>
          </a:xfrm>
        </p:spPr>
        <p:txBody>
          <a:bodyPr/>
          <a:lstStyle/>
          <a:p>
            <a:r>
              <a:rPr lang="en-US" dirty="0"/>
              <a:t>Dog was presented in critical condition</a:t>
            </a:r>
          </a:p>
          <a:p>
            <a:r>
              <a:rPr lang="en-US" dirty="0"/>
              <a:t>Lethargy</a:t>
            </a:r>
          </a:p>
          <a:p>
            <a:r>
              <a:rPr lang="en-US" dirty="0"/>
              <a:t>Depression</a:t>
            </a:r>
          </a:p>
          <a:p>
            <a:r>
              <a:rPr lang="en-US" dirty="0"/>
              <a:t>Neurological signs</a:t>
            </a:r>
            <a:r>
              <a:rPr lang="ru-RU" dirty="0"/>
              <a:t> (</a:t>
            </a:r>
            <a:r>
              <a:rPr lang="en-US" dirty="0"/>
              <a:t>tremor, hyperreflexia</a:t>
            </a:r>
            <a:r>
              <a:rPr lang="ru-RU" dirty="0"/>
              <a:t>)</a:t>
            </a:r>
            <a:endParaRPr lang="en-US" dirty="0"/>
          </a:p>
          <a:p>
            <a:r>
              <a:rPr lang="en-US" dirty="0"/>
              <a:t>Tachypnoea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C7F4F96-7930-4FB5-94F7-C851660C0D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0257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Cessna, 8 years later (10 years old)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CAC2A2-62C6-4D37-8AF0-CFC7908A9B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4"/>
          <a:stretch/>
        </p:blipFill>
        <p:spPr>
          <a:xfrm>
            <a:off x="6772275" y="1739900"/>
            <a:ext cx="5353051" cy="433529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3CB8F6-211B-43E7-8877-D5F5A76A3796}"/>
              </a:ext>
            </a:extLst>
          </p:cNvPr>
          <p:cNvSpPr/>
          <p:nvPr/>
        </p:nvSpPr>
        <p:spPr>
          <a:xfrm>
            <a:off x="4464090" y="91559"/>
            <a:ext cx="2558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Asymptomatic borreliosis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63526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91C22CD-D964-408F-932D-FB9531762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286" y="0"/>
            <a:ext cx="4960714" cy="3705225"/>
          </a:xfrm>
        </p:spPr>
      </p:pic>
      <p:graphicFrame>
        <p:nvGraphicFramePr>
          <p:cNvPr id="6" name="Group 3">
            <a:extLst>
              <a:ext uri="{FF2B5EF4-FFF2-40B4-BE49-F238E27FC236}">
                <a16:creationId xmlns:a16="http://schemas.microsoft.com/office/drawing/2014/main" id="{FFA77CA1-5ED5-4C8E-AFF8-3FCA65C968E4}"/>
              </a:ext>
            </a:extLst>
          </p:cNvPr>
          <p:cNvGraphicFramePr>
            <a:graphicFrameLocks/>
          </p:cNvGraphicFramePr>
          <p:nvPr/>
        </p:nvGraphicFramePr>
        <p:xfrm>
          <a:off x="800257" y="1133712"/>
          <a:ext cx="5276850" cy="3814162"/>
        </p:xfrm>
        <a:graphic>
          <a:graphicData uri="http://schemas.openxmlformats.org/drawingml/2006/table">
            <a:tbl>
              <a:tblPr/>
              <a:tblGrid>
                <a:gridCol w="214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3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9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Hematology parameter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E4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Patient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E4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Reference range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E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RBC,  *10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/l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5,2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5.5-7.0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WBC,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*10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/l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6,93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6-13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Hb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,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g/l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111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130-170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PCV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 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38-55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95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Platelets, 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*10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/l</a:t>
                      </a:r>
                      <a:endParaRPr lang="en-US" sz="24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125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150-400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795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CRP, g/L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norma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0-5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075031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2051813-B3C3-4F1F-AC28-9E360B600C47}"/>
              </a:ext>
            </a:extLst>
          </p:cNvPr>
          <p:cNvSpPr txBox="1"/>
          <p:nvPr/>
        </p:nvSpPr>
        <p:spPr>
          <a:xfrm>
            <a:off x="552370" y="5071940"/>
            <a:ext cx="8344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 antibodies level to Borrelia (ELISA, 4DxSNAP, Immunoblot)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pleocytosis in CSF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Borrelia in CSF, blood, urea</a:t>
            </a:r>
            <a:r>
              <a:rPr lang="ru-RU" sz="2400" dirty="0"/>
              <a:t> (</a:t>
            </a:r>
            <a:r>
              <a:rPr lang="en-US" sz="2400" dirty="0"/>
              <a:t>PCR assay</a:t>
            </a:r>
            <a:r>
              <a:rPr lang="ru-RU" sz="2400" dirty="0"/>
              <a:t>)</a:t>
            </a:r>
            <a:endParaRPr lang="en-US" sz="2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AE66884-9F76-4641-8FD3-ADF7D14D9E5E}"/>
              </a:ext>
            </a:extLst>
          </p:cNvPr>
          <p:cNvSpPr/>
          <p:nvPr/>
        </p:nvSpPr>
        <p:spPr>
          <a:xfrm>
            <a:off x="552370" y="6396335"/>
            <a:ext cx="7886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Roboto"/>
              </a:rPr>
              <a:t>Diagnose: Tumor</a:t>
            </a:r>
            <a:r>
              <a:rPr lang="ru-RU" sz="2400" dirty="0">
                <a:solidFill>
                  <a:srgbClr val="C00000"/>
                </a:solidFill>
                <a:latin typeface="Roboto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Roboto"/>
              </a:rPr>
              <a:t>of the right atrium (dog died in 3 days).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D6FCD4-0164-457E-B068-FD012792A9EA}"/>
              </a:ext>
            </a:extLst>
          </p:cNvPr>
          <p:cNvSpPr txBox="1"/>
          <p:nvPr/>
        </p:nvSpPr>
        <p:spPr>
          <a:xfrm>
            <a:off x="7402736" y="3660900"/>
            <a:ext cx="2450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CSF extraction in Cessna</a:t>
            </a:r>
            <a:endParaRPr lang="ru-RU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FDACBA8-7730-4F33-A9D9-E765FEFF422A}"/>
              </a:ext>
            </a:extLst>
          </p:cNvPr>
          <p:cNvSpPr txBox="1">
            <a:spLocks/>
          </p:cNvSpPr>
          <p:nvPr/>
        </p:nvSpPr>
        <p:spPr>
          <a:xfrm>
            <a:off x="609757" y="321822"/>
            <a:ext cx="6181568" cy="906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Cessna, 10 years old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9BE0A4B-0B32-4F7B-9EF0-DAC5CCCCAC53}"/>
              </a:ext>
            </a:extLst>
          </p:cNvPr>
          <p:cNvSpPr/>
          <p:nvPr/>
        </p:nvSpPr>
        <p:spPr>
          <a:xfrm>
            <a:off x="2401745" y="62217"/>
            <a:ext cx="2558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Asymptomatic borreliosis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3197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5627" y="548680"/>
            <a:ext cx="5082353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267" dirty="0"/>
              <a:t>Лечение </a:t>
            </a:r>
            <a:r>
              <a:rPr lang="ru-RU" sz="4267" dirty="0" err="1"/>
              <a:t>боррелиоза</a:t>
            </a:r>
            <a:endParaRPr lang="ru-RU" sz="4267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 t="9822"/>
          <a:stretch>
            <a:fillRect/>
          </a:stretch>
        </p:blipFill>
        <p:spPr bwMode="auto">
          <a:xfrm>
            <a:off x="239351" y="1412777"/>
            <a:ext cx="11233248" cy="338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87755" y="4869161"/>
            <a:ext cx="2831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</a:rPr>
              <a:t>Врачи рекомендуют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3340" y="5349214"/>
          <a:ext cx="11617290" cy="1367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8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2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4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42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284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5676">
                <a:tc>
                  <a:txBody>
                    <a:bodyPr/>
                    <a:lstStyle/>
                    <a:p>
                      <a:r>
                        <a:rPr lang="ru-RU" sz="1900" b="0" dirty="0">
                          <a:solidFill>
                            <a:schemeClr val="tx1"/>
                          </a:solidFill>
                        </a:rPr>
                        <a:t>препарат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1900" b="0" dirty="0">
                          <a:solidFill>
                            <a:schemeClr val="tx1"/>
                          </a:solidFill>
                        </a:rPr>
                        <a:t>доза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1900" b="0" dirty="0">
                          <a:solidFill>
                            <a:schemeClr val="tx1"/>
                          </a:solidFill>
                        </a:rPr>
                        <a:t>введение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1900" b="0" dirty="0">
                          <a:solidFill>
                            <a:schemeClr val="tx1"/>
                          </a:solidFill>
                        </a:rPr>
                        <a:t>интервал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1900" b="0" dirty="0">
                          <a:solidFill>
                            <a:schemeClr val="tx1"/>
                          </a:solidFill>
                        </a:rPr>
                        <a:t>продолжительность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676">
                <a:tc>
                  <a:txBody>
                    <a:bodyPr/>
                    <a:lstStyle/>
                    <a:p>
                      <a:r>
                        <a:rPr lang="ru-RU" sz="1900" dirty="0" err="1"/>
                        <a:t>Доксициклин</a:t>
                      </a:r>
                      <a:endParaRPr lang="ru-RU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10</a:t>
                      </a:r>
                      <a:r>
                        <a:rPr lang="ru-RU" sz="1900" baseline="0" dirty="0"/>
                        <a:t> мг/кг</a:t>
                      </a:r>
                      <a:endParaRPr lang="ru-RU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PO</a:t>
                      </a:r>
                      <a:endParaRPr lang="ru-RU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12</a:t>
                      </a:r>
                      <a:endParaRPr lang="ru-RU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3 </a:t>
                      </a:r>
                      <a:r>
                        <a:rPr lang="ru-RU" sz="1900" dirty="0"/>
                        <a:t>месяца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676">
                <a:tc>
                  <a:txBody>
                    <a:bodyPr/>
                    <a:lstStyle/>
                    <a:p>
                      <a:r>
                        <a:rPr lang="ru-RU" sz="1900" dirty="0" err="1"/>
                        <a:t>Цефтриаксон</a:t>
                      </a:r>
                      <a:endParaRPr lang="ru-RU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25 мг/кг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в/м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12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3 месяца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747" y="2139390"/>
            <a:ext cx="1857226" cy="14141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611" y="3730367"/>
            <a:ext cx="1857226" cy="14141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752" y="548413"/>
            <a:ext cx="1857226" cy="14141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041" y="548413"/>
            <a:ext cx="1857226" cy="14141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67" y="3730367"/>
            <a:ext cx="1857226" cy="14141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583" y="2139390"/>
            <a:ext cx="1857226" cy="14141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165" y="2139391"/>
            <a:ext cx="1857226" cy="14141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5902" y="548413"/>
            <a:ext cx="5435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194F53"/>
                </a:solidFill>
              </a:rPr>
              <a:t>БАРС</a:t>
            </a:r>
            <a:r>
              <a:rPr lang="ru-RU" sz="4800" dirty="0">
                <a:solidFill>
                  <a:srgbClr val="194F53"/>
                </a:solidFill>
              </a:rPr>
              <a:t>®</a:t>
            </a:r>
          </a:p>
          <a:p>
            <a:r>
              <a:rPr lang="ru-RU" sz="2400" dirty="0">
                <a:solidFill>
                  <a:srgbClr val="194F53"/>
                </a:solidFill>
              </a:rPr>
              <a:t>Капли инсектоакарицидные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8392" y="497596"/>
            <a:ext cx="238125" cy="1301964"/>
          </a:xfrm>
          <a:prstGeom prst="rect">
            <a:avLst/>
          </a:prstGeom>
          <a:solidFill>
            <a:srgbClr val="194F53"/>
          </a:solidFill>
          <a:ln>
            <a:noFill/>
          </a:ln>
          <a:effectLst>
            <a:outerShdw blurRad="533400" dist="1397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2212" y="2445490"/>
            <a:ext cx="58487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Обладает мощным КОНТАКТНЫМ и РЕПЕЛЛЕНТНЫМ действием против </a:t>
            </a:r>
          </a:p>
          <a:p>
            <a:r>
              <a:rPr lang="ru-RU" sz="2000" dirty="0"/>
              <a:t>эктопаразитов</a:t>
            </a:r>
          </a:p>
          <a:p>
            <a:endParaRPr lang="ru-RU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err="1"/>
              <a:t>Фипронил</a:t>
            </a:r>
            <a:r>
              <a:rPr lang="ru-RU" sz="2000" dirty="0"/>
              <a:t> - 100 мг (кошки) 150 мг (собаки)/1 мл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err="1"/>
              <a:t>Цифлутрин</a:t>
            </a:r>
            <a:r>
              <a:rPr lang="ru-RU" sz="2000" dirty="0"/>
              <a:t> - 2,5 мг/1 мл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err="1"/>
              <a:t>Дифлубензурон</a:t>
            </a:r>
            <a:r>
              <a:rPr lang="ru-RU" sz="2000" dirty="0"/>
              <a:t> - 1 мг/1 мл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err="1"/>
              <a:t>Пиперонилбутоксид</a:t>
            </a:r>
            <a:r>
              <a:rPr lang="ru-RU" sz="2000" dirty="0"/>
              <a:t> - 0,5 мг/1 мл</a:t>
            </a:r>
          </a:p>
          <a:p>
            <a:endParaRPr lang="ru-RU" sz="2000" b="1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259477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381495" y="3163929"/>
            <a:ext cx="51264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ru-RU" sz="2000" dirty="0"/>
              <a:t>Состав:</a:t>
            </a:r>
          </a:p>
          <a:p>
            <a:pPr marL="342900" indent="-342900" eaLnBrk="0" hangingPunct="0">
              <a:buFont typeface="Wingdings" panose="05000000000000000000" pitchFamily="2" charset="2"/>
              <a:buChar char="§"/>
              <a:defRPr/>
            </a:pPr>
            <a:r>
              <a:rPr lang="ru-RU" sz="2000" dirty="0" err="1"/>
              <a:t>Спиносад</a:t>
            </a:r>
            <a:r>
              <a:rPr lang="ru-RU" sz="2000" dirty="0"/>
              <a:t> </a:t>
            </a:r>
          </a:p>
          <a:p>
            <a:pPr marL="342900" indent="-342900" eaLnBrk="0" hangingPunct="0">
              <a:buFont typeface="Wingdings" panose="05000000000000000000" pitchFamily="2" charset="2"/>
              <a:buChar char="§"/>
              <a:defRPr/>
            </a:pPr>
            <a:r>
              <a:rPr lang="ru-RU" sz="2000" dirty="0" err="1"/>
              <a:t>Моксидектин</a:t>
            </a:r>
            <a:r>
              <a:rPr lang="ru-RU" sz="2000" dirty="0"/>
              <a:t> </a:t>
            </a:r>
          </a:p>
          <a:p>
            <a:pPr marL="342900" indent="-342900" eaLnBrk="0" hangingPunct="0">
              <a:buFont typeface="Wingdings" panose="05000000000000000000" pitchFamily="2" charset="2"/>
              <a:buChar char="§"/>
              <a:defRPr/>
            </a:pPr>
            <a:r>
              <a:rPr lang="ru-RU" sz="2000" dirty="0" err="1"/>
              <a:t>Празиквантел</a:t>
            </a:r>
            <a:r>
              <a:rPr lang="ru-RU" sz="2000" dirty="0"/>
              <a:t> </a:t>
            </a:r>
          </a:p>
          <a:p>
            <a:pPr marL="342900" indent="-342900" eaLnBrk="0" hangingPunct="0">
              <a:buFont typeface="Wingdings" panose="05000000000000000000" pitchFamily="2" charset="2"/>
              <a:buChar char="§"/>
              <a:defRPr/>
            </a:pPr>
            <a:endParaRPr lang="ru-RU" sz="2000" dirty="0"/>
          </a:p>
          <a:p>
            <a:pPr eaLnBrk="0" hangingPunct="0">
              <a:defRPr/>
            </a:pPr>
            <a:r>
              <a:rPr lang="ru-RU" sz="2000" dirty="0"/>
              <a:t>Защита:</a:t>
            </a:r>
          </a:p>
          <a:p>
            <a:pPr marL="342900" lvl="0" indent="-342900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ru-RU" sz="2000" dirty="0"/>
              <a:t>56 дней от блох и прочих насекомых</a:t>
            </a:r>
          </a:p>
          <a:p>
            <a:pPr marL="342900" lvl="0" indent="-342900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ru-RU" sz="2000" dirty="0"/>
              <a:t>42 дня от клещей</a:t>
            </a:r>
          </a:p>
        </p:txBody>
      </p:sp>
      <p:sp>
        <p:nvSpPr>
          <p:cNvPr id="11" name="Овал 10"/>
          <p:cNvSpPr/>
          <p:nvPr/>
        </p:nvSpPr>
        <p:spPr>
          <a:xfrm rot="17246063">
            <a:off x="8439890" y="2365784"/>
            <a:ext cx="3735219" cy="3550353"/>
          </a:xfrm>
          <a:prstGeom prst="ellipse">
            <a:avLst/>
          </a:prstGeom>
          <a:gradFill>
            <a:gsLst>
              <a:gs pos="70000">
                <a:srgbClr val="80ABBE">
                  <a:alpha val="68000"/>
                </a:srgbClr>
              </a:gs>
              <a:gs pos="14000">
                <a:schemeClr val="bg1">
                  <a:alpha val="0"/>
                </a:schemeClr>
              </a:gs>
              <a:gs pos="0">
                <a:schemeClr val="bg1">
                  <a:alpha val="0"/>
                </a:schemeClr>
              </a:gs>
              <a:gs pos="100000">
                <a:srgbClr val="00577D">
                  <a:alpha val="7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93306" y="2327692"/>
            <a:ext cx="467702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300" b="1" dirty="0">
                <a:solidFill>
                  <a:srgbClr val="024B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клещей, блох, вшей, круглых и ленточных гельминтов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59383" y="5098929"/>
            <a:ext cx="6477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700" b="1" dirty="0">
                <a:solidFill>
                  <a:srgbClr val="0057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ЭКСПРЕСС РЕШЕНИЕ 37 ПРОБЛЕМ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025" y="5635139"/>
            <a:ext cx="3354311" cy="3757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446" y="3489389"/>
            <a:ext cx="1989137" cy="1557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476" y="3489389"/>
            <a:ext cx="1989137" cy="1557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447" y="1762396"/>
            <a:ext cx="1989137" cy="1557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970" y="1768954"/>
            <a:ext cx="1989137" cy="1557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72" y="1326871"/>
            <a:ext cx="3397352" cy="1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олилиния 13"/>
          <p:cNvSpPr/>
          <p:nvPr/>
        </p:nvSpPr>
        <p:spPr>
          <a:xfrm rot="16200000" flipV="1">
            <a:off x="3195051" y="-1106824"/>
            <a:ext cx="599258" cy="5231215"/>
          </a:xfrm>
          <a:custGeom>
            <a:avLst/>
            <a:gdLst>
              <a:gd name="connsiteX0" fmla="*/ 0 w 599258"/>
              <a:gd name="connsiteY0" fmla="*/ 6870457 h 6870457"/>
              <a:gd name="connsiteX1" fmla="*/ 0 w 599258"/>
              <a:gd name="connsiteY1" fmla="*/ 1389374 h 6870457"/>
              <a:gd name="connsiteX2" fmla="*/ 0 w 599258"/>
              <a:gd name="connsiteY2" fmla="*/ 277875 h 6870457"/>
              <a:gd name="connsiteX3" fmla="*/ 599258 w 599258"/>
              <a:gd name="connsiteY3" fmla="*/ 0 h 6870457"/>
              <a:gd name="connsiteX4" fmla="*/ 599258 w 599258"/>
              <a:gd name="connsiteY4" fmla="*/ 1389374 h 6870457"/>
              <a:gd name="connsiteX5" fmla="*/ 599258 w 599258"/>
              <a:gd name="connsiteY5" fmla="*/ 6870457 h 687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9258" h="6870457">
                <a:moveTo>
                  <a:pt x="0" y="6870457"/>
                </a:moveTo>
                <a:lnTo>
                  <a:pt x="0" y="1389374"/>
                </a:lnTo>
                <a:lnTo>
                  <a:pt x="0" y="277875"/>
                </a:lnTo>
                <a:lnTo>
                  <a:pt x="599258" y="0"/>
                </a:lnTo>
                <a:lnTo>
                  <a:pt x="599258" y="1389374"/>
                </a:lnTo>
                <a:lnTo>
                  <a:pt x="599258" y="6870457"/>
                </a:lnTo>
                <a:close/>
              </a:path>
            </a:pathLst>
          </a:custGeom>
          <a:solidFill>
            <a:srgbClr val="BE0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2000" tIns="180000" rIns="72000" bIns="288000" rtlCol="0" anchor="t"/>
          <a:lstStyle/>
          <a:p>
            <a:r>
              <a:rPr lang="ru-RU" sz="2800" dirty="0">
                <a:solidFill>
                  <a:schemeClr val="bg1"/>
                </a:solidFill>
              </a:rPr>
              <a:t>ТАБЛЕТКИ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9072" y="332992"/>
            <a:ext cx="623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6666"/>
                </a:solidFill>
              </a:rPr>
              <a:t>OKVET</a:t>
            </a:r>
            <a:r>
              <a:rPr lang="ru-RU" sz="4800" dirty="0">
                <a:solidFill>
                  <a:srgbClr val="006666"/>
                </a:solidFill>
              </a:rPr>
              <a:t>®</a:t>
            </a:r>
            <a:r>
              <a:rPr lang="en-US" sz="4800" dirty="0">
                <a:solidFill>
                  <a:srgbClr val="006666"/>
                </a:solidFill>
              </a:rPr>
              <a:t>Express Tabs</a:t>
            </a:r>
            <a:endParaRPr lang="ru-RU" sz="4800" dirty="0">
              <a:solidFill>
                <a:srgbClr val="006666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78392" y="497596"/>
            <a:ext cx="238125" cy="1301964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0985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2E95CC-98E7-9543-A052-73C7F5B5E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46" y="767578"/>
            <a:ext cx="5105400" cy="762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78392" y="497596"/>
            <a:ext cx="238125" cy="130196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635" y="3592964"/>
            <a:ext cx="3968173" cy="21110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634" y="968611"/>
            <a:ext cx="3968173" cy="2107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5946" y="1910323"/>
            <a:ext cx="510540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400" dirty="0">
                <a:ea typeface="Dotum" panose="020B0600000101010101" pitchFamily="34" charset="-127"/>
                <a:cs typeface="Lucida Grande" panose="020B0600040502020204" pitchFamily="34" charset="0"/>
              </a:rPr>
              <a:t>– комплексный </a:t>
            </a:r>
            <a:r>
              <a:rPr lang="ru-RU" sz="2400" dirty="0" err="1">
                <a:ea typeface="Dotum" panose="020B0600000101010101" pitchFamily="34" charset="-127"/>
                <a:cs typeface="Lucida Grande" panose="020B0600040502020204" pitchFamily="34" charset="0"/>
              </a:rPr>
              <a:t>гепатопротектор</a:t>
            </a:r>
            <a:r>
              <a:rPr lang="ru-RU" sz="2400" dirty="0">
                <a:ea typeface="Dotum" panose="020B0600000101010101" pitchFamily="34" charset="-127"/>
                <a:cs typeface="Lucida Grande" panose="020B0600040502020204" pitchFamily="34" charset="0"/>
              </a:rPr>
              <a:t>, восполняющий дефицит </a:t>
            </a:r>
            <a:r>
              <a:rPr lang="ru-RU" sz="2400" dirty="0" err="1">
                <a:ea typeface="Dotum" panose="020B0600000101010101" pitchFamily="34" charset="-127"/>
                <a:cs typeface="Lucida Grande" panose="020B0600040502020204" pitchFamily="34" charset="0"/>
              </a:rPr>
              <a:t>адеметионина</a:t>
            </a:r>
            <a:r>
              <a:rPr lang="ru-RU" sz="2400" dirty="0">
                <a:ea typeface="Dotum" panose="020B0600000101010101" pitchFamily="34" charset="-127"/>
                <a:cs typeface="Lucida Grande" panose="020B0600040502020204" pitchFamily="34" charset="0"/>
              </a:rPr>
              <a:t> и стимулирующий его выработку в организме</a:t>
            </a:r>
          </a:p>
        </p:txBody>
      </p:sp>
    </p:spTree>
    <p:extLst>
      <p:ext uri="{BB962C8B-B14F-4D97-AF65-F5344CB8AC3E}">
        <p14:creationId xmlns:p14="http://schemas.microsoft.com/office/powerpoint/2010/main" val="20304533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8AB918-47BA-9CF1-41BD-6AB61F0D6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28" y="37060"/>
            <a:ext cx="10829870" cy="6783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7EDD77-D451-D775-6AC2-9BBFBE534304}"/>
              </a:ext>
            </a:extLst>
          </p:cNvPr>
          <p:cNvSpPr txBox="1"/>
          <p:nvPr/>
        </p:nvSpPr>
        <p:spPr>
          <a:xfrm>
            <a:off x="0" y="134213"/>
            <a:ext cx="51796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>
                <a:solidFill>
                  <a:srgbClr val="7030A0"/>
                </a:solidFill>
              </a:rPr>
              <a:t>ВОПРОСЫ?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9619"/>
          </a:xfrm>
        </p:spPr>
        <p:txBody>
          <a:bodyPr/>
          <a:lstStyle/>
          <a:p>
            <a:pPr algn="ctr"/>
            <a:r>
              <a:rPr lang="ru-RU" sz="4267" dirty="0"/>
              <a:t>Породная предрасположенность</a:t>
            </a:r>
          </a:p>
        </p:txBody>
      </p:sp>
      <p:pic>
        <p:nvPicPr>
          <p:cNvPr id="1026" name="Picture 2" descr="http://www.petpaw.com.au/wp-content/uploads/2014/04/Bernese-Mountain-Dog-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815" t="5200" r="22222" b="3793"/>
          <a:stretch>
            <a:fillRect/>
          </a:stretch>
        </p:blipFill>
        <p:spPr bwMode="auto">
          <a:xfrm>
            <a:off x="1199456" y="1412777"/>
            <a:ext cx="4224469" cy="4348719"/>
          </a:xfrm>
          <a:prstGeom prst="rect">
            <a:avLst/>
          </a:prstGeom>
          <a:noFill/>
        </p:spPr>
      </p:pic>
      <p:sp>
        <p:nvSpPr>
          <p:cNvPr id="1028" name="AutoShape 4" descr="https://im2-tub-ru.yandex.net/i?id=8fae0fe307337649072d12a935cbe78e-l&amp;n=13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7" name="TextBox 6"/>
          <p:cNvSpPr txBox="1"/>
          <p:nvPr/>
        </p:nvSpPr>
        <p:spPr>
          <a:xfrm>
            <a:off x="1199456" y="5349213"/>
            <a:ext cx="240803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67" dirty="0"/>
              <a:t>Бернский </a:t>
            </a:r>
            <a:r>
              <a:rPr lang="ru-RU" sz="1867" dirty="0" err="1"/>
              <a:t>зенненхунд</a:t>
            </a:r>
            <a:endParaRPr lang="ru-RU" sz="1867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6677" y="5637246"/>
            <a:ext cx="11905323" cy="1077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67" dirty="0"/>
              <a:t>.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067" b="1" dirty="0"/>
              <a:t>Prevalence of antibodies against </a:t>
            </a:r>
            <a:r>
              <a:rPr lang="en-US" sz="1067" b="1" dirty="0" err="1"/>
              <a:t>Borrelia</a:t>
            </a:r>
            <a:r>
              <a:rPr lang="en-US" sz="1067" b="1" dirty="0"/>
              <a:t> </a:t>
            </a:r>
            <a:r>
              <a:rPr lang="en-US" sz="1067" b="1" dirty="0" err="1"/>
              <a:t>burgdorferi</a:t>
            </a:r>
            <a:r>
              <a:rPr lang="en-US" sz="1067" b="1" dirty="0"/>
              <a:t>, </a:t>
            </a:r>
            <a:r>
              <a:rPr lang="en-US" sz="1067" b="1" dirty="0" err="1"/>
              <a:t>Anaplasma</a:t>
            </a:r>
            <a:r>
              <a:rPr lang="en-US" sz="1067" b="1" dirty="0"/>
              <a:t> </a:t>
            </a:r>
            <a:r>
              <a:rPr lang="en-US" sz="1067" b="1" dirty="0" err="1"/>
              <a:t>phagocytophilum</a:t>
            </a:r>
            <a:r>
              <a:rPr lang="en-US" sz="1067" b="1" dirty="0"/>
              <a:t>, and </a:t>
            </a:r>
            <a:r>
              <a:rPr lang="en-US" sz="1067" b="1" dirty="0" err="1"/>
              <a:t>Leptospira</a:t>
            </a:r>
            <a:r>
              <a:rPr lang="en-US" sz="1067" b="1" dirty="0"/>
              <a:t> </a:t>
            </a:r>
            <a:r>
              <a:rPr lang="en-US" sz="1067" b="1" dirty="0" err="1"/>
              <a:t>interrogans</a:t>
            </a:r>
            <a:r>
              <a:rPr lang="en-US" sz="1067" b="1" dirty="0"/>
              <a:t> </a:t>
            </a:r>
            <a:r>
              <a:rPr lang="en-US" sz="1067" b="1" dirty="0" err="1"/>
              <a:t>serovars</a:t>
            </a:r>
            <a:r>
              <a:rPr lang="en-US" sz="1067" b="1" dirty="0"/>
              <a:t> in Bernese Mountain Dogs.</a:t>
            </a:r>
            <a:r>
              <a:rPr lang="ru-RU" sz="1067" b="1" dirty="0"/>
              <a:t> </a:t>
            </a:r>
            <a:r>
              <a:rPr lang="en-US" sz="1067" u="sng" dirty="0" err="1">
                <a:hlinkClick r:id="rId3"/>
              </a:rPr>
              <a:t>Preyß</a:t>
            </a:r>
            <a:r>
              <a:rPr lang="en-US" sz="1067" u="sng" dirty="0">
                <a:hlinkClick r:id="rId3"/>
              </a:rPr>
              <a:t>-</a:t>
            </a:r>
            <a:r>
              <a:rPr lang="en-US" sz="1067" u="sng" dirty="0" err="1">
                <a:hlinkClick r:id="rId3"/>
              </a:rPr>
              <a:t>Jägeler</a:t>
            </a:r>
            <a:r>
              <a:rPr lang="en-US" sz="1067" u="sng" dirty="0">
                <a:hlinkClick r:id="rId3"/>
              </a:rPr>
              <a:t> C</a:t>
            </a:r>
            <a:r>
              <a:rPr lang="en-US" sz="1067" baseline="30000" dirty="0"/>
              <a:t>1</a:t>
            </a:r>
            <a:r>
              <a:rPr lang="en-US" sz="1067" dirty="0"/>
              <a:t>, </a:t>
            </a:r>
            <a:r>
              <a:rPr lang="en-US" sz="1067" u="sng" dirty="0" err="1">
                <a:hlinkClick r:id="rId4"/>
              </a:rPr>
              <a:t>Müller</a:t>
            </a:r>
            <a:r>
              <a:rPr lang="en-US" sz="1067" u="sng" dirty="0">
                <a:hlinkClick r:id="rId4"/>
              </a:rPr>
              <a:t> E</a:t>
            </a:r>
            <a:r>
              <a:rPr lang="en-US" sz="1067" dirty="0"/>
              <a:t>, </a:t>
            </a:r>
            <a:r>
              <a:rPr lang="en-US" sz="1067" u="sng" dirty="0" err="1">
                <a:hlinkClick r:id="rId5"/>
              </a:rPr>
              <a:t>Straubinger</a:t>
            </a:r>
            <a:r>
              <a:rPr lang="en-US" sz="1067" u="sng" dirty="0">
                <a:hlinkClick r:id="rId5"/>
              </a:rPr>
              <a:t> RK</a:t>
            </a:r>
            <a:r>
              <a:rPr lang="en-US" sz="1067" dirty="0"/>
              <a:t>, </a:t>
            </a:r>
            <a:r>
              <a:rPr lang="en-US" sz="1067" u="sng" dirty="0">
                <a:hlinkClick r:id="rId6"/>
              </a:rPr>
              <a:t>Hartmann K</a:t>
            </a:r>
            <a:r>
              <a:rPr lang="en-US" sz="1067" dirty="0"/>
              <a:t>.</a:t>
            </a:r>
            <a:r>
              <a:rPr lang="en-US" sz="1067" u="sng" dirty="0">
                <a:hlinkClick r:id="rId7" tooltip="Tierarztliche Praxis. Ausgabe K, Kleintiere/Heimtiere."/>
              </a:rPr>
              <a:t> </a:t>
            </a:r>
            <a:r>
              <a:rPr lang="en-US" sz="1067" dirty="0" err="1">
                <a:hlinkClick r:id="rId7" tooltip="Tierarztliche Praxis. Ausgabe K, Kleintiere/Heimtiere."/>
              </a:rPr>
              <a:t>Tierarztl</a:t>
            </a:r>
            <a:r>
              <a:rPr lang="en-US" sz="1067" dirty="0">
                <a:hlinkClick r:id="rId7" tooltip="Tierarztliche Praxis. Ausgabe K, Kleintiere/Heimtiere."/>
              </a:rPr>
              <a:t> </a:t>
            </a:r>
            <a:r>
              <a:rPr lang="en-US" sz="1067" dirty="0" err="1">
                <a:hlinkClick r:id="rId7" tooltip="Tierarztliche Praxis. Ausgabe K, Kleintiere/Heimtiere."/>
              </a:rPr>
              <a:t>Prax</a:t>
            </a:r>
            <a:r>
              <a:rPr lang="en-US" sz="1067" dirty="0">
                <a:hlinkClick r:id="rId7" tooltip="Tierarztliche Praxis. Ausgabe K, Kleintiere/Heimtiere."/>
              </a:rPr>
              <a:t> </a:t>
            </a:r>
            <a:r>
              <a:rPr lang="en-US" sz="1067" dirty="0" err="1">
                <a:hlinkClick r:id="rId7" tooltip="Tierarztliche Praxis. Ausgabe K, Kleintiere/Heimtiere."/>
              </a:rPr>
              <a:t>Ausg</a:t>
            </a:r>
            <a:r>
              <a:rPr lang="en-US" sz="1067" dirty="0">
                <a:hlinkClick r:id="rId7" tooltip="Tierarztliche Praxis. Ausgabe K, Kleintiere/Heimtiere."/>
              </a:rPr>
              <a:t> K </a:t>
            </a:r>
            <a:r>
              <a:rPr lang="en-US" sz="1067" dirty="0" err="1">
                <a:hlinkClick r:id="rId7" tooltip="Tierarztliche Praxis. Ausgabe K, Kleintiere/Heimtiere."/>
              </a:rPr>
              <a:t>Kleintiere</a:t>
            </a:r>
            <a:r>
              <a:rPr lang="en-US" sz="1067" dirty="0">
                <a:hlinkClick r:id="rId7" tooltip="Tierarztliche Praxis. Ausgabe K, Kleintiere/Heimtiere."/>
              </a:rPr>
              <a:t> </a:t>
            </a:r>
            <a:r>
              <a:rPr lang="en-US" sz="1067" dirty="0" err="1">
                <a:hlinkClick r:id="rId7" tooltip="Tierarztliche Praxis. Ausgabe K, Kleintiere/Heimtiere."/>
              </a:rPr>
              <a:t>Heimtiere</a:t>
            </a:r>
            <a:r>
              <a:rPr lang="en-US" sz="1067" u="sng" dirty="0">
                <a:hlinkClick r:id="rId7" tooltip="Tierarztliche Praxis. Ausgabe K, Kleintiere/Heimtiere."/>
              </a:rPr>
              <a:t>.</a:t>
            </a:r>
            <a:r>
              <a:rPr lang="en-US" sz="1067" dirty="0"/>
              <a:t> 2016;44(2):77-85</a:t>
            </a:r>
            <a:endParaRPr lang="ru-RU" sz="1067" dirty="0"/>
          </a:p>
          <a:p>
            <a:pPr marL="304792" indent="-304792">
              <a:buFont typeface="+mj-lt"/>
              <a:buAutoNum type="arabicPeriod"/>
            </a:pPr>
            <a:endParaRPr lang="ru-RU" sz="1067" dirty="0"/>
          </a:p>
          <a:p>
            <a:pPr marL="304792" indent="-304792">
              <a:buFont typeface="+mj-lt"/>
              <a:buAutoNum type="arabicPeriod"/>
            </a:pPr>
            <a:r>
              <a:rPr lang="en-US" sz="1067" b="1" dirty="0"/>
              <a:t>Morphological, </a:t>
            </a:r>
            <a:r>
              <a:rPr lang="en-US" sz="1067" b="1" dirty="0" err="1"/>
              <a:t>immunoistochemical</a:t>
            </a:r>
            <a:r>
              <a:rPr lang="en-US" sz="1067" b="1" dirty="0"/>
              <a:t>, and </a:t>
            </a:r>
            <a:r>
              <a:rPr lang="en-US" sz="1067" b="1" dirty="0" err="1"/>
              <a:t>ultrastructural</a:t>
            </a:r>
            <a:r>
              <a:rPr lang="en-US" sz="1067" b="1" dirty="0"/>
              <a:t> characterization of a distinctive renal lesion in dogs putatively associated to </a:t>
            </a:r>
            <a:r>
              <a:rPr lang="en-US" sz="1067" b="1" dirty="0" err="1"/>
              <a:t>Borrelia</a:t>
            </a:r>
            <a:r>
              <a:rPr lang="en-US" sz="1067" b="1" dirty="0"/>
              <a:t> </a:t>
            </a:r>
            <a:r>
              <a:rPr lang="en-US" sz="1067" b="1" dirty="0" err="1"/>
              <a:t>burgdorferi</a:t>
            </a:r>
            <a:r>
              <a:rPr lang="en-US" sz="1067" b="1" dirty="0"/>
              <a:t> infection: 49 cases (1987- 1992). </a:t>
            </a:r>
            <a:r>
              <a:rPr lang="en-US" sz="1067" dirty="0" err="1"/>
              <a:t>Dambach</a:t>
            </a:r>
            <a:r>
              <a:rPr lang="en-US" sz="1067" dirty="0"/>
              <a:t> DM, Smith CA, Lewis M, Van Winkle TJ. Vet </a:t>
            </a:r>
            <a:r>
              <a:rPr lang="en-US" sz="1067" dirty="0" err="1"/>
              <a:t>Pathol</a:t>
            </a:r>
            <a:r>
              <a:rPr lang="en-US" sz="1067" dirty="0"/>
              <a:t> 1997; 34: 85-96.</a:t>
            </a:r>
          </a:p>
        </p:txBody>
      </p:sp>
      <p:sp>
        <p:nvSpPr>
          <p:cNvPr id="1032" name="AutoShape 8" descr="https://im2-tub-ru.yandex.net/i?id=8fae0fe307337649072d12a935cbe78e-l&amp;n=13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pic>
        <p:nvPicPr>
          <p:cNvPr id="1034" name="Picture 10" descr="http://333v.ru/uploads/d7/d7da22b146883c3f1d06c812d27afb46.jpg"/>
          <p:cNvPicPr>
            <a:picLocks noChangeAspect="1" noChangeArrowheads="1"/>
          </p:cNvPicPr>
          <p:nvPr/>
        </p:nvPicPr>
        <p:blipFill>
          <a:blip r:embed="rId8" cstate="print"/>
          <a:srcRect l="32038" t="9493" r="10294" b="5073"/>
          <a:stretch>
            <a:fillRect/>
          </a:stretch>
        </p:blipFill>
        <p:spPr bwMode="auto">
          <a:xfrm>
            <a:off x="5903979" y="1412776"/>
            <a:ext cx="5184576" cy="432048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9744406" y="5349213"/>
            <a:ext cx="119705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67" dirty="0"/>
              <a:t>Лабрадор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собака%20рис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9102" y="2468894"/>
            <a:ext cx="4487689" cy="408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35360" y="1412776"/>
            <a:ext cx="11430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Обнаружение возбудителя в коже методом ПЦР  до 5 месяцев после покуса клещом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27648" y="356659"/>
            <a:ext cx="601369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267" dirty="0"/>
              <a:t>Диагностика </a:t>
            </a:r>
            <a:r>
              <a:rPr lang="ru-RU" sz="4267" dirty="0" err="1"/>
              <a:t>боррелиоза</a:t>
            </a:r>
            <a:endParaRPr lang="ru-RU" sz="4267" dirty="0"/>
          </a:p>
        </p:txBody>
      </p:sp>
      <p:sp>
        <p:nvSpPr>
          <p:cNvPr id="8" name="TextBox 7"/>
          <p:cNvSpPr txBox="1"/>
          <p:nvPr/>
        </p:nvSpPr>
        <p:spPr>
          <a:xfrm>
            <a:off x="8688289" y="6213309"/>
            <a:ext cx="222560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 err="1"/>
              <a:t>Pic</a:t>
            </a:r>
            <a:r>
              <a:rPr lang="en-US" sz="1867" dirty="0"/>
              <a:t>. </a:t>
            </a:r>
            <a:r>
              <a:rPr lang="en-US" sz="1867" dirty="0" err="1"/>
              <a:t>Appel</a:t>
            </a:r>
            <a:r>
              <a:rPr lang="en-US" sz="1867" dirty="0"/>
              <a:t> et.al. 1991</a:t>
            </a:r>
            <a:endParaRPr lang="ru-RU" sz="1867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Диагностика </a:t>
            </a:r>
            <a:r>
              <a:rPr lang="ru-RU" dirty="0" err="1"/>
              <a:t>боррелиоза</a:t>
            </a:r>
            <a:endParaRPr lang="ru-RU" dirty="0"/>
          </a:p>
        </p:txBody>
      </p:sp>
      <p:pic>
        <p:nvPicPr>
          <p:cNvPr id="82946" name="Picture 2" descr="http://4.bp.blogspot.com/-kFKZFToLg18/UfETulsDQOI/AAAAAAAAAew/vsBzsR4M3kw/s1600/Borrelia+burgdorferi+(Lyme+Disease)+Spirochaetacea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3980" y="2180861"/>
            <a:ext cx="5677017" cy="374441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31371" y="1412777"/>
            <a:ext cx="1152128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67" dirty="0">
                <a:solidFill>
                  <a:srgbClr val="FF0000"/>
                </a:solidFill>
              </a:rPr>
              <a:t>Обнаружение возбудителя в крови методом ПЦР</a:t>
            </a:r>
            <a:r>
              <a:rPr lang="en-US" sz="2667" dirty="0">
                <a:solidFill>
                  <a:srgbClr val="FF0000"/>
                </a:solidFill>
              </a:rPr>
              <a:t> </a:t>
            </a:r>
            <a:r>
              <a:rPr lang="ru-RU" sz="2667" dirty="0">
                <a:solidFill>
                  <a:srgbClr val="FF0000"/>
                </a:solidFill>
              </a:rPr>
              <a:t>первые 6-8 недель после покуса клещом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9349" y="5637246"/>
            <a:ext cx="3361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10-20 мл цельной крови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9350" y="6117299"/>
            <a:ext cx="11760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Исследование осадка, полученного при центрифугировании при 9-10 </a:t>
            </a:r>
            <a:r>
              <a:rPr lang="ru-RU" sz="2400" dirty="0" err="1"/>
              <a:t>тыс</a:t>
            </a:r>
            <a:r>
              <a:rPr lang="ru-RU" sz="2400" dirty="0"/>
              <a:t> об/мин</a:t>
            </a:r>
          </a:p>
        </p:txBody>
      </p:sp>
      <p:pic>
        <p:nvPicPr>
          <p:cNvPr id="82948" name="Picture 4" descr="http://new.4lapy.by/assets/images/Articles/World_news/2011/08/sobaka-5.jpg"/>
          <p:cNvPicPr>
            <a:picLocks noChangeAspect="1" noChangeArrowheads="1"/>
          </p:cNvPicPr>
          <p:nvPr/>
        </p:nvPicPr>
        <p:blipFill>
          <a:blip r:embed="rId3" cstate="print"/>
          <a:srcRect l="13860" t="37543" r="26921" b="4435"/>
          <a:stretch>
            <a:fillRect/>
          </a:stretch>
        </p:blipFill>
        <p:spPr bwMode="auto">
          <a:xfrm>
            <a:off x="527382" y="2372883"/>
            <a:ext cx="4512501" cy="3264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2693</Words>
  <Application>Microsoft Office PowerPoint</Application>
  <PresentationFormat>Широкоэкранный</PresentationFormat>
  <Paragraphs>559</Paragraphs>
  <Slides>67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7" baseType="lpstr">
      <vt:lpstr>Arial</vt:lpstr>
      <vt:lpstr>Calibri</vt:lpstr>
      <vt:lpstr>Calibri Light</vt:lpstr>
      <vt:lpstr>Lato</vt:lpstr>
      <vt:lpstr>OneGulliverA</vt:lpstr>
      <vt:lpstr>Open Sans</vt:lpstr>
      <vt:lpstr>Roboto</vt:lpstr>
      <vt:lpstr>Times New Roman</vt:lpstr>
      <vt:lpstr>Wingdings</vt:lpstr>
      <vt:lpstr>Тема Office</vt:lpstr>
      <vt:lpstr>Презентация PowerPoint</vt:lpstr>
      <vt:lpstr>Возбудители боррелиоза</vt:lpstr>
      <vt:lpstr>Ixodes ricinus,  Ixodes persulcatus зараженность боррелиями %</vt:lpstr>
      <vt:lpstr>Презентация PowerPoint</vt:lpstr>
      <vt:lpstr>Презентация PowerPoint</vt:lpstr>
      <vt:lpstr>Презентация PowerPoint</vt:lpstr>
      <vt:lpstr>Породная предрасположенность</vt:lpstr>
      <vt:lpstr>Презентация PowerPoint</vt:lpstr>
      <vt:lpstr>Диагностика боррелиоза</vt:lpstr>
      <vt:lpstr>Диагностика боррелиоза</vt:lpstr>
      <vt:lpstr>Презентация PowerPoint</vt:lpstr>
      <vt:lpstr>Презентация PowerPoint</vt:lpstr>
      <vt:lpstr>Презентация PowerPoint</vt:lpstr>
      <vt:lpstr>Острый Боррелиоз. Изабуро</vt:lpstr>
      <vt:lpstr>Лихорадка, дрожь, тремор</vt:lpstr>
      <vt:lpstr>Одышка</vt:lpstr>
      <vt:lpstr>Отек морды и слизистых, конъюнктивит</vt:lpstr>
      <vt:lpstr>Отек кожи носа, губ, слизистой носа</vt:lpstr>
      <vt:lpstr>Отек, гипертрофия кожи в перианальном пространстве</vt:lpstr>
      <vt:lpstr>Презентация PowerPoint</vt:lpstr>
      <vt:lpstr>Презентация PowerPoint</vt:lpstr>
      <vt:lpstr>Диагностика инфекций (2 августа 2022г)</vt:lpstr>
      <vt:lpstr>Обследование на трансмиссивные заболевания (4DX Snap) 10.09.2022г</vt:lpstr>
      <vt:lpstr>Изабуро</vt:lpstr>
      <vt:lpstr>Лечение</vt:lpstr>
      <vt:lpstr>30 дней приема доксициклина </vt:lpstr>
      <vt:lpstr>Через неделю после отмены доксициклина</vt:lpstr>
      <vt:lpstr>Презентация PowerPoint</vt:lpstr>
      <vt:lpstr>Мигрирующая эритема у человека (1-2) и Изабуро (3)</vt:lpstr>
      <vt:lpstr>Повторное лечение</vt:lpstr>
      <vt:lpstr>Мигрирующая эритема (через 14 дней антибиотикотерапии)</vt:lpstr>
      <vt:lpstr>Через 30 дней терапии</vt:lpstr>
      <vt:lpstr>Презентация PowerPoint</vt:lpstr>
      <vt:lpstr>Lyme Arthritis. Собаки с антитела к боррелии и хромотой</vt:lpstr>
      <vt:lpstr>Пациент с боррелиозом в моей практике</vt:lpstr>
      <vt:lpstr>Терри</vt:lpstr>
      <vt:lpstr>Терри</vt:lpstr>
      <vt:lpstr>Терри</vt:lpstr>
      <vt:lpstr>Терри</vt:lpstr>
      <vt:lpstr>Терри</vt:lpstr>
      <vt:lpstr>Терри</vt:lpstr>
      <vt:lpstr> Neuroborreliosis</vt:lpstr>
      <vt:lpstr>Нейроборрелиоз.  Лабораторные тесты</vt:lpstr>
      <vt:lpstr>Каспер</vt:lpstr>
      <vt:lpstr>Каспер</vt:lpstr>
      <vt:lpstr>Каспер</vt:lpstr>
      <vt:lpstr>Каспер</vt:lpstr>
      <vt:lpstr>Каспер</vt:lpstr>
      <vt:lpstr>Каспер</vt:lpstr>
      <vt:lpstr>Отзыв владельцев</vt:lpstr>
      <vt:lpstr>Каспер</vt:lpstr>
      <vt:lpstr>Каспер</vt:lpstr>
      <vt:lpstr>Миокардиты с летальным исходом</vt:lpstr>
      <vt:lpstr>Презентация PowerPoint</vt:lpstr>
      <vt:lpstr>Презентация PowerPoint</vt:lpstr>
      <vt:lpstr>Клинический случай 4</vt:lpstr>
      <vt:lpstr>Миокардиты с летальным исходом</vt:lpstr>
      <vt:lpstr>Презентация PowerPoint</vt:lpstr>
      <vt:lpstr> Case 1. Asymptomatic borreliosis Tick bite seropositive dog Cessna   </vt:lpstr>
      <vt:lpstr>Презентация PowerPoint</vt:lpstr>
      <vt:lpstr>Cessna, 8 years later (10 years old)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Natalia Volgina</dc:creator>
  <cp:lastModifiedBy>Natalia Volgina</cp:lastModifiedBy>
  <cp:revision>3</cp:revision>
  <dcterms:created xsi:type="dcterms:W3CDTF">2023-09-20T20:27:48Z</dcterms:created>
  <dcterms:modified xsi:type="dcterms:W3CDTF">2023-09-21T06:10:55Z</dcterms:modified>
</cp:coreProperties>
</file>