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58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DB1AEF-B0CD-425F-9EA4-FA5AA8042B0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.Nizovtseva@duoco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204864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Причины возникновения ГНУС у сук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Низовцева (Борисова) Мария</a:t>
            </a:r>
          </a:p>
          <a:p>
            <a:pPr algn="r"/>
            <a:r>
              <a:rPr lang="ru-RU" sz="2000" dirty="0" smtClean="0"/>
              <a:t>Ветеринарный врач-</a:t>
            </a:r>
            <a:r>
              <a:rPr lang="ru-RU" sz="2000" dirty="0" err="1" smtClean="0"/>
              <a:t>репродуктолог</a:t>
            </a:r>
            <a:endParaRPr lang="ru-RU" sz="2000" dirty="0" smtClean="0"/>
          </a:p>
          <a:p>
            <a:pPr algn="r"/>
            <a:r>
              <a:rPr lang="ru-RU" sz="2000" dirty="0" smtClean="0"/>
              <a:t>МВЦ </a:t>
            </a:r>
            <a:r>
              <a:rPr lang="en-US" sz="2000" dirty="0" smtClean="0"/>
              <a:t>“</a:t>
            </a:r>
            <a:r>
              <a:rPr lang="ru-RU" sz="2000" dirty="0" smtClean="0"/>
              <a:t>Два Сердца</a:t>
            </a:r>
            <a:r>
              <a:rPr lang="en-US" sz="2000" dirty="0" smtClean="0"/>
              <a:t>”</a:t>
            </a:r>
            <a:endParaRPr lang="ru-RU" sz="2000" dirty="0" smtClean="0"/>
          </a:p>
          <a:p>
            <a:pPr algn="r"/>
            <a:r>
              <a:rPr lang="ru-RU" sz="2000" dirty="0" smtClean="0"/>
              <a:t>Санкт-Петербург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693"/>
            <a:ext cx="2237234" cy="22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4725144"/>
            <a:ext cx="4536504" cy="18002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M.Nizovtseva@duocor.ru</a:t>
            </a:r>
            <a:endParaRPr lang="en-US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n-US" sz="2800" dirty="0" smtClean="0"/>
              <a:t>     8-950-005-70-42  </a:t>
            </a:r>
          </a:p>
          <a:p>
            <a:pPr marL="82296" indent="0">
              <a:buNone/>
            </a:pPr>
            <a:r>
              <a:rPr lang="en-US" sz="2800" dirty="0" smtClean="0"/>
              <a:t>Viber, </a:t>
            </a:r>
            <a:r>
              <a:rPr lang="en-US" sz="2800" dirty="0"/>
              <a:t>W</a:t>
            </a:r>
            <a:r>
              <a:rPr lang="en-US" sz="2800" dirty="0" smtClean="0"/>
              <a:t>hatsApp, Telegram</a:t>
            </a:r>
            <a:endParaRPr lang="ru-RU" sz="28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275856" y="5445224"/>
            <a:ext cx="432048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9862" r="25930" b="13220"/>
          <a:stretch/>
        </p:blipFill>
        <p:spPr>
          <a:xfrm>
            <a:off x="3255030" y="1340768"/>
            <a:ext cx="353099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Клинические признаки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Неконтролируемое отделение мочи у сук через несколько недель\месяцев после </a:t>
            </a:r>
            <a:r>
              <a:rPr lang="ru-RU" dirty="0" err="1" smtClean="0"/>
              <a:t>гонадэктомии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Более предрасположены крупные породы</a:t>
            </a:r>
          </a:p>
          <a:p>
            <a:r>
              <a:rPr lang="ru-RU" dirty="0" smtClean="0"/>
              <a:t>Частота возникновения – до 20%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2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 </a:t>
            </a:r>
            <a:r>
              <a:rPr lang="ru-RU" dirty="0" err="1" smtClean="0"/>
              <a:t>гонадэктомии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Уровень </a:t>
            </a:r>
            <a:r>
              <a:rPr lang="ru-RU" dirty="0" err="1" smtClean="0"/>
              <a:t>эстрадиола</a:t>
            </a:r>
            <a:r>
              <a:rPr lang="ru-RU" dirty="0" smtClean="0"/>
              <a:t> снижается</a:t>
            </a:r>
          </a:p>
          <a:p>
            <a:r>
              <a:rPr lang="ru-RU" dirty="0" smtClean="0"/>
              <a:t>ФСЛ и ЛГ повышаются и остаются высокими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15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Причины возникновения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885770"/>
            <a:ext cx="7499350" cy="392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94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Причины возникновения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Мочеполовая система имеет единое эмбриональное происхождение и рецепторы, чувствительные к стероидным гормонам (эстроген, прогестерон, тестостерон).</a:t>
            </a:r>
          </a:p>
          <a:p>
            <a:r>
              <a:rPr lang="ru-RU" dirty="0" smtClean="0"/>
              <a:t>Рецепторы к эстрогену расположены в нижней трети мочеточников, </a:t>
            </a:r>
            <a:r>
              <a:rPr lang="ru-RU" dirty="0" err="1" smtClean="0"/>
              <a:t>детрузоре</a:t>
            </a:r>
            <a:r>
              <a:rPr lang="ru-RU" dirty="0" smtClean="0"/>
              <a:t>, сосудистых сплетениях уретры, матке, мышцах и эпителии влагалища.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8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 людей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Различают:</a:t>
            </a:r>
          </a:p>
          <a:p>
            <a:r>
              <a:rPr lang="ru-RU" dirty="0" smtClean="0"/>
              <a:t>Стрессовое недержание мочи – при физической нагрузке.</a:t>
            </a:r>
          </a:p>
          <a:p>
            <a:r>
              <a:rPr lang="ru-RU" dirty="0" smtClean="0"/>
              <a:t>Ургентное недержание мочи – неконтролируемое </a:t>
            </a:r>
            <a:r>
              <a:rPr lang="ru-RU" dirty="0" err="1" smtClean="0"/>
              <a:t>подтекание</a:t>
            </a:r>
            <a:r>
              <a:rPr lang="ru-RU" dirty="0" smtClean="0"/>
              <a:t> мочи после внезапного сильного позыва</a:t>
            </a:r>
          </a:p>
          <a:p>
            <a:r>
              <a:rPr lang="ru-RU" dirty="0" smtClean="0"/>
              <a:t>Смешанное недержание мочи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 людей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7754112" cy="2476103"/>
          </a:xfrm>
        </p:spPr>
      </p:pic>
      <p:sp>
        <p:nvSpPr>
          <p:cNvPr id="5" name="TextBox 4"/>
          <p:cNvSpPr txBox="1"/>
          <p:nvPr/>
        </p:nvSpPr>
        <p:spPr>
          <a:xfrm>
            <a:off x="1619672" y="4077072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КУД (комплексное </a:t>
            </a:r>
            <a:r>
              <a:rPr lang="ru-RU" dirty="0" err="1" smtClean="0"/>
              <a:t>уродинамическое</a:t>
            </a:r>
            <a:r>
              <a:rPr lang="ru-RU" dirty="0" smtClean="0"/>
              <a:t> исследование</a:t>
            </a:r>
          </a:p>
          <a:p>
            <a:r>
              <a:rPr lang="en-US" dirty="0" err="1" smtClean="0"/>
              <a:t>Pdet</a:t>
            </a:r>
            <a:r>
              <a:rPr lang="en-US" dirty="0" smtClean="0"/>
              <a:t> – </a:t>
            </a:r>
            <a:r>
              <a:rPr lang="ru-RU" dirty="0" err="1" smtClean="0"/>
              <a:t>детрузорное</a:t>
            </a:r>
            <a:r>
              <a:rPr lang="ru-RU" dirty="0" smtClean="0"/>
              <a:t> давление</a:t>
            </a:r>
          </a:p>
          <a:p>
            <a:r>
              <a:rPr lang="en-US" dirty="0" err="1" smtClean="0"/>
              <a:t>Vcyst</a:t>
            </a:r>
            <a:r>
              <a:rPr lang="en-US" dirty="0" smtClean="0"/>
              <a:t> – </a:t>
            </a:r>
            <a:r>
              <a:rPr lang="ru-RU" dirty="0" smtClean="0"/>
              <a:t>объем мочевого пузыря</a:t>
            </a:r>
          </a:p>
          <a:p>
            <a:r>
              <a:rPr lang="en-US" dirty="0" smtClean="0"/>
              <a:t>FUL – </a:t>
            </a:r>
            <a:r>
              <a:rPr lang="ru-RU" dirty="0" smtClean="0"/>
              <a:t>функциональная длина уретры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Pur</a:t>
            </a:r>
            <a:r>
              <a:rPr lang="en-US" dirty="0" smtClean="0"/>
              <a:t> –</a:t>
            </a:r>
            <a:r>
              <a:rPr lang="ru-RU" dirty="0" smtClean="0"/>
              <a:t> уретральное давление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37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Клинический случай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Собака, 25 кг, 3 года, ОЭ в 9 </a:t>
            </a:r>
            <a:r>
              <a:rPr lang="ru-RU" dirty="0" err="1" smtClean="0"/>
              <a:t>мес</a:t>
            </a:r>
            <a:r>
              <a:rPr lang="ru-RU" dirty="0" smtClean="0"/>
              <a:t>, до 1 течки.</a:t>
            </a:r>
          </a:p>
          <a:p>
            <a:r>
              <a:rPr lang="ru-RU" dirty="0" smtClean="0"/>
              <a:t>Стресс на приеме</a:t>
            </a:r>
          </a:p>
          <a:p>
            <a:r>
              <a:rPr lang="ru-RU" dirty="0" smtClean="0"/>
              <a:t>Недержание мочи 48 часов</a:t>
            </a:r>
          </a:p>
          <a:p>
            <a:r>
              <a:rPr lang="ru-RU" dirty="0" smtClean="0"/>
              <a:t>Самостоятельное восстановление м\и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40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Мифы и легенды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Некорректно проведенная операция</a:t>
            </a:r>
          </a:p>
          <a:p>
            <a:r>
              <a:rPr lang="ru-RU" dirty="0" smtClean="0"/>
              <a:t>При ОЭ не будет подтекать, при ОГЭ будет</a:t>
            </a:r>
          </a:p>
          <a:p>
            <a:r>
              <a:rPr lang="ru-RU" dirty="0" smtClean="0"/>
              <a:t>При ОГЭ не будет подтекать, при ОЭ будет</a:t>
            </a:r>
          </a:p>
          <a:p>
            <a:r>
              <a:rPr lang="ru-RU" dirty="0" smtClean="0"/>
              <a:t>Оставить часть яичника/яичник для профилактики ГНУС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235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</TotalTime>
  <Words>218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Причины возникновения ГНУС у сук</vt:lpstr>
      <vt:lpstr>Клинические признаки</vt:lpstr>
      <vt:lpstr>После гонадэктомии</vt:lpstr>
      <vt:lpstr>Причины возникновения</vt:lpstr>
      <vt:lpstr>Причины возникновения</vt:lpstr>
      <vt:lpstr>У людей</vt:lpstr>
      <vt:lpstr>У людей</vt:lpstr>
      <vt:lpstr>Клинический случай </vt:lpstr>
      <vt:lpstr>Мифы и легенды</vt:lpstr>
      <vt:lpstr>Спасибо за внимание!</vt:lpstr>
    </vt:vector>
  </TitlesOfParts>
  <Company>Computerniy Mir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возникновения ГНУС у сук»</dc:title>
  <dc:creator>Acer</dc:creator>
  <cp:lastModifiedBy>Acer</cp:lastModifiedBy>
  <cp:revision>14</cp:revision>
  <dcterms:created xsi:type="dcterms:W3CDTF">2023-09-19T07:18:06Z</dcterms:created>
  <dcterms:modified xsi:type="dcterms:W3CDTF">2023-09-20T19:21:31Z</dcterms:modified>
</cp:coreProperties>
</file>