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31" r:id="rId1"/>
  </p:sldMasterIdLst>
  <p:notesMasterIdLst>
    <p:notesMasterId r:id="rId33"/>
  </p:notesMasterIdLst>
  <p:sldIdLst>
    <p:sldId id="256" r:id="rId2"/>
    <p:sldId id="381" r:id="rId3"/>
    <p:sldId id="382" r:id="rId4"/>
    <p:sldId id="383" r:id="rId5"/>
    <p:sldId id="363" r:id="rId6"/>
    <p:sldId id="371" r:id="rId7"/>
    <p:sldId id="288" r:id="rId8"/>
    <p:sldId id="286" r:id="rId9"/>
    <p:sldId id="345" r:id="rId10"/>
    <p:sldId id="278" r:id="rId11"/>
    <p:sldId id="376" r:id="rId12"/>
    <p:sldId id="370" r:id="rId13"/>
    <p:sldId id="360" r:id="rId14"/>
    <p:sldId id="359" r:id="rId15"/>
    <p:sldId id="309" r:id="rId16"/>
    <p:sldId id="266" r:id="rId17"/>
    <p:sldId id="270" r:id="rId18"/>
    <p:sldId id="308" r:id="rId19"/>
    <p:sldId id="273" r:id="rId20"/>
    <p:sldId id="337" r:id="rId21"/>
    <p:sldId id="274" r:id="rId22"/>
    <p:sldId id="293" r:id="rId23"/>
    <p:sldId id="301" r:id="rId24"/>
    <p:sldId id="375" r:id="rId25"/>
    <p:sldId id="358" r:id="rId26"/>
    <p:sldId id="373" r:id="rId27"/>
    <p:sldId id="296" r:id="rId28"/>
    <p:sldId id="377" r:id="rId29"/>
    <p:sldId id="378" r:id="rId30"/>
    <p:sldId id="379" r:id="rId31"/>
    <p:sldId id="384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BAF"/>
    <a:srgbClr val="F0FEEB"/>
    <a:srgbClr val="F6FFFA"/>
    <a:srgbClr val="FFB021"/>
    <a:srgbClr val="FF7A0A"/>
    <a:srgbClr val="FFCC0E"/>
    <a:srgbClr val="A1E047"/>
    <a:srgbClr val="950519"/>
    <a:srgbClr val="9F2C72"/>
    <a:srgbClr val="0955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9" autoAdjust="0"/>
    <p:restoredTop sz="89796" autoAdjust="0"/>
  </p:normalViewPr>
  <p:slideViewPr>
    <p:cSldViewPr snapToObjects="1"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44F917-9B78-354D-BA78-ADB39D011FA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751D37-CE15-5748-9D55-286FB595A3EC}">
      <dgm:prSet phldrT="[Text]"/>
      <dgm:spPr>
        <a:solidFill>
          <a:srgbClr val="CCFFCC"/>
        </a:solidFill>
      </dgm:spPr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РИСК</a:t>
          </a:r>
          <a:endParaRPr lang="en-US" dirty="0">
            <a:solidFill>
              <a:srgbClr val="FF0000"/>
            </a:solidFill>
          </a:endParaRPr>
        </a:p>
      </dgm:t>
    </dgm:pt>
    <dgm:pt modelId="{895DACA7-BDF6-1A4B-BE89-21DC7C8C3C4A}" type="parTrans" cxnId="{47F89B43-F993-6F40-829F-E1C69AF16BDF}">
      <dgm:prSet/>
      <dgm:spPr/>
      <dgm:t>
        <a:bodyPr/>
        <a:lstStyle/>
        <a:p>
          <a:endParaRPr lang="en-US"/>
        </a:p>
      </dgm:t>
    </dgm:pt>
    <dgm:pt modelId="{6B5B391D-70CB-3A42-B331-E0FA96D69D9C}" type="sibTrans" cxnId="{47F89B43-F993-6F40-829F-E1C69AF16BDF}">
      <dgm:prSet/>
      <dgm:spPr/>
      <dgm:t>
        <a:bodyPr/>
        <a:lstStyle/>
        <a:p>
          <a:endParaRPr lang="en-US"/>
        </a:p>
      </dgm:t>
    </dgm:pt>
    <dgm:pt modelId="{5E3B7089-F18E-3D49-8CC0-3C3638D0BB8D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accent5">
                  <a:lumMod val="75000"/>
                </a:schemeClr>
              </a:solidFill>
            </a:rPr>
            <a:t>Состояние пациента</a:t>
          </a:r>
        </a:p>
      </dgm:t>
    </dgm:pt>
    <dgm:pt modelId="{F55376CF-42DA-004E-AB09-E8AB3A03106C}" type="parTrans" cxnId="{3ADD6023-AEBF-AC4E-BCD7-C20E07BE2AE9}">
      <dgm:prSet/>
      <dgm:spPr/>
      <dgm:t>
        <a:bodyPr/>
        <a:lstStyle/>
        <a:p>
          <a:endParaRPr lang="en-US"/>
        </a:p>
      </dgm:t>
    </dgm:pt>
    <dgm:pt modelId="{EE128BFF-0B0E-6E4E-B629-DE176D717E73}" type="sibTrans" cxnId="{3ADD6023-AEBF-AC4E-BCD7-C20E07BE2AE9}">
      <dgm:prSet/>
      <dgm:spPr/>
      <dgm:t>
        <a:bodyPr/>
        <a:lstStyle/>
        <a:p>
          <a:endParaRPr lang="en-US" dirty="0">
            <a:solidFill>
              <a:schemeClr val="accent5">
                <a:lumMod val="75000"/>
              </a:schemeClr>
            </a:solidFill>
          </a:endParaRPr>
        </a:p>
      </dgm:t>
    </dgm:pt>
    <dgm:pt modelId="{6AE8AE49-3D91-A141-A18B-483006779AC0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 anchor="t"/>
        <a:lstStyle/>
        <a:p>
          <a:pPr algn="ctr"/>
          <a:endParaRPr lang="ru-RU" sz="1800" dirty="0" smtClean="0">
            <a:solidFill>
              <a:schemeClr val="accent5">
                <a:lumMod val="75000"/>
              </a:schemeClr>
            </a:solidFill>
          </a:endParaRPr>
        </a:p>
        <a:p>
          <a:pPr algn="ctr"/>
          <a:r>
            <a:rPr lang="ru-RU" sz="1800" dirty="0" smtClean="0">
              <a:solidFill>
                <a:schemeClr val="accent5">
                  <a:lumMod val="75000"/>
                </a:schemeClr>
              </a:solidFill>
            </a:rPr>
            <a:t>Квалификация персонала и оснащенность клиники</a:t>
          </a:r>
        </a:p>
        <a:p>
          <a:pPr algn="ctr"/>
          <a:endParaRPr lang="en-US" sz="1400" dirty="0">
            <a:solidFill>
              <a:schemeClr val="accent5">
                <a:lumMod val="75000"/>
              </a:schemeClr>
            </a:solidFill>
          </a:endParaRPr>
        </a:p>
      </dgm:t>
    </dgm:pt>
    <dgm:pt modelId="{169A256E-AC1B-BF4A-8F72-33CB43D9921E}" type="parTrans" cxnId="{CB3F2B1B-0E02-6040-B385-0E34EA8A50B8}">
      <dgm:prSet/>
      <dgm:spPr/>
      <dgm:t>
        <a:bodyPr/>
        <a:lstStyle/>
        <a:p>
          <a:endParaRPr lang="en-US"/>
        </a:p>
      </dgm:t>
    </dgm:pt>
    <dgm:pt modelId="{A6D58E29-9339-E142-A402-052689746A3D}" type="sibTrans" cxnId="{CB3F2B1B-0E02-6040-B385-0E34EA8A50B8}">
      <dgm:prSet/>
      <dgm:spPr/>
      <dgm:t>
        <a:bodyPr/>
        <a:lstStyle/>
        <a:p>
          <a:endParaRPr lang="en-US" dirty="0">
            <a:solidFill>
              <a:schemeClr val="accent5">
                <a:lumMod val="75000"/>
              </a:schemeClr>
            </a:solidFill>
          </a:endParaRPr>
        </a:p>
      </dgm:t>
    </dgm:pt>
    <dgm:pt modelId="{1BCB7175-779D-1848-9618-A08615A64E62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accent5">
                  <a:lumMod val="75000"/>
                </a:schemeClr>
              </a:solidFill>
            </a:rPr>
            <a:t>Сложность, продолжительность и специфика  операции</a:t>
          </a:r>
        </a:p>
      </dgm:t>
    </dgm:pt>
    <dgm:pt modelId="{0FAF7B1E-6552-BF4C-B46D-26267E8B2CA6}" type="parTrans" cxnId="{EBD42863-2D90-4148-88A7-13674D11C5E0}">
      <dgm:prSet/>
      <dgm:spPr/>
      <dgm:t>
        <a:bodyPr/>
        <a:lstStyle/>
        <a:p>
          <a:endParaRPr lang="en-US"/>
        </a:p>
      </dgm:t>
    </dgm:pt>
    <dgm:pt modelId="{9BE1552E-9866-AF49-A5B6-CD9000296132}" type="sibTrans" cxnId="{EBD42863-2D90-4148-88A7-13674D11C5E0}">
      <dgm:prSet/>
      <dgm:spPr/>
      <dgm:t>
        <a:bodyPr/>
        <a:lstStyle/>
        <a:p>
          <a:endParaRPr lang="en-US" dirty="0">
            <a:solidFill>
              <a:schemeClr val="accent5">
                <a:lumMod val="75000"/>
              </a:schemeClr>
            </a:solidFill>
          </a:endParaRPr>
        </a:p>
      </dgm:t>
    </dgm:pt>
    <dgm:pt modelId="{2ED57408-1A84-6A48-AF5E-DBD58BF8F2C0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accent5">
                  <a:lumMod val="75000"/>
                </a:schemeClr>
              </a:solidFill>
            </a:rPr>
            <a:t>Возраст и анатомо-физиологические особенности пациента</a:t>
          </a:r>
        </a:p>
      </dgm:t>
    </dgm:pt>
    <dgm:pt modelId="{DAE1FE5C-8F01-2E43-87EE-98D15BD29A82}" type="parTrans" cxnId="{1F870EBF-5A86-3147-8C81-D7263C4E30B5}">
      <dgm:prSet/>
      <dgm:spPr/>
      <dgm:t>
        <a:bodyPr/>
        <a:lstStyle/>
        <a:p>
          <a:endParaRPr lang="en-US"/>
        </a:p>
      </dgm:t>
    </dgm:pt>
    <dgm:pt modelId="{1E39419B-1F62-9D43-949F-BA4B4DC07065}" type="sibTrans" cxnId="{1F870EBF-5A86-3147-8C81-D7263C4E30B5}">
      <dgm:prSet/>
      <dgm:spPr/>
      <dgm:t>
        <a:bodyPr/>
        <a:lstStyle/>
        <a:p>
          <a:endParaRPr lang="en-US" dirty="0">
            <a:solidFill>
              <a:schemeClr val="accent5">
                <a:lumMod val="75000"/>
              </a:schemeClr>
            </a:solidFill>
          </a:endParaRPr>
        </a:p>
      </dgm:t>
    </dgm:pt>
    <dgm:pt modelId="{7B86F06E-92AA-3B48-8A19-F7AC9E90C5E1}" type="pres">
      <dgm:prSet presAssocID="{2444F917-9B78-354D-BA78-ADB39D011FA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152C53-B29F-334B-882D-5E7E350102B9}" type="pres">
      <dgm:prSet presAssocID="{E7751D37-CE15-5748-9D55-286FB595A3EC}" presName="centerShape" presStyleLbl="node0" presStyleIdx="0" presStyleCnt="1"/>
      <dgm:spPr/>
      <dgm:t>
        <a:bodyPr/>
        <a:lstStyle/>
        <a:p>
          <a:endParaRPr lang="en-US"/>
        </a:p>
      </dgm:t>
    </dgm:pt>
    <dgm:pt modelId="{0E230ABF-434E-194A-941F-1B306C2C6202}" type="pres">
      <dgm:prSet presAssocID="{5E3B7089-F18E-3D49-8CC0-3C3638D0BB8D}" presName="node" presStyleLbl="node1" presStyleIdx="0" presStyleCnt="4" custScaleX="2942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C48BF-2D1B-F04A-91C5-8393F70D70EE}" type="pres">
      <dgm:prSet presAssocID="{5E3B7089-F18E-3D49-8CC0-3C3638D0BB8D}" presName="dummy" presStyleCnt="0"/>
      <dgm:spPr/>
      <dgm:t>
        <a:bodyPr/>
        <a:lstStyle/>
        <a:p>
          <a:endParaRPr lang="en-US"/>
        </a:p>
      </dgm:t>
    </dgm:pt>
    <dgm:pt modelId="{94E73DDE-2F63-F747-B73C-15BF644CABB4}" type="pres">
      <dgm:prSet presAssocID="{EE128BFF-0B0E-6E4E-B629-DE176D717E73}" presName="sibTrans" presStyleLbl="sibTrans2D1" presStyleIdx="0" presStyleCnt="4" custScaleX="103594" custScaleY="110733"/>
      <dgm:spPr/>
      <dgm:t>
        <a:bodyPr/>
        <a:lstStyle/>
        <a:p>
          <a:endParaRPr lang="en-US"/>
        </a:p>
      </dgm:t>
    </dgm:pt>
    <dgm:pt modelId="{3F5B1C52-BA71-3648-ABAA-46D659E6B566}" type="pres">
      <dgm:prSet presAssocID="{6AE8AE49-3D91-A141-A18B-483006779AC0}" presName="node" presStyleLbl="node1" presStyleIdx="1" presStyleCnt="4" custScaleX="217568" custScaleY="172914" custRadScaleRad="1330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2D3817-830A-B940-ACA6-04A8B2935005}" type="pres">
      <dgm:prSet presAssocID="{6AE8AE49-3D91-A141-A18B-483006779AC0}" presName="dummy" presStyleCnt="0"/>
      <dgm:spPr/>
      <dgm:t>
        <a:bodyPr/>
        <a:lstStyle/>
        <a:p>
          <a:endParaRPr lang="en-US"/>
        </a:p>
      </dgm:t>
    </dgm:pt>
    <dgm:pt modelId="{0C576C10-E385-8F41-944F-95D42BFB0542}" type="pres">
      <dgm:prSet presAssocID="{A6D58E29-9339-E142-A402-052689746A3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4E15FC2-BD7B-334A-A370-7F420BAD8B80}" type="pres">
      <dgm:prSet presAssocID="{1BCB7175-779D-1848-9618-A08615A64E62}" presName="node" presStyleLbl="node1" presStyleIdx="2" presStyleCnt="4" custScaleX="307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C0094-44ED-BB47-B844-549EDA7C699C}" type="pres">
      <dgm:prSet presAssocID="{1BCB7175-779D-1848-9618-A08615A64E62}" presName="dummy" presStyleCnt="0"/>
      <dgm:spPr/>
      <dgm:t>
        <a:bodyPr/>
        <a:lstStyle/>
        <a:p>
          <a:endParaRPr lang="en-US"/>
        </a:p>
      </dgm:t>
    </dgm:pt>
    <dgm:pt modelId="{E0C3C981-BC22-D34D-A715-6D33AEB4BC03}" type="pres">
      <dgm:prSet presAssocID="{9BE1552E-9866-AF49-A5B6-CD900029613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1D4D9E9-BD95-BD4E-9787-4CE0C7D18903}" type="pres">
      <dgm:prSet presAssocID="{2ED57408-1A84-6A48-AF5E-DBD58BF8F2C0}" presName="node" presStyleLbl="node1" presStyleIdx="3" presStyleCnt="4" custScaleX="226505" custScaleY="172914" custRadScaleRad="1328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50A02-4484-8049-A22C-FD0246090F7B}" type="pres">
      <dgm:prSet presAssocID="{2ED57408-1A84-6A48-AF5E-DBD58BF8F2C0}" presName="dummy" presStyleCnt="0"/>
      <dgm:spPr/>
      <dgm:t>
        <a:bodyPr/>
        <a:lstStyle/>
        <a:p>
          <a:endParaRPr lang="en-US"/>
        </a:p>
      </dgm:t>
    </dgm:pt>
    <dgm:pt modelId="{8259864B-7BF6-8742-A926-0E01EB70FEDB}" type="pres">
      <dgm:prSet presAssocID="{1E39419B-1F62-9D43-949F-BA4B4DC07065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6EC0ABB-2908-BB4A-91A2-AD7CEFF90DB0}" type="presOf" srcId="{2444F917-9B78-354D-BA78-ADB39D011FAB}" destId="{7B86F06E-92AA-3B48-8A19-F7AC9E90C5E1}" srcOrd="0" destOrd="0" presId="urn:microsoft.com/office/officeart/2005/8/layout/radial6"/>
    <dgm:cxn modelId="{3ADD6023-AEBF-AC4E-BCD7-C20E07BE2AE9}" srcId="{E7751D37-CE15-5748-9D55-286FB595A3EC}" destId="{5E3B7089-F18E-3D49-8CC0-3C3638D0BB8D}" srcOrd="0" destOrd="0" parTransId="{F55376CF-42DA-004E-AB09-E8AB3A03106C}" sibTransId="{EE128BFF-0B0E-6E4E-B629-DE176D717E73}"/>
    <dgm:cxn modelId="{47F89B43-F993-6F40-829F-E1C69AF16BDF}" srcId="{2444F917-9B78-354D-BA78-ADB39D011FAB}" destId="{E7751D37-CE15-5748-9D55-286FB595A3EC}" srcOrd="0" destOrd="0" parTransId="{895DACA7-BDF6-1A4B-BE89-21DC7C8C3C4A}" sibTransId="{6B5B391D-70CB-3A42-B331-E0FA96D69D9C}"/>
    <dgm:cxn modelId="{D280F800-C3AD-5041-A847-CC40F11B74BD}" type="presOf" srcId="{1E39419B-1F62-9D43-949F-BA4B4DC07065}" destId="{8259864B-7BF6-8742-A926-0E01EB70FEDB}" srcOrd="0" destOrd="0" presId="urn:microsoft.com/office/officeart/2005/8/layout/radial6"/>
    <dgm:cxn modelId="{B5B2451D-BE6B-794C-93C7-7463035C29D1}" type="presOf" srcId="{E7751D37-CE15-5748-9D55-286FB595A3EC}" destId="{E9152C53-B29F-334B-882D-5E7E350102B9}" srcOrd="0" destOrd="0" presId="urn:microsoft.com/office/officeart/2005/8/layout/radial6"/>
    <dgm:cxn modelId="{E0E58DE4-88A5-F845-9135-F928790E7106}" type="presOf" srcId="{A6D58E29-9339-E142-A402-052689746A3D}" destId="{0C576C10-E385-8F41-944F-95D42BFB0542}" srcOrd="0" destOrd="0" presId="urn:microsoft.com/office/officeart/2005/8/layout/radial6"/>
    <dgm:cxn modelId="{D4C08A68-454F-E14B-BC5C-FDF124C39988}" type="presOf" srcId="{5E3B7089-F18E-3D49-8CC0-3C3638D0BB8D}" destId="{0E230ABF-434E-194A-941F-1B306C2C6202}" srcOrd="0" destOrd="0" presId="urn:microsoft.com/office/officeart/2005/8/layout/radial6"/>
    <dgm:cxn modelId="{EBD42863-2D90-4148-88A7-13674D11C5E0}" srcId="{E7751D37-CE15-5748-9D55-286FB595A3EC}" destId="{1BCB7175-779D-1848-9618-A08615A64E62}" srcOrd="2" destOrd="0" parTransId="{0FAF7B1E-6552-BF4C-B46D-26267E8B2CA6}" sibTransId="{9BE1552E-9866-AF49-A5B6-CD9000296132}"/>
    <dgm:cxn modelId="{1F870EBF-5A86-3147-8C81-D7263C4E30B5}" srcId="{E7751D37-CE15-5748-9D55-286FB595A3EC}" destId="{2ED57408-1A84-6A48-AF5E-DBD58BF8F2C0}" srcOrd="3" destOrd="0" parTransId="{DAE1FE5C-8F01-2E43-87EE-98D15BD29A82}" sibTransId="{1E39419B-1F62-9D43-949F-BA4B4DC07065}"/>
    <dgm:cxn modelId="{04708B92-4046-3A4C-B4A9-61D931BF0610}" type="presOf" srcId="{EE128BFF-0B0E-6E4E-B629-DE176D717E73}" destId="{94E73DDE-2F63-F747-B73C-15BF644CABB4}" srcOrd="0" destOrd="0" presId="urn:microsoft.com/office/officeart/2005/8/layout/radial6"/>
    <dgm:cxn modelId="{D71D03DB-2C26-3945-8C7B-F8344089B1DA}" type="presOf" srcId="{2ED57408-1A84-6A48-AF5E-DBD58BF8F2C0}" destId="{61D4D9E9-BD95-BD4E-9787-4CE0C7D18903}" srcOrd="0" destOrd="0" presId="urn:microsoft.com/office/officeart/2005/8/layout/radial6"/>
    <dgm:cxn modelId="{55D2AE57-D9D2-3347-842B-2CDF6D80A85E}" type="presOf" srcId="{9BE1552E-9866-AF49-A5B6-CD9000296132}" destId="{E0C3C981-BC22-D34D-A715-6D33AEB4BC03}" srcOrd="0" destOrd="0" presId="urn:microsoft.com/office/officeart/2005/8/layout/radial6"/>
    <dgm:cxn modelId="{CB3F2B1B-0E02-6040-B385-0E34EA8A50B8}" srcId="{E7751D37-CE15-5748-9D55-286FB595A3EC}" destId="{6AE8AE49-3D91-A141-A18B-483006779AC0}" srcOrd="1" destOrd="0" parTransId="{169A256E-AC1B-BF4A-8F72-33CB43D9921E}" sibTransId="{A6D58E29-9339-E142-A402-052689746A3D}"/>
    <dgm:cxn modelId="{FBD81CF9-D6D5-1549-AC9E-E52A8C058379}" type="presOf" srcId="{1BCB7175-779D-1848-9618-A08615A64E62}" destId="{F4E15FC2-BD7B-334A-A370-7F420BAD8B80}" srcOrd="0" destOrd="0" presId="urn:microsoft.com/office/officeart/2005/8/layout/radial6"/>
    <dgm:cxn modelId="{E039160C-ED1A-144C-AAE7-52A9A3B6E416}" type="presOf" srcId="{6AE8AE49-3D91-A141-A18B-483006779AC0}" destId="{3F5B1C52-BA71-3648-ABAA-46D659E6B566}" srcOrd="0" destOrd="0" presId="urn:microsoft.com/office/officeart/2005/8/layout/radial6"/>
    <dgm:cxn modelId="{689132D6-41EB-434D-A5B7-682F8A60B8FC}" type="presParOf" srcId="{7B86F06E-92AA-3B48-8A19-F7AC9E90C5E1}" destId="{E9152C53-B29F-334B-882D-5E7E350102B9}" srcOrd="0" destOrd="0" presId="urn:microsoft.com/office/officeart/2005/8/layout/radial6"/>
    <dgm:cxn modelId="{F6D47236-A4E8-9642-A475-4EFA86D9CBBC}" type="presParOf" srcId="{7B86F06E-92AA-3B48-8A19-F7AC9E90C5E1}" destId="{0E230ABF-434E-194A-941F-1B306C2C6202}" srcOrd="1" destOrd="0" presId="urn:microsoft.com/office/officeart/2005/8/layout/radial6"/>
    <dgm:cxn modelId="{E17D4F62-F1D3-0647-865B-2AA9C3FFE635}" type="presParOf" srcId="{7B86F06E-92AA-3B48-8A19-F7AC9E90C5E1}" destId="{62DC48BF-2D1B-F04A-91C5-8393F70D70EE}" srcOrd="2" destOrd="0" presId="urn:microsoft.com/office/officeart/2005/8/layout/radial6"/>
    <dgm:cxn modelId="{ECB0B1F3-5DD9-894F-A65E-21051C34F39D}" type="presParOf" srcId="{7B86F06E-92AA-3B48-8A19-F7AC9E90C5E1}" destId="{94E73DDE-2F63-F747-B73C-15BF644CABB4}" srcOrd="3" destOrd="0" presId="urn:microsoft.com/office/officeart/2005/8/layout/radial6"/>
    <dgm:cxn modelId="{1DDA772D-66E0-4547-B262-1CAE46BB622C}" type="presParOf" srcId="{7B86F06E-92AA-3B48-8A19-F7AC9E90C5E1}" destId="{3F5B1C52-BA71-3648-ABAA-46D659E6B566}" srcOrd="4" destOrd="0" presId="urn:microsoft.com/office/officeart/2005/8/layout/radial6"/>
    <dgm:cxn modelId="{E073D4D7-9090-1947-A59E-95B8E0BC3DE7}" type="presParOf" srcId="{7B86F06E-92AA-3B48-8A19-F7AC9E90C5E1}" destId="{C62D3817-830A-B940-ACA6-04A8B2935005}" srcOrd="5" destOrd="0" presId="urn:microsoft.com/office/officeart/2005/8/layout/radial6"/>
    <dgm:cxn modelId="{E29E75F7-4576-744C-8763-8EB926E5B8A0}" type="presParOf" srcId="{7B86F06E-92AA-3B48-8A19-F7AC9E90C5E1}" destId="{0C576C10-E385-8F41-944F-95D42BFB0542}" srcOrd="6" destOrd="0" presId="urn:microsoft.com/office/officeart/2005/8/layout/radial6"/>
    <dgm:cxn modelId="{35A3C4A1-4546-FC49-B975-275D8AED3AA3}" type="presParOf" srcId="{7B86F06E-92AA-3B48-8A19-F7AC9E90C5E1}" destId="{F4E15FC2-BD7B-334A-A370-7F420BAD8B80}" srcOrd="7" destOrd="0" presId="urn:microsoft.com/office/officeart/2005/8/layout/radial6"/>
    <dgm:cxn modelId="{480EA528-FC73-514E-9BED-1FDFEE4C71BB}" type="presParOf" srcId="{7B86F06E-92AA-3B48-8A19-F7AC9E90C5E1}" destId="{2DDC0094-44ED-BB47-B844-549EDA7C699C}" srcOrd="8" destOrd="0" presId="urn:microsoft.com/office/officeart/2005/8/layout/radial6"/>
    <dgm:cxn modelId="{F9F92056-2AAE-9943-8A3F-E447D1EAC1C6}" type="presParOf" srcId="{7B86F06E-92AA-3B48-8A19-F7AC9E90C5E1}" destId="{E0C3C981-BC22-D34D-A715-6D33AEB4BC03}" srcOrd="9" destOrd="0" presId="urn:microsoft.com/office/officeart/2005/8/layout/radial6"/>
    <dgm:cxn modelId="{8F41DA0E-2CFA-9A48-AE8D-778069BDD4A3}" type="presParOf" srcId="{7B86F06E-92AA-3B48-8A19-F7AC9E90C5E1}" destId="{61D4D9E9-BD95-BD4E-9787-4CE0C7D18903}" srcOrd="10" destOrd="0" presId="urn:microsoft.com/office/officeart/2005/8/layout/radial6"/>
    <dgm:cxn modelId="{379D4BC6-690A-EF4D-9F8D-6A6DCEA4757D}" type="presParOf" srcId="{7B86F06E-92AA-3B48-8A19-F7AC9E90C5E1}" destId="{B9850A02-4484-8049-A22C-FD0246090F7B}" srcOrd="11" destOrd="0" presId="urn:microsoft.com/office/officeart/2005/8/layout/radial6"/>
    <dgm:cxn modelId="{888CBAFA-36B7-B24A-84B3-9AB2E07905B8}" type="presParOf" srcId="{7B86F06E-92AA-3B48-8A19-F7AC9E90C5E1}" destId="{8259864B-7BF6-8742-A926-0E01EB70FED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9864B-7BF6-8742-A926-0E01EB70FEDB}">
      <dsp:nvSpPr>
        <dsp:cNvPr id="0" name=""/>
        <dsp:cNvSpPr/>
      </dsp:nvSpPr>
      <dsp:spPr>
        <a:xfrm>
          <a:off x="1699267" y="452388"/>
          <a:ext cx="3693777" cy="3693777"/>
        </a:xfrm>
        <a:prstGeom prst="blockArc">
          <a:avLst>
            <a:gd name="adj1" fmla="val 10607393"/>
            <a:gd name="adj2" fmla="val 17355905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3C981-BC22-D34D-A715-6D33AEB4BC03}">
      <dsp:nvSpPr>
        <dsp:cNvPr id="0" name=""/>
        <dsp:cNvSpPr/>
      </dsp:nvSpPr>
      <dsp:spPr>
        <a:xfrm>
          <a:off x="1699267" y="654434"/>
          <a:ext cx="3693777" cy="3693777"/>
        </a:xfrm>
        <a:prstGeom prst="blockArc">
          <a:avLst>
            <a:gd name="adj1" fmla="val 4244095"/>
            <a:gd name="adj2" fmla="val 10992607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576C10-E385-8F41-944F-95D42BFB0542}">
      <dsp:nvSpPr>
        <dsp:cNvPr id="0" name=""/>
        <dsp:cNvSpPr/>
      </dsp:nvSpPr>
      <dsp:spPr>
        <a:xfrm>
          <a:off x="2893441" y="655738"/>
          <a:ext cx="3693777" cy="3693777"/>
        </a:xfrm>
        <a:prstGeom prst="blockArc">
          <a:avLst>
            <a:gd name="adj1" fmla="val 21404904"/>
            <a:gd name="adj2" fmla="val 6563412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E73DDE-2F63-F747-B73C-15BF644CABB4}">
      <dsp:nvSpPr>
        <dsp:cNvPr id="0" name=""/>
        <dsp:cNvSpPr/>
      </dsp:nvSpPr>
      <dsp:spPr>
        <a:xfrm>
          <a:off x="2827064" y="252857"/>
          <a:ext cx="3826531" cy="4090230"/>
        </a:xfrm>
        <a:prstGeom prst="blockArc">
          <a:avLst>
            <a:gd name="adj1" fmla="val 15036588"/>
            <a:gd name="adj2" fmla="val 195096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52C53-B29F-334B-882D-5E7E350102B9}">
      <dsp:nvSpPr>
        <dsp:cNvPr id="0" name=""/>
        <dsp:cNvSpPr/>
      </dsp:nvSpPr>
      <dsp:spPr>
        <a:xfrm>
          <a:off x="3291500" y="1550416"/>
          <a:ext cx="1699766" cy="1699766"/>
        </a:xfrm>
        <a:prstGeom prst="ellipse">
          <a:avLst/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solidFill>
                <a:srgbClr val="FF0000"/>
              </a:solidFill>
            </a:rPr>
            <a:t>РИСК</a:t>
          </a:r>
          <a:endParaRPr lang="en-US" sz="3800" kern="1200" dirty="0">
            <a:solidFill>
              <a:srgbClr val="FF0000"/>
            </a:solidFill>
          </a:endParaRPr>
        </a:p>
      </dsp:txBody>
      <dsp:txXfrm>
        <a:off x="3540425" y="1799341"/>
        <a:ext cx="1201916" cy="1201916"/>
      </dsp:txXfrm>
    </dsp:sp>
    <dsp:sp modelId="{0E230ABF-434E-194A-941F-1B306C2C6202}">
      <dsp:nvSpPr>
        <dsp:cNvPr id="0" name=""/>
        <dsp:cNvSpPr/>
      </dsp:nvSpPr>
      <dsp:spPr>
        <a:xfrm>
          <a:off x="2390730" y="1327"/>
          <a:ext cx="3501307" cy="118983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5">
                  <a:lumMod val="75000"/>
                </a:schemeClr>
              </a:solidFill>
            </a:rPr>
            <a:t>Состояние пациента</a:t>
          </a:r>
        </a:p>
      </dsp:txBody>
      <dsp:txXfrm>
        <a:off x="2903485" y="175574"/>
        <a:ext cx="2475797" cy="841342"/>
      </dsp:txXfrm>
    </dsp:sp>
    <dsp:sp modelId="{3F5B1C52-BA71-3648-ABAA-46D659E6B566}">
      <dsp:nvSpPr>
        <dsp:cNvPr id="0" name=""/>
        <dsp:cNvSpPr/>
      </dsp:nvSpPr>
      <dsp:spPr>
        <a:xfrm>
          <a:off x="5247128" y="1371603"/>
          <a:ext cx="2588702" cy="2057393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accent5">
                <a:lumMod val="75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5">
                  <a:lumMod val="75000"/>
                </a:schemeClr>
              </a:solidFill>
            </a:rPr>
            <a:t>Квалификация персонала и оснащенность клиники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5626235" y="1672901"/>
        <a:ext cx="1830488" cy="1454797"/>
      </dsp:txXfrm>
    </dsp:sp>
    <dsp:sp modelId="{F4E15FC2-BD7B-334A-A370-7F420BAD8B80}">
      <dsp:nvSpPr>
        <dsp:cNvPr id="0" name=""/>
        <dsp:cNvSpPr/>
      </dsp:nvSpPr>
      <dsp:spPr>
        <a:xfrm>
          <a:off x="2309946" y="3609436"/>
          <a:ext cx="3662875" cy="118983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5">
                  <a:lumMod val="75000"/>
                </a:schemeClr>
              </a:solidFill>
            </a:rPr>
            <a:t>Сложность, продолжительность и специфика  операции</a:t>
          </a:r>
        </a:p>
      </dsp:txBody>
      <dsp:txXfrm>
        <a:off x="2846362" y="3783683"/>
        <a:ext cx="2590043" cy="841342"/>
      </dsp:txXfrm>
    </dsp:sp>
    <dsp:sp modelId="{61D4D9E9-BD95-BD4E-9787-4CE0C7D18903}">
      <dsp:nvSpPr>
        <dsp:cNvPr id="0" name=""/>
        <dsp:cNvSpPr/>
      </dsp:nvSpPr>
      <dsp:spPr>
        <a:xfrm>
          <a:off x="397412" y="1371603"/>
          <a:ext cx="2695038" cy="2057393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5">
                  <a:lumMod val="75000"/>
                </a:schemeClr>
              </a:solidFill>
            </a:rPr>
            <a:t>Возраст и анатомо-физиологические особенности пациента</a:t>
          </a:r>
        </a:p>
      </dsp:txBody>
      <dsp:txXfrm>
        <a:off x="792091" y="1672901"/>
        <a:ext cx="1905680" cy="1454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6A382-CB60-664D-A858-E5468A7CFD18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95D1D-E107-6C44-A85C-192E84ABE8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26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95D1D-E107-6C44-A85C-192E84ABE87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95D1D-E107-6C44-A85C-192E84ABE87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1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95D1D-E107-6C44-A85C-192E84ABE87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95D1D-E107-6C44-A85C-192E84ABE87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95D1D-E107-6C44-A85C-192E84ABE87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None/>
            </a:pPr>
            <a:endParaRPr lang="ru-RU" sz="24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95D1D-E107-6C44-A85C-192E84ABE87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95D1D-E107-6C44-A85C-192E84ABE87E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648D-267C-4F54-90B5-C36298A60516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5E9DB-ABAE-C147-8685-C10CF08908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E77-7F99-3546-8A16-43E8996E543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1ACF-86D6-2747-9580-CB7528BC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E77-7F99-3546-8A16-43E8996E543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1ACF-86D6-2747-9580-CB7528BC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6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312695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E77-7F99-3546-8A16-43E8996E543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1ACF-86D6-2747-9580-CB7528BC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648D-267C-4F54-90B5-C36298A60516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E77-7F99-3546-8A16-43E8996E543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1ACF-86D6-2747-9580-CB7528BC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E77-7F99-3546-8A16-43E8996E543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1ACF-86D6-2747-9580-CB7528BC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E77-7F99-3546-8A16-43E8996E543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1ACF-86D6-2747-9580-CB7528BC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E77-7F99-3546-8A16-43E8996E543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1ACF-86D6-2747-9580-CB7528BC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E77-7F99-3546-8A16-43E8996E543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5E9DB-ABAE-C147-8685-C10CF08908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E77-7F99-3546-8A16-43E8996E543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1ACF-86D6-2747-9580-CB7528BC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F9E77-7F99-3546-8A16-43E8996E543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41ACF-86D6-2747-9580-CB7528BC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  <p:sldLayoutId id="214748424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og-windsirf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81200"/>
            <a:ext cx="9144000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7856"/>
            <a:ext cx="6553200" cy="1905000"/>
          </a:xfrm>
        </p:spPr>
        <p:txBody>
          <a:bodyPr anchor="t">
            <a:noAutofit/>
          </a:bodyPr>
          <a:lstStyle/>
          <a:p>
            <a:pPr>
              <a:buClr>
                <a:schemeClr val="bg1"/>
              </a:buClr>
            </a:pPr>
            <a:r>
              <a:rPr lang="ru-RU" sz="1400" b="1" i="1" dirty="0" smtClean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Клиника экспериментальной терапии </a:t>
            </a:r>
            <a:br>
              <a:rPr lang="ru-RU" sz="1400" b="1" i="1" dirty="0" smtClean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</a:br>
            <a:r>
              <a:rPr lang="ru-RU" sz="1400" b="1" i="1" dirty="0" smtClean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ФГБУ «НМИЦ онкологии им. Н.Н. Блохина» Минздрава России</a:t>
            </a:r>
            <a:br>
              <a:rPr lang="ru-RU" sz="1400" b="1" i="1" dirty="0" smtClean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</a:br>
            <a:r>
              <a:rPr lang="ru-RU" sz="1400" b="1" i="1" dirty="0" smtClean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А</a:t>
            </a:r>
            <a:r>
              <a:rPr lang="ru-RU" sz="1400" b="1" i="1" dirty="0" smtClean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Arial Narrow"/>
              </a:rPr>
              <a:t>нестезиологическое ветеринарное общество России </a:t>
            </a:r>
            <a:br>
              <a:rPr lang="ru-RU" sz="1400" b="1" i="1" dirty="0" smtClean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Arial Narrow"/>
              </a:rPr>
            </a:br>
            <a:r>
              <a:rPr lang="ru-RU" sz="1400" b="1" i="1" dirty="0" smtClean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Arial Narrow"/>
              </a:rPr>
              <a:t>«Институт развития ветеринарной интенсивной терапии, </a:t>
            </a:r>
            <a:br>
              <a:rPr lang="ru-RU" sz="1400" b="1" i="1" dirty="0" smtClean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Arial Narrow"/>
              </a:rPr>
            </a:br>
            <a:r>
              <a:rPr lang="ru-RU" sz="1400" b="1" i="1" dirty="0" smtClean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Arial Narrow"/>
              </a:rPr>
              <a:t>анестезиологии и реаниматологии» (АНО ВИТАР)</a:t>
            </a:r>
            <a:br>
              <a:rPr lang="ru-RU" sz="1400" b="1" i="1" dirty="0" smtClean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Arial Narrow"/>
              </a:rPr>
            </a:br>
            <a:r>
              <a:rPr lang="ru-RU" sz="1400" b="1" i="1" dirty="0" smtClean="0"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Arial Narrow"/>
              </a:rPr>
              <a:t>Ветеринарная клиника «Биоконтроль»</a:t>
            </a:r>
            <a:endParaRPr lang="en-US" sz="1400" b="1" dirty="0">
              <a:ln w="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cs typeface="Arial Narrow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2133600"/>
          </a:xfrm>
          <a:noFill/>
        </p:spPr>
        <p:txBody>
          <a:bodyPr anchor="ctr">
            <a:noAutofit/>
          </a:bodyPr>
          <a:lstStyle/>
          <a:p>
            <a:r>
              <a:rPr lang="ru-RU" sz="3600" dirty="0" smtClean="0">
                <a:ln>
                  <a:solidFill>
                    <a:srgbClr val="950519"/>
                  </a:solidFill>
                </a:ln>
                <a:solidFill>
                  <a:srgbClr val="FF0000"/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  <a:latin typeface="+mj-lt"/>
                <a:cs typeface="Comic Sans MS"/>
              </a:rPr>
              <a:t>Операционно-анестезиологический риск.</a:t>
            </a:r>
            <a:br>
              <a:rPr lang="ru-RU" sz="3600" dirty="0" smtClean="0">
                <a:ln>
                  <a:solidFill>
                    <a:srgbClr val="950519"/>
                  </a:solidFill>
                </a:ln>
                <a:solidFill>
                  <a:srgbClr val="FF0000"/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  <a:latin typeface="+mj-lt"/>
                <a:cs typeface="Comic Sans MS"/>
              </a:rPr>
            </a:br>
            <a:r>
              <a:rPr lang="ru-RU" sz="3600" dirty="0" smtClean="0">
                <a:ln>
                  <a:solidFill>
                    <a:srgbClr val="950519"/>
                  </a:solidFill>
                </a:ln>
                <a:solidFill>
                  <a:srgbClr val="FF0000"/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  <a:latin typeface="+mj-lt"/>
                <a:cs typeface="Comic Sans MS"/>
              </a:rPr>
              <a:t>Факторы и группы риска.</a:t>
            </a:r>
          </a:p>
        </p:txBody>
      </p:sp>
      <p:pic>
        <p:nvPicPr>
          <p:cNvPr id="5" name="Picture 9" descr="ЛоготипВИТАР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512" y="5877272"/>
            <a:ext cx="107775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52536" y="59492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effectLst/>
                <a:cs typeface="Comic Sans MS"/>
              </a:rPr>
              <a:t>Гимельфарб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effectLst/>
                <a:cs typeface="Comic Sans MS"/>
              </a:rPr>
              <a:t> А.И., Корнюшенков Е.А.</a:t>
            </a:r>
            <a:endParaRPr lang="en-US" sz="2400" b="1" i="1" dirty="0">
              <a:solidFill>
                <a:schemeClr val="accent5">
                  <a:lumMod val="75000"/>
                </a:schemeClr>
              </a:solidFill>
              <a:effectLst/>
              <a:cs typeface="Comic Sans MS"/>
            </a:endParaRPr>
          </a:p>
        </p:txBody>
      </p:sp>
      <p:pic>
        <p:nvPicPr>
          <p:cNvPr id="9" name="Picture 4" descr="D:\работа\конференц\логотип Биоконтроль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35923" y="5880548"/>
            <a:ext cx="1400573" cy="8608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 descr="D:\Мои\Стол\НМИЦ180219-логотип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66" y="260648"/>
            <a:ext cx="1821866" cy="1080120"/>
          </a:xfrm>
          <a:prstGeom prst="rect">
            <a:avLst/>
          </a:prstGeom>
          <a:noFill/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</a:rPr>
              <a:t>Как дать оценку состояния?</a:t>
            </a:r>
            <a:endParaRPr lang="en-US" sz="3600" dirty="0">
              <a:solidFill>
                <a:schemeClr val="accent4">
                  <a:lumMod val="75000"/>
                </a:schemeClr>
              </a:solidFill>
              <a:effectLst>
                <a:glow rad="101600">
                  <a:schemeClr val="bg2">
                    <a:alpha val="7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1295400"/>
          </a:xfrm>
          <a:noFill/>
        </p:spPr>
        <p:txBody>
          <a:bodyPr>
            <a:noAutofit/>
          </a:bodyPr>
          <a:lstStyle/>
          <a:p>
            <a:pPr algn="ctr">
              <a:buNone/>
            </a:pP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Классификация АSА </a:t>
            </a:r>
          </a:p>
          <a:p>
            <a:pPr algn="ctr">
              <a:buNone/>
            </a:pP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исходного состояния больного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перед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операцией</a:t>
            </a:r>
            <a:endParaRPr lang="en-US" i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819401"/>
          <a:ext cx="8229600" cy="360912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81200"/>
                <a:gridCol w="6248400"/>
              </a:tblGrid>
              <a:tr h="41423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glow rad="101600">
                              <a:schemeClr val="bg2">
                                <a:alpha val="75000"/>
                              </a:schemeClr>
                            </a:glow>
                          </a:effectLst>
                        </a:rPr>
                        <a:t>Степень</a:t>
                      </a:r>
                      <a:r>
                        <a:rPr lang="ru-RU" sz="240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glow rad="101600">
                              <a:schemeClr val="bg2">
                                <a:alpha val="75000"/>
                              </a:schemeClr>
                            </a:glow>
                          </a:effectLst>
                        </a:rPr>
                        <a:t> риска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>
                          <a:glow rad="101600">
                            <a:schemeClr val="bg2">
                              <a:alpha val="75000"/>
                            </a:schemeClr>
                          </a:glo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glow rad="101600">
                              <a:schemeClr val="bg2">
                                <a:alpha val="75000"/>
                              </a:schemeClr>
                            </a:glow>
                          </a:effectLst>
                        </a:rPr>
                        <a:t>Состояние пациента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>
                          <a:glow rad="101600">
                            <a:schemeClr val="bg2">
                              <a:alpha val="75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423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Здоровый</a:t>
                      </a:r>
                      <a:endParaRPr lang="en-US" sz="2000" dirty="0"/>
                    </a:p>
                  </a:txBody>
                  <a:tcPr/>
                </a:tc>
              </a:tr>
              <a:tr h="41423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Лёгкая системная</a:t>
                      </a:r>
                      <a:r>
                        <a:rPr lang="ru-RU" sz="2000" baseline="0" dirty="0" smtClean="0"/>
                        <a:t> патология</a:t>
                      </a:r>
                      <a:endParaRPr lang="en-US" sz="2000" dirty="0"/>
                    </a:p>
                  </a:txBody>
                  <a:tcPr/>
                </a:tc>
              </a:tr>
              <a:tr h="41423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Тяжелая системная патология, без угрозы</a:t>
                      </a:r>
                      <a:r>
                        <a:rPr lang="ru-RU" sz="2000" baseline="0" dirty="0" smtClean="0"/>
                        <a:t> жизни</a:t>
                      </a:r>
                      <a:endParaRPr lang="en-US" sz="2000" dirty="0"/>
                    </a:p>
                  </a:txBody>
                  <a:tcPr/>
                </a:tc>
              </a:tr>
              <a:tr h="41423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Тяжелая системная патология, есть угроза жизни</a:t>
                      </a:r>
                      <a:endParaRPr lang="en-US" sz="2000" dirty="0"/>
                    </a:p>
                  </a:txBody>
                  <a:tcPr/>
                </a:tc>
              </a:tr>
              <a:tr h="71498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Велика вероятность гибели в течение 24 ч. независимо от вмешательства</a:t>
                      </a:r>
                      <a:endParaRPr lang="en-US" sz="2000" dirty="0"/>
                    </a:p>
                  </a:txBody>
                  <a:tcPr/>
                </a:tc>
              </a:tr>
              <a:tr h="41423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Индекс «Е» -</a:t>
                      </a:r>
                      <a:r>
                        <a:rPr lang="ru-RU" sz="2000" baseline="0" dirty="0" smtClean="0"/>
                        <a:t> срочно (</a:t>
                      </a:r>
                      <a:r>
                        <a:rPr lang="en-US" sz="2000" baseline="0" dirty="0" smtClean="0"/>
                        <a:t>emergen</a:t>
                      </a:r>
                      <a:r>
                        <a:rPr lang="ru-RU" sz="2000" baseline="0" dirty="0" smtClean="0"/>
                        <a:t>с</a:t>
                      </a:r>
                      <a:r>
                        <a:rPr lang="en-US" sz="2000" baseline="0" dirty="0" smtClean="0"/>
                        <a:t>y)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1643042" y="3714752"/>
            <a:ext cx="2357454" cy="10715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1714480" y="3786190"/>
            <a:ext cx="2225289" cy="1007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&lt;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месяца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&gt; 12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лет или более 70%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 физиологического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возраста этого вида 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или породы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786578" y="4786322"/>
            <a:ext cx="2143140" cy="714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858016" y="4858988"/>
            <a:ext cx="2108269" cy="641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Большие операции***,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экстренные 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вмешательства****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786578" y="5500702"/>
            <a:ext cx="2143140" cy="12144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643042" y="5500702"/>
            <a:ext cx="2357454" cy="12144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643042" y="4786322"/>
            <a:ext cx="2357454" cy="714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000496" y="3778354"/>
            <a:ext cx="2786082" cy="10715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14282" y="1571612"/>
            <a:ext cx="1428760" cy="500066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62536" y="1621025"/>
            <a:ext cx="13805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Степень риска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071678"/>
            <a:ext cx="1428760" cy="642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2536" y="2119962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ASA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class 1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706784"/>
            <a:ext cx="1428760" cy="10715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62536" y="3040820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ASA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class 2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778354"/>
            <a:ext cx="1428760" cy="10715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2536" y="3898076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ASA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class 3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4786322"/>
            <a:ext cx="1428760" cy="714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62536" y="4834606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ASA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class 4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5500702"/>
            <a:ext cx="1428760" cy="12144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62536" y="5857892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ASA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class 5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000496" y="5500702"/>
            <a:ext cx="2786082" cy="12144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071934" y="5500702"/>
            <a:ext cx="2410356" cy="119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Пациенты в критическом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физическом состоянии,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которое даёт мало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шансов на выживание 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даже при отсутствии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хирургического лечения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000496" y="4786322"/>
            <a:ext cx="2786082" cy="714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4071934" y="4858988"/>
            <a:ext cx="2374368" cy="641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Пациенты с хроническими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заболеваниями в стадии, 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близкой к декомпенсации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786578" y="3714752"/>
            <a:ext cx="2143140" cy="10715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4071934" y="4001732"/>
            <a:ext cx="2374368" cy="641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Пациенты с хроническими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заболеваниями в стадии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компенсации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58016" y="4071942"/>
            <a:ext cx="1707519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Малые операции,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средние операции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000496" y="2706784"/>
            <a:ext cx="2786082" cy="10715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786578" y="2706784"/>
            <a:ext cx="2143140" cy="10715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1643042" y="2706784"/>
            <a:ext cx="2357454" cy="10715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1714480" y="3217142"/>
            <a:ext cx="1388522" cy="275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 7 до 12 лет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72373" y="2736000"/>
            <a:ext cx="2714205" cy="1007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Пациенты с контролируемыми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сопутствующими 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заболеваниями 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без значительных 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системных эффектов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48886" y="2992536"/>
            <a:ext cx="1903085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Малые операции,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средние операции**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643042" y="2071678"/>
            <a:ext cx="2357454" cy="642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000496" y="2071678"/>
            <a:ext cx="2786082" cy="642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786578" y="2071678"/>
            <a:ext cx="2143140" cy="642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1714480" y="2285992"/>
            <a:ext cx="1851789" cy="275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&gt;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 месяца до 6 лет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71934" y="2184595"/>
            <a:ext cx="2084225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Нормальный здоровый</a:t>
            </a:r>
          </a:p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пациент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63615" y="2296284"/>
            <a:ext cx="1851789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Малые операции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643042" y="1571612"/>
            <a:ext cx="2357454" cy="500066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2384001" y="1643050"/>
            <a:ext cx="830677" cy="275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Возраст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000496" y="1571612"/>
            <a:ext cx="2786082" cy="500066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00562" y="1643050"/>
            <a:ext cx="1806905" cy="275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Данные о пациенте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786578" y="1571612"/>
            <a:ext cx="2143140" cy="500066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6935053" y="1571612"/>
            <a:ext cx="1851789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Оперативное вмешательство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Rectangle 1"/>
          <p:cNvSpPr>
            <a:spLocks noChangeArrowheads="1"/>
          </p:cNvSpPr>
          <p:nvPr/>
        </p:nvSpPr>
        <p:spPr bwMode="auto">
          <a:xfrm>
            <a:off x="-32" y="57979"/>
            <a:ext cx="928801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Классификация степени анестезиологического риска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ASA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ВИТАР (2015)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Гершов С.О., Корнюшенков Е.А., Павлюченко А.Ю.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 Малые операции: по продолжительности до 30 минут, примеры: вскрытие абсцессов, н/о кожи, кастрация.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Средние операции: по продолжительности до 1,5 часов, примеры: </a:t>
            </a:r>
            <a:r>
              <a:rPr kumimoji="0" lang="ru-RU" alt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мастэктомия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абдоминальные операции, диагностические торакальные операции, травматология и ортопедия.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Большие операции: по продолжительности больше 1,5 часов, пример: торакоабдоминальные операции, радикальные онкологические операции.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Экстренные вмешательства: это те вмешательства, которые  необходимо выполнять в течение 1-2 часов максимум (внутреннее кровотечение и т.д.)  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49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077200" cy="4800600"/>
          </a:xfrm>
        </p:spPr>
        <p:txBody>
          <a:bodyPr>
            <a:normAutofit fontScale="47500" lnSpcReduction="20000"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Кровопотеря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Предсказуемая</a:t>
            </a:r>
          </a:p>
          <a:p>
            <a:pPr lvl="1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Непредсказуемая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Абдоминальные</a:t>
            </a:r>
            <a:endParaRPr lang="ru-RU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Перитонит</a:t>
            </a:r>
          </a:p>
          <a:p>
            <a:pPr lvl="1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Повреждение магистральных сосудов</a:t>
            </a:r>
          </a:p>
          <a:p>
            <a:pPr lvl="1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Печеночное кровотечение</a:t>
            </a:r>
          </a:p>
          <a:p>
            <a:pPr lvl="1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О. панкреатит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Диагностическая лапаротомия</a:t>
            </a:r>
          </a:p>
          <a:p>
            <a:pPr lvl="1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Непредсказуемость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Ортопедические вмешательства</a:t>
            </a:r>
          </a:p>
          <a:p>
            <a:pPr lvl="1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Жировая эмболия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Офтальмологические операции</a:t>
            </a:r>
          </a:p>
          <a:p>
            <a:pPr lvl="1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Окуло-кардиальный рефлекс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Операции на спинном мозге</a:t>
            </a:r>
          </a:p>
          <a:p>
            <a:pPr marL="742950" lvl="2" indent="-342900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727" i="1" dirty="0" smtClean="0">
                <a:solidFill>
                  <a:schemeClr val="accent2">
                    <a:lumMod val="75000"/>
                  </a:schemeClr>
                </a:solidFill>
              </a:rPr>
              <a:t>Восходящий отёк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Продолжительность вмешательства</a:t>
            </a:r>
            <a:endParaRPr lang="ru-RU" sz="3127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lvl="1" indent="-342900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noProof="0" dirty="0" smtClean="0">
                <a:solidFill>
                  <a:schemeClr val="accent5"/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  <a:latin typeface="+mj-lt"/>
                <a:ea typeface="+mj-ea"/>
                <a:cs typeface="+mj-cs"/>
              </a:rPr>
              <a:t>Некоторые возможные проблемы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>
                <a:glow rad="101600">
                  <a:schemeClr val="bg2">
                    <a:alpha val="7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6477000"/>
            <a:ext cx="480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61722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Квалификация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хирурга!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</a:rPr>
              <a:t>Возраст </a:t>
            </a: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2">
                    <a:alpha val="7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10200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Молодые и взрослые</a:t>
            </a:r>
          </a:p>
          <a:p>
            <a:pPr lvl="1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Большие компенсаторные возможности</a:t>
            </a:r>
          </a:p>
          <a:p>
            <a:pPr lvl="1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Пожилые (собаки с 7-11 лет, кошки </a:t>
            </a:r>
            <a:r>
              <a:rPr lang="ru-RU" sz="2200" smtClean="0">
                <a:solidFill>
                  <a:schemeClr val="accent5">
                    <a:lumMod val="75000"/>
                  </a:schemeClr>
                </a:solidFill>
              </a:rPr>
              <a:t>с </a:t>
            </a:r>
            <a:r>
              <a:rPr lang="ru-RU" sz="2200">
                <a:solidFill>
                  <a:schemeClr val="accent5">
                    <a:lumMod val="75000"/>
                  </a:schemeClr>
                </a:solidFill>
              </a:rPr>
              <a:t>9</a:t>
            </a:r>
            <a:r>
              <a:rPr lang="ru-RU" sz="220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лет)</a:t>
            </a:r>
          </a:p>
          <a:p>
            <a:pPr lvl="1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Ограниченные компенсаторные возможности</a:t>
            </a:r>
          </a:p>
          <a:p>
            <a:pPr lvl="1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Щенки и котята (1-4 мес.)</a:t>
            </a:r>
          </a:p>
          <a:p>
            <a:pPr lvl="1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000" i="1" dirty="0" smtClean="0">
                <a:solidFill>
                  <a:srgbClr val="9C7406"/>
                </a:solidFill>
              </a:rPr>
              <a:t> Ограниченные компенсаторные возможности</a:t>
            </a:r>
          </a:p>
          <a:p>
            <a:pPr lvl="1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endParaRPr lang="ru-RU" sz="2000" i="1" dirty="0" smtClean="0">
              <a:solidFill>
                <a:srgbClr val="9C7406"/>
              </a:solidFill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Новорожденные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Компенсаторные возможности минимальны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Зависимость от внешней температуры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Требуют специального оборудования и приспособлений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</a:rPr>
              <a:t>Породные и индивидуальные особенности</a:t>
            </a: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2">
                    <a:alpha val="7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715000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Анатомические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обструкция ВДП у брахицефалов</a:t>
            </a:r>
          </a:p>
          <a:p>
            <a:pPr lvl="1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проблемы с венозным доступом у шарпеев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Биохимические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реакция на препараты</a:t>
            </a:r>
          </a:p>
          <a:p>
            <a:pPr lvl="1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дефицит ферментных систем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Миниатюрные пациенты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подверженность гипотермии и гипогликемии</a:t>
            </a:r>
          </a:p>
          <a:p>
            <a:pPr lvl="1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специальное оборудование 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Эмоционально-психические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дополнительный стресс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гипертермия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опасность декомпенсации хронических заболеваний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необходимость седации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  <a:noFill/>
          <a:ln w="38100">
            <a:noFill/>
          </a:ln>
        </p:spPr>
        <p:txBody>
          <a:bodyPr anchor="t">
            <a:normAutofit fontScale="90000"/>
          </a:bodyPr>
          <a:lstStyle/>
          <a:p>
            <a:pPr lvl="0"/>
            <a:r>
              <a:rPr lang="ru-RU" dirty="0" smtClean="0"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43000"/>
            <a:ext cx="8229600" cy="109696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800" dirty="0" smtClean="0">
                <a:solidFill>
                  <a:srgbClr val="3D1212"/>
                </a:solidFill>
                <a:effectLst/>
              </a:rPr>
              <a:t>Схема предоперационного обследования: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rgbClr val="3D121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239962"/>
            <a:ext cx="8229600" cy="35814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rgbClr val="950519"/>
              </a:buClr>
              <a:buFont typeface="Wingdings" charset="2"/>
              <a:buChar char="v"/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Анамнез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rgbClr val="950519"/>
              </a:buClr>
              <a:buFont typeface="Wingdings" charset="2"/>
              <a:buChar char="v"/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Клинический осмотр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rgbClr val="950519"/>
              </a:buClr>
              <a:buFont typeface="Wingdings" charset="2"/>
              <a:buChar char="v"/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Лабораторная диагностика</a:t>
            </a:r>
          </a:p>
          <a:p>
            <a:pPr marL="742950" lvl="1" indent="-285750">
              <a:spcBef>
                <a:spcPct val="20000"/>
              </a:spcBef>
              <a:buClr>
                <a:srgbClr val="950519"/>
              </a:buClr>
              <a:buFont typeface="Wingdings" charset="2"/>
              <a:buChar char="v"/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Дополнительные методы диагностики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>Анамнез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00" y="986135"/>
            <a:ext cx="3960000" cy="9906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Исходные данные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Возраст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Порода</a:t>
            </a:r>
          </a:p>
          <a:p>
            <a:pPr lvl="2"/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9200" y="4001869"/>
            <a:ext cx="3960000" cy="64633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rgbClr val="511818">
                  <a:lumMod val="60000"/>
                  <a:lumOff val="40000"/>
                </a:srgbClr>
              </a:buClr>
              <a:buFont typeface="Wingdings" charset="2"/>
              <a:buChar char="v"/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Проблемы при предыдущих вмешательствах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9200" y="2667000"/>
            <a:ext cx="3960000" cy="36933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rgbClr val="511818">
                  <a:lumMod val="60000"/>
                  <a:lumOff val="40000"/>
                </a:srgbClr>
              </a:buClr>
              <a:buFont typeface="Wingdings" charset="2"/>
              <a:buChar char="v"/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Приём лекарств</a:t>
            </a:r>
          </a:p>
        </p:txBody>
      </p:sp>
      <p:sp>
        <p:nvSpPr>
          <p:cNvPr id="8" name="Rectangle 7"/>
          <p:cNvSpPr/>
          <p:nvPr/>
        </p:nvSpPr>
        <p:spPr>
          <a:xfrm>
            <a:off x="4879200" y="986135"/>
            <a:ext cx="3960000" cy="185957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rgbClr val="511818">
                  <a:lumMod val="60000"/>
                  <a:lumOff val="40000"/>
                </a:srgbClr>
              </a:buClr>
              <a:buFont typeface="Wingdings" charset="2"/>
              <a:buChar char="v"/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Имеющиеся и перенесённые болезни</a:t>
            </a:r>
          </a:p>
          <a:p>
            <a:pPr marL="800100" lvl="1" indent="-342900">
              <a:spcBef>
                <a:spcPct val="20000"/>
              </a:spcBef>
              <a:buClr>
                <a:srgbClr val="511818">
                  <a:lumMod val="60000"/>
                  <a:lumOff val="40000"/>
                </a:srgbClr>
              </a:buClr>
              <a:buFont typeface="Arial"/>
              <a:buChar char="•"/>
              <a:defRPr/>
            </a:pPr>
            <a:r>
              <a:rPr lang="ru-RU" i="1" dirty="0" smtClean="0">
                <a:solidFill>
                  <a:srgbClr val="9C7406"/>
                </a:solidFill>
              </a:rPr>
              <a:t>Выписки из и/б</a:t>
            </a:r>
          </a:p>
          <a:p>
            <a:pPr marL="800100" lvl="1" indent="-342900">
              <a:spcBef>
                <a:spcPct val="20000"/>
              </a:spcBef>
              <a:buClr>
                <a:srgbClr val="511818">
                  <a:lumMod val="60000"/>
                  <a:lumOff val="40000"/>
                </a:srgbClr>
              </a:buClr>
              <a:buFont typeface="Arial"/>
              <a:buChar char="•"/>
              <a:defRPr/>
            </a:pPr>
            <a:r>
              <a:rPr lang="ru-RU" i="1" dirty="0" smtClean="0">
                <a:solidFill>
                  <a:srgbClr val="9C7406"/>
                </a:solidFill>
              </a:rPr>
              <a:t>Результаты обследований и анализов</a:t>
            </a:r>
          </a:p>
        </p:txBody>
      </p:sp>
      <p:sp>
        <p:nvSpPr>
          <p:cNvPr id="5" name="Rectangle 4"/>
          <p:cNvSpPr/>
          <p:nvPr/>
        </p:nvSpPr>
        <p:spPr>
          <a:xfrm>
            <a:off x="459600" y="3494917"/>
            <a:ext cx="396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Аппетит</a:t>
            </a:r>
          </a:p>
        </p:txBody>
      </p:sp>
      <p:sp>
        <p:nvSpPr>
          <p:cNvPr id="9" name="Rectangle 8"/>
          <p:cNvSpPr/>
          <p:nvPr/>
        </p:nvSpPr>
        <p:spPr>
          <a:xfrm>
            <a:off x="459600" y="4038600"/>
            <a:ext cx="396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511818">
                  <a:lumMod val="60000"/>
                  <a:lumOff val="40000"/>
                </a:srgbClr>
              </a:buClr>
              <a:buFont typeface="Wingdings" charset="2"/>
              <a:buChar char="v"/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Двигательная активность, переносимость нагрузок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0" y="5519916"/>
            <a:ext cx="3810000" cy="126188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tx2">
                    <a:lumMod val="25000"/>
                  </a:schemeClr>
                </a:solidFill>
              </a:rPr>
              <a:t>Проблемы:</a:t>
            </a:r>
          </a:p>
          <a:p>
            <a:pPr algn="ctr">
              <a:buFont typeface="Arial"/>
              <a:buChar char="•"/>
            </a:pPr>
            <a:r>
              <a:rPr lang="ru-RU" dirty="0" smtClean="0"/>
              <a:t>  подобранные животные </a:t>
            </a:r>
          </a:p>
          <a:p>
            <a:pPr algn="ctr">
              <a:buFont typeface="Arial"/>
              <a:buChar char="•"/>
            </a:pPr>
            <a:r>
              <a:rPr lang="ru-RU" dirty="0" smtClean="0"/>
              <a:t> неадекватные хозяева))) </a:t>
            </a:r>
          </a:p>
          <a:p>
            <a:pPr algn="ctr"/>
            <a:endParaRPr lang="ru-RU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459600" y="2064873"/>
            <a:ext cx="3960000" cy="1341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511818">
                  <a:lumMod val="60000"/>
                  <a:lumOff val="40000"/>
                </a:srgbClr>
              </a:buClr>
              <a:buFont typeface="Wingdings" charset="2"/>
              <a:buChar char="v"/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Основное заболевание</a:t>
            </a:r>
          </a:p>
          <a:p>
            <a:pPr marL="800100" lvl="1" indent="-342900">
              <a:spcBef>
                <a:spcPct val="20000"/>
              </a:spcBef>
              <a:buClr>
                <a:srgbClr val="511818">
                  <a:lumMod val="60000"/>
                  <a:lumOff val="40000"/>
                </a:srgbClr>
              </a:buClr>
              <a:buFont typeface="Arial"/>
              <a:buChar char="•"/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Как давно болеет</a:t>
            </a:r>
          </a:p>
          <a:p>
            <a:pPr marL="800100" lvl="1" indent="-342900">
              <a:spcBef>
                <a:spcPct val="20000"/>
              </a:spcBef>
              <a:buClr>
                <a:srgbClr val="511818">
                  <a:lumMod val="60000"/>
                  <a:lumOff val="40000"/>
                </a:srgbClr>
              </a:buClr>
              <a:buFont typeface="Arial"/>
              <a:buChar char="•"/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Как отразилось на состоянии пациента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79200" y="3239869"/>
            <a:ext cx="3960000" cy="64633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rgbClr val="511818">
                  <a:lumMod val="60000"/>
                  <a:lumOff val="40000"/>
                </a:srgbClr>
              </a:buClr>
              <a:buFont typeface="Wingdings" charset="2"/>
              <a:buChar char="v"/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Аллергия на лекарственные препараты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Анамнез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2">
                    <a:alpha val="7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71800" y="4916269"/>
            <a:ext cx="3960000" cy="64633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rgbClr val="511818">
                  <a:lumMod val="60000"/>
                  <a:lumOff val="40000"/>
                </a:srgbClr>
              </a:buClr>
              <a:buFont typeface="Wingdings" charset="2"/>
              <a:buChar char="v"/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Переливание крови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329"/>
            <a:ext cx="8458200" cy="4743271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Внешний осмотр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2"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Общее состояние (активное/угнетенное)</a:t>
            </a:r>
          </a:p>
          <a:p>
            <a:pPr lvl="2"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Темперамент, конституция, упитанность </a:t>
            </a:r>
          </a:p>
          <a:p>
            <a:pPr lvl="3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кахексия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склонность к гипотермии, гипогликемии</a:t>
            </a:r>
          </a:p>
          <a:p>
            <a:pPr lvl="3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ожирение – гиповентиляция</a:t>
            </a:r>
          </a:p>
          <a:p>
            <a:pPr lvl="2"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Неврологический статус </a:t>
            </a:r>
          </a:p>
          <a:p>
            <a:pPr lvl="2"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Внешнее дыхание</a:t>
            </a:r>
          </a:p>
          <a:p>
            <a:pPr lvl="3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наличие и тип одышки</a:t>
            </a:r>
          </a:p>
          <a:p>
            <a:pPr lvl="3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ü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одышка у кошек является нормой?</a:t>
            </a:r>
          </a:p>
          <a:p>
            <a:pPr lvl="2"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Объём и форма живота и грудной клетки</a:t>
            </a:r>
          </a:p>
          <a:p>
            <a:pPr lvl="2"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Наличие отёков</a:t>
            </a:r>
          </a:p>
          <a:p>
            <a:pPr lvl="2"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Состояние кожного покрова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5291316"/>
            <a:ext cx="7239000" cy="126188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Агрессивные животные</a:t>
            </a:r>
          </a:p>
          <a:p>
            <a:pPr algn="ctr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обследование ограничено сбором анамнеза и внешним осмотром </a:t>
            </a:r>
          </a:p>
          <a:p>
            <a:pPr algn="ctr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дообследование под седацией/анестезией </a:t>
            </a:r>
          </a:p>
          <a:p>
            <a:pPr algn="ct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305800" cy="5943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/>
              <a:t>Цвет слизистых оболочек </a:t>
            </a:r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/>
              <a:t>СНК</a:t>
            </a:r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/>
              <a:t>Оценка водного баланса</a:t>
            </a:r>
            <a:endParaRPr lang="ru-RU" sz="2400" dirty="0" smtClean="0"/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/>
              <a:t>Возможность интубации трахеи </a:t>
            </a:r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/>
              <a:t>Термометрия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4320000" cy="1103531"/>
          </a:xfr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noAutofit/>
          </a:bodyPr>
          <a:lstStyle/>
          <a:p>
            <a:pPr marL="90000" indent="277200">
              <a:spcBef>
                <a:spcPts val="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Ø"/>
            </a:pPr>
            <a:r>
              <a:rPr lang="ru-RU" sz="2000" dirty="0" smtClean="0"/>
              <a:t>аускультация лёгких </a:t>
            </a:r>
          </a:p>
          <a:p>
            <a:pPr marL="490050" lvl="2" indent="277200">
              <a:spcBef>
                <a:spcPts val="0"/>
              </a:spcBef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sz="1600" i="1" dirty="0" smtClean="0">
                <a:solidFill>
                  <a:schemeClr val="accent4"/>
                </a:solidFill>
              </a:rPr>
              <a:t>усиление/ослабление дых. шумов </a:t>
            </a:r>
          </a:p>
          <a:p>
            <a:pPr marL="490050" lvl="2" indent="277200">
              <a:spcBef>
                <a:spcPts val="0"/>
              </a:spcBef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sz="1600" i="1" dirty="0" smtClean="0">
                <a:solidFill>
                  <a:schemeClr val="accent4"/>
                </a:solidFill>
              </a:rPr>
              <a:t>патологические дыхательные шумы </a:t>
            </a:r>
          </a:p>
          <a:p>
            <a:pPr marL="90000" indent="277200">
              <a:spcBef>
                <a:spcPts val="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Ø"/>
            </a:pPr>
            <a:endParaRPr lang="ru-RU" sz="2000" dirty="0" smtClean="0"/>
          </a:p>
          <a:p>
            <a:pPr marL="90000" lvl="2" indent="277200">
              <a:spcBef>
                <a:spcPts val="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Ø"/>
            </a:pPr>
            <a:endParaRPr lang="ru-RU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1793061"/>
            <a:ext cx="4320000" cy="16359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noAutofit/>
          </a:bodyPr>
          <a:lstStyle/>
          <a:p>
            <a:pPr marL="90000" indent="277200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Ø"/>
            </a:pPr>
            <a:r>
              <a:rPr lang="ru-RU" sz="2000" dirty="0" smtClean="0"/>
              <a:t>аускультация сердца</a:t>
            </a:r>
            <a:endParaRPr lang="ru-RU" sz="1600" dirty="0" smtClean="0"/>
          </a:p>
          <a:p>
            <a:pPr marL="547200" lvl="2" indent="2772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1600" i="1" dirty="0" smtClean="0">
                <a:solidFill>
                  <a:srgbClr val="824F1C"/>
                </a:solidFill>
              </a:rPr>
              <a:t>выраженность верхуш. серд. толчка </a:t>
            </a:r>
          </a:p>
          <a:p>
            <a:pPr marL="547200" lvl="2" indent="2772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1600" i="1" dirty="0" smtClean="0">
                <a:solidFill>
                  <a:srgbClr val="824F1C"/>
                </a:solidFill>
              </a:rPr>
              <a:t>ясность тонов</a:t>
            </a:r>
          </a:p>
          <a:p>
            <a:pPr marL="547200" lvl="2" indent="2772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1600" i="1" dirty="0" smtClean="0">
                <a:solidFill>
                  <a:srgbClr val="824F1C"/>
                </a:solidFill>
              </a:rPr>
              <a:t>изменения ритма </a:t>
            </a:r>
          </a:p>
          <a:p>
            <a:pPr marL="547200" lvl="2" indent="2772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1600" i="1" dirty="0" smtClean="0">
                <a:solidFill>
                  <a:srgbClr val="824F1C"/>
                </a:solidFill>
              </a:rPr>
              <a:t>патологические шумы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733800"/>
            <a:ext cx="4320000" cy="1111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noAutofit/>
          </a:bodyPr>
          <a:lstStyle/>
          <a:p>
            <a:pPr marL="90000" indent="277200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Ø"/>
            </a:pPr>
            <a:r>
              <a:rPr lang="ru-RU" sz="2000" dirty="0" smtClean="0"/>
              <a:t>пальпация пульса </a:t>
            </a:r>
          </a:p>
          <a:p>
            <a:pPr marL="547200" lvl="2" indent="2772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1600" i="1" dirty="0" smtClean="0">
                <a:solidFill>
                  <a:srgbClr val="824F1C"/>
                </a:solidFill>
              </a:rPr>
              <a:t>амплитуда и сила пульсовой волны </a:t>
            </a:r>
          </a:p>
          <a:p>
            <a:pPr marL="547200" lvl="2" indent="2772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1600" i="1" dirty="0" smtClean="0">
                <a:solidFill>
                  <a:srgbClr val="824F1C"/>
                </a:solidFill>
              </a:rPr>
              <a:t>синхронность с сердечной деятельностью</a:t>
            </a:r>
          </a:p>
          <a:p>
            <a:pPr marL="90000" lvl="1" indent="277200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Ø"/>
            </a:pPr>
            <a:endParaRPr lang="ru-RU" sz="1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5559944" y="4090730"/>
            <a:ext cx="3355456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/>
              <a:t>Измерение кровяного давления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85172" y="685800"/>
            <a:ext cx="19050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Рентгенография грудной клетки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2286000"/>
            <a:ext cx="1143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ЭКГ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895600"/>
            <a:ext cx="1143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ЭХО-КГ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883486" y="838200"/>
            <a:ext cx="1295400" cy="2653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800600" y="2362200"/>
            <a:ext cx="1295400" cy="2653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788570" y="2937622"/>
            <a:ext cx="1301439" cy="25111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9787730">
            <a:off x="4863708" y="1456246"/>
            <a:ext cx="1407587" cy="310680"/>
          </a:xfrm>
          <a:prstGeom prst="rightArrow">
            <a:avLst>
              <a:gd name="adj1" fmla="val 55035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730391" y="4149841"/>
            <a:ext cx="756009" cy="25111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000" indent="277200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Ø"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" y="5150584"/>
            <a:ext cx="4320000" cy="14788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noAutofit/>
          </a:bodyPr>
          <a:lstStyle/>
          <a:p>
            <a:pPr marL="90000" indent="277200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Ø"/>
            </a:pPr>
            <a:r>
              <a:rPr lang="ru-RU" sz="2000" dirty="0" smtClean="0"/>
              <a:t>пальпация живота</a:t>
            </a:r>
          </a:p>
          <a:p>
            <a:pPr marL="547200" lvl="2" indent="2772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1600" i="1" dirty="0" smtClean="0">
                <a:solidFill>
                  <a:srgbClr val="824F1C"/>
                </a:solidFill>
              </a:rPr>
              <a:t> мягкий/напряженный</a:t>
            </a:r>
          </a:p>
          <a:p>
            <a:pPr marL="547200" lvl="2" indent="2772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1600" i="1" dirty="0" smtClean="0">
                <a:solidFill>
                  <a:srgbClr val="824F1C"/>
                </a:solidFill>
              </a:rPr>
              <a:t> болезненность</a:t>
            </a:r>
          </a:p>
          <a:p>
            <a:pPr marL="547200" lvl="2" indent="2772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1600" i="1" dirty="0" smtClean="0">
                <a:solidFill>
                  <a:srgbClr val="824F1C"/>
                </a:solidFill>
              </a:rPr>
              <a:t> увеличение размера органов, н/о</a:t>
            </a:r>
          </a:p>
          <a:p>
            <a:pPr marL="547200" lvl="2" indent="2772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1600" i="1" dirty="0" smtClean="0">
                <a:solidFill>
                  <a:srgbClr val="824F1C"/>
                </a:solidFill>
              </a:rPr>
              <a:t>жидкость</a:t>
            </a:r>
          </a:p>
          <a:p>
            <a:pPr marL="90000" lvl="1" indent="277200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Ø"/>
            </a:pPr>
            <a:endParaRPr lang="ru-RU" sz="1600" dirty="0" smtClean="0"/>
          </a:p>
        </p:txBody>
      </p:sp>
      <p:sp>
        <p:nvSpPr>
          <p:cNvPr id="16" name="Right Arrow 15"/>
          <p:cNvSpPr/>
          <p:nvPr/>
        </p:nvSpPr>
        <p:spPr>
          <a:xfrm>
            <a:off x="4800599" y="5334000"/>
            <a:ext cx="1289409" cy="25111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47072" y="5105400"/>
            <a:ext cx="19812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Рентгенография брюшной полости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48400" y="5830669"/>
            <a:ext cx="1143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УЗИ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4800600" y="5830669"/>
            <a:ext cx="1289408" cy="2878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Работа анестезиолога…"/>
          <p:cNvSpPr txBox="1">
            <a:spLocks noGrp="1"/>
          </p:cNvSpPr>
          <p:nvPr>
            <p:ph type="body" idx="1"/>
          </p:nvPr>
        </p:nvSpPr>
        <p:spPr>
          <a:xfrm>
            <a:off x="685800" y="1772816"/>
            <a:ext cx="7772400" cy="4752528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SzTx/>
              <a:buFontTx/>
              <a:buNone/>
              <a:defRPr sz="2900">
                <a:latin typeface="Arial"/>
                <a:ea typeface="Arial"/>
                <a:cs typeface="Arial"/>
                <a:sym typeface="Arial"/>
              </a:defRPr>
            </a:pPr>
            <a:r>
              <a:rPr sz="4000" dirty="0" err="1">
                <a:latin typeface="+mj-lt"/>
              </a:rPr>
              <a:t>Работа</a:t>
            </a:r>
            <a:r>
              <a:rPr sz="4000" dirty="0">
                <a:latin typeface="+mj-lt"/>
              </a:rPr>
              <a:t> </a:t>
            </a:r>
            <a:r>
              <a:rPr sz="4000" dirty="0" err="1">
                <a:latin typeface="+mj-lt"/>
              </a:rPr>
              <a:t>анестезиолога</a:t>
            </a:r>
            <a:endParaRPr sz="4000" dirty="0">
              <a:latin typeface="+mj-lt"/>
            </a:endParaRPr>
          </a:p>
          <a:p>
            <a:pPr algn="ctr">
              <a:buSzTx/>
              <a:buFontTx/>
              <a:buNone/>
              <a:defRPr sz="2900">
                <a:latin typeface="Arial"/>
                <a:ea typeface="Arial"/>
                <a:cs typeface="Arial"/>
                <a:sym typeface="Arial"/>
              </a:defRPr>
            </a:pPr>
            <a:r>
              <a:rPr sz="4000" dirty="0">
                <a:latin typeface="+mj-lt"/>
              </a:rPr>
              <a:t> </a:t>
            </a:r>
            <a:r>
              <a:rPr sz="4000" dirty="0" err="1">
                <a:latin typeface="+mj-lt"/>
              </a:rPr>
              <a:t>начинается</a:t>
            </a:r>
            <a:r>
              <a:rPr sz="4000" dirty="0">
                <a:latin typeface="+mj-lt"/>
              </a:rPr>
              <a:t> </a:t>
            </a:r>
            <a:r>
              <a:rPr sz="4000" u="sng" dirty="0" err="1">
                <a:latin typeface="+mj-lt"/>
              </a:rPr>
              <a:t>как</a:t>
            </a:r>
            <a:r>
              <a:rPr sz="4000" u="sng" dirty="0">
                <a:latin typeface="+mj-lt"/>
              </a:rPr>
              <a:t> </a:t>
            </a:r>
            <a:r>
              <a:rPr sz="4000" u="sng" dirty="0" err="1">
                <a:latin typeface="+mj-lt"/>
              </a:rPr>
              <a:t>минимум</a:t>
            </a:r>
            <a:r>
              <a:rPr sz="4000" dirty="0">
                <a:latin typeface="+mj-lt"/>
              </a:rPr>
              <a:t> в </a:t>
            </a:r>
            <a:r>
              <a:rPr sz="4000" dirty="0" err="1">
                <a:latin typeface="+mj-lt"/>
              </a:rPr>
              <a:t>день</a:t>
            </a:r>
            <a:endParaRPr sz="4000" dirty="0">
              <a:latin typeface="+mj-lt"/>
            </a:endParaRPr>
          </a:p>
          <a:p>
            <a:pPr algn="ctr">
              <a:buSzTx/>
              <a:buFontTx/>
              <a:buNone/>
              <a:defRPr sz="2900">
                <a:latin typeface="Arial"/>
                <a:ea typeface="Arial"/>
                <a:cs typeface="Arial"/>
                <a:sym typeface="Arial"/>
              </a:defRPr>
            </a:pPr>
            <a:r>
              <a:rPr sz="4000" b="1" u="sng" dirty="0">
                <a:latin typeface="+mj-lt"/>
              </a:rPr>
              <a:t>ПЕРЕД</a:t>
            </a:r>
            <a:r>
              <a:rPr sz="4000" dirty="0">
                <a:latin typeface="+mj-lt"/>
              </a:rPr>
              <a:t> </a:t>
            </a:r>
          </a:p>
          <a:p>
            <a:pPr algn="ctr">
              <a:buSzTx/>
              <a:buFontTx/>
              <a:buNone/>
              <a:defRPr sz="2900">
                <a:latin typeface="Arial"/>
                <a:ea typeface="Arial"/>
                <a:cs typeface="Arial"/>
                <a:sym typeface="Arial"/>
              </a:defRPr>
            </a:pPr>
            <a:r>
              <a:rPr sz="4000" dirty="0" err="1">
                <a:latin typeface="+mj-lt"/>
              </a:rPr>
              <a:t>анестезией</a:t>
            </a:r>
            <a:endParaRPr sz="4000" dirty="0">
              <a:latin typeface="+mj-lt"/>
            </a:endParaRPr>
          </a:p>
          <a:p>
            <a:pPr marL="0" indent="0" algn="ctr">
              <a:buSzTx/>
              <a:buFontTx/>
              <a:buNone/>
              <a:defRPr sz="2900">
                <a:latin typeface="Arial"/>
                <a:ea typeface="Arial"/>
                <a:cs typeface="Arial"/>
                <a:sym typeface="Arial"/>
              </a:defRPr>
            </a:pPr>
            <a:r>
              <a:rPr sz="4000" dirty="0">
                <a:latin typeface="+mj-lt"/>
              </a:rPr>
              <a:t>с </a:t>
            </a:r>
            <a:r>
              <a:rPr sz="4000" dirty="0" err="1">
                <a:latin typeface="+mj-lt"/>
              </a:rPr>
              <a:t>обследования</a:t>
            </a:r>
            <a:r>
              <a:rPr sz="4000" dirty="0">
                <a:latin typeface="+mj-lt"/>
              </a:rPr>
              <a:t> </a:t>
            </a:r>
          </a:p>
          <a:p>
            <a:pPr marL="0" indent="0" algn="ctr">
              <a:buSzTx/>
              <a:buFontTx/>
              <a:buNone/>
              <a:defRPr sz="2900">
                <a:latin typeface="Arial"/>
                <a:ea typeface="Arial"/>
                <a:cs typeface="Arial"/>
                <a:sym typeface="Arial"/>
              </a:defRPr>
            </a:pPr>
            <a:r>
              <a:rPr sz="4000" dirty="0" err="1">
                <a:latin typeface="+mj-lt"/>
              </a:rPr>
              <a:t>перед</a:t>
            </a:r>
            <a:r>
              <a:rPr sz="4000" dirty="0">
                <a:latin typeface="+mj-lt"/>
              </a:rPr>
              <a:t> </a:t>
            </a:r>
            <a:r>
              <a:rPr sz="4000" dirty="0" err="1">
                <a:latin typeface="+mj-lt"/>
              </a:rPr>
              <a:t>анестезией</a:t>
            </a:r>
            <a:endParaRPr sz="4000" dirty="0">
              <a:latin typeface="+mj-lt"/>
            </a:endParaRPr>
          </a:p>
        </p:txBody>
      </p:sp>
      <p:sp>
        <p:nvSpPr>
          <p:cNvPr id="82" name="Принцип I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algn="l"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Принцип I</a:t>
            </a:r>
          </a:p>
        </p:txBody>
      </p:sp>
    </p:spTree>
    <p:extLst>
      <p:ext uri="{BB962C8B-B14F-4D97-AF65-F5344CB8AC3E}">
        <p14:creationId xmlns:p14="http://schemas.microsoft.com/office/powerpoint/2010/main" val="32018986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noFill/>
        </p:spPr>
        <p:txBody>
          <a:bodyPr>
            <a:normAutofit/>
          </a:bodyPr>
          <a:lstStyle/>
          <a:p>
            <a:r>
              <a:rPr lang="ru-RU" sz="3000" dirty="0" smtClean="0">
                <a:effectLst/>
              </a:rPr>
              <a:t>Методы визуальной диагностики</a:t>
            </a:r>
            <a:endParaRPr lang="en-US" sz="3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0762"/>
            <a:ext cx="8229600" cy="5761038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/>
              <a:t>УЗИ брюшной полости</a:t>
            </a:r>
            <a:endParaRPr lang="ru-RU" i="1" dirty="0" smtClean="0">
              <a:solidFill>
                <a:srgbClr val="824F1C"/>
              </a:solidFill>
            </a:endParaRP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rgbClr val="824F1C"/>
                </a:solidFill>
              </a:rPr>
              <a:t>увеличение объёма живота/изменения при пальпации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rgbClr val="824F1C"/>
                </a:solidFill>
              </a:rPr>
              <a:t>изменения лабораторных показателей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rgbClr val="824F1C"/>
                </a:solidFill>
              </a:rPr>
              <a:t>онкологические пациенты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rgbClr val="824F1C"/>
                </a:solidFill>
              </a:rPr>
              <a:t>травма!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endParaRPr lang="ru-RU" i="1" dirty="0" smtClean="0">
              <a:solidFill>
                <a:srgbClr val="824F1C"/>
              </a:solidFill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/>
              <a:t>Рентген грудной клетки</a:t>
            </a:r>
            <a:endParaRPr lang="ru-RU" i="1" dirty="0" smtClean="0">
              <a:solidFill>
                <a:srgbClr val="824F1C"/>
              </a:solidFill>
            </a:endParaRP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rgbClr val="824F1C"/>
                </a:solidFill>
              </a:rPr>
              <a:t>респираторные проблемы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rgbClr val="824F1C"/>
                </a:solidFill>
              </a:rPr>
              <a:t>сердечные заболевания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rgbClr val="824F1C"/>
                </a:solidFill>
              </a:rPr>
              <a:t>онкологические пациенты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rgbClr val="824F1C"/>
                </a:solidFill>
              </a:rPr>
              <a:t>травма!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endParaRPr lang="ru-RU" i="1" dirty="0" smtClean="0">
              <a:solidFill>
                <a:srgbClr val="824F1C"/>
              </a:solidFill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/>
              <a:t>ЭХО-КГ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rgbClr val="824F1C"/>
                </a:solidFill>
              </a:rPr>
              <a:t>кошки с вероятностью ГКМП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rgbClr val="824F1C"/>
                </a:solidFill>
              </a:rPr>
              <a:t>выраженная кардиомегалия, аритмия у собак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rgbClr val="824F1C"/>
                </a:solidFill>
              </a:rPr>
              <a:t>не заменяет ЭКГ</a:t>
            </a:r>
            <a:endParaRPr lang="en-US" i="1" dirty="0">
              <a:solidFill>
                <a:srgbClr val="824F1C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Визуальная диагностика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2">
                    <a:alpha val="7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  <a:noFill/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</a:rPr>
              <a:t>Лабораторные исследования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399"/>
            <a:ext cx="8763000" cy="1600201"/>
          </a:xfrm>
          <a:noFill/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353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>Минимум информации у молодых здоровых с известным анамнезом</a:t>
            </a:r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353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>Влияют на анестезиологическую тактику (вплоть до отказа от операции) у пожилых и ослабленных животных</a:t>
            </a:r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353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>Зависят от возможностей владельцев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endParaRPr lang="ru-RU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335720"/>
            <a:ext cx="2057400" cy="2369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/>
              </a:rPr>
              <a:t>«Лабораторный минимум»</a:t>
            </a:r>
            <a:endParaRPr lang="ru-RU" dirty="0" smtClean="0">
              <a:effectLst/>
            </a:endParaRPr>
          </a:p>
          <a:p>
            <a:pPr lvl="1">
              <a:buFont typeface="Arial"/>
              <a:buChar char="•"/>
            </a:pPr>
            <a:endParaRPr lang="ru-RU" dirty="0" smtClean="0">
              <a:effectLst/>
            </a:endParaRPr>
          </a:p>
          <a:p>
            <a:pPr marL="180000" indent="-1800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rgbClr val="9C7406"/>
                </a:solidFill>
                <a:effectLst/>
              </a:rPr>
              <a:t> </a:t>
            </a:r>
            <a:r>
              <a:rPr lang="ru-RU" i="1" dirty="0" smtClean="0">
                <a:solidFill>
                  <a:schemeClr val="accent4"/>
                </a:solidFill>
                <a:effectLst/>
              </a:rPr>
              <a:t>гематокрит</a:t>
            </a:r>
          </a:p>
          <a:p>
            <a:pPr marL="180000" indent="-1800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chemeClr val="accent4"/>
                </a:solidFill>
                <a:effectLst/>
              </a:rPr>
              <a:t> общий белок</a:t>
            </a:r>
          </a:p>
          <a:p>
            <a:pPr marL="180000" indent="-1800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chemeClr val="accent4"/>
                </a:solidFill>
                <a:effectLst/>
              </a:rPr>
              <a:t> азот мочевины</a:t>
            </a:r>
          </a:p>
          <a:p>
            <a:pPr marL="180000" indent="-1800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chemeClr val="accent4"/>
                </a:solidFill>
                <a:effectLst/>
              </a:rPr>
              <a:t> глюкоза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4615696"/>
            <a:ext cx="3886200" cy="15081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/>
              </a:rPr>
              <a:t>«Золотой стандарт»</a:t>
            </a:r>
          </a:p>
          <a:p>
            <a:pPr marL="180000" indent="-180000">
              <a:buFont typeface="Arial"/>
              <a:buChar char="•"/>
            </a:pPr>
            <a:endParaRPr lang="ru-RU" dirty="0" smtClean="0">
              <a:solidFill>
                <a:srgbClr val="824F1C"/>
              </a:solidFill>
              <a:effectLst/>
            </a:endParaRPr>
          </a:p>
          <a:p>
            <a:pPr marL="180000" indent="-1800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rgbClr val="824F1C"/>
                </a:solidFill>
                <a:effectLst/>
              </a:rPr>
              <a:t> общий анализ крови</a:t>
            </a:r>
          </a:p>
          <a:p>
            <a:pPr marL="180000" indent="-1800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rgbClr val="824F1C"/>
                </a:solidFill>
                <a:effectLst/>
              </a:rPr>
              <a:t> б/х крови (включая электролиты)</a:t>
            </a:r>
          </a:p>
          <a:p>
            <a:pPr marL="180000" indent="-180000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rgbClr val="824F1C"/>
                </a:solidFill>
                <a:effectLst/>
              </a:rPr>
              <a:t> коагулограмма</a:t>
            </a:r>
            <a:endParaRPr lang="en-US" i="1" dirty="0">
              <a:solidFill>
                <a:srgbClr val="824F1C"/>
              </a:solidFill>
              <a:effectLst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Лабораторные исследования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2">
                    <a:alpha val="7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606695"/>
            <a:ext cx="8763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Срок «годности» анализов:</a:t>
            </a:r>
          </a:p>
          <a:p>
            <a:pPr marL="651600" lvl="3" indent="-194400">
              <a:buClr>
                <a:schemeClr val="accent5">
                  <a:lumMod val="60000"/>
                  <a:lumOff val="40000"/>
                </a:schemeClr>
              </a:buClr>
              <a:buSzPct val="100000"/>
              <a:buFont typeface="Arial"/>
              <a:buChar char="•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здоровые ж-ые, несложные вмешательства, ортопедия, косметические операции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до 3 мес.</a:t>
            </a:r>
          </a:p>
          <a:p>
            <a:pPr marL="651600" lvl="3" indent="-194400">
              <a:buClr>
                <a:schemeClr val="accent5">
                  <a:lumMod val="60000"/>
                  <a:lumOff val="40000"/>
                </a:schemeClr>
              </a:buClr>
              <a:buSzPct val="100000"/>
              <a:buFont typeface="Arial"/>
              <a:buChar char="•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остальные случаи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2 нед.</a:t>
            </a:r>
          </a:p>
          <a:p>
            <a:pPr marL="651600" lvl="3" indent="-194400">
              <a:buClr>
                <a:schemeClr val="accent5">
                  <a:lumMod val="60000"/>
                  <a:lumOff val="40000"/>
                </a:schemeClr>
              </a:buClr>
              <a:buSzPct val="100000"/>
              <a:buFont typeface="Arial"/>
              <a:buChar char="•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ургентные патологии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1 сутки и менее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270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рекомендации: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3733800" cy="27733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500" dirty="0" smtClean="0">
                <a:effectLst/>
              </a:rPr>
              <a:t>Общий анализ крови</a:t>
            </a:r>
          </a:p>
          <a:p>
            <a:pPr>
              <a:buNone/>
            </a:pPr>
            <a:endParaRPr lang="ru-RU" sz="2800" i="1" dirty="0" smtClean="0">
              <a:solidFill>
                <a:schemeClr val="accent4"/>
              </a:solidFill>
              <a:effectLst/>
            </a:endParaRP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2000" i="1" dirty="0" smtClean="0">
                <a:solidFill>
                  <a:schemeClr val="accent4"/>
                </a:solidFill>
              </a:rPr>
              <a:t>Гематокрит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2000" i="1" dirty="0" smtClean="0">
                <a:solidFill>
                  <a:schemeClr val="accent4"/>
                </a:solidFill>
              </a:rPr>
              <a:t>Гемоглобин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2000" i="1" dirty="0" smtClean="0">
                <a:solidFill>
                  <a:schemeClr val="accent4"/>
                </a:solidFill>
              </a:rPr>
              <a:t>Тромбоциты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2000" i="1" dirty="0" smtClean="0">
                <a:solidFill>
                  <a:schemeClr val="accent4"/>
                </a:solidFill>
              </a:rPr>
              <a:t>Лейкоциты с л/ф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6800" y="1447802"/>
            <a:ext cx="3733800" cy="4571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1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Биохимия крови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613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buFont typeface="Arial"/>
              <a:buChar char="•"/>
              <a:tabLst/>
              <a:defRPr/>
            </a:pPr>
            <a:r>
              <a:rPr kumimoji="0" lang="ru-RU" sz="2839" b="0" i="1" u="none" strike="noStrike" kern="1200" cap="none" spc="0" normalizeH="0" baseline="0" noProof="0" dirty="0" smtClean="0">
                <a:ln>
                  <a:noFill/>
                </a:ln>
                <a:solidFill>
                  <a:srgbClr val="824F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О.</a:t>
            </a:r>
            <a:r>
              <a:rPr kumimoji="0" lang="ru-RU" sz="2839" b="0" i="1" u="none" strike="noStrike" kern="1200" cap="none" spc="0" normalizeH="0" noProof="0" dirty="0" smtClean="0">
                <a:ln>
                  <a:noFill/>
                </a:ln>
                <a:solidFill>
                  <a:srgbClr val="824F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белок, </a:t>
            </a:r>
            <a:r>
              <a:rPr lang="ru-RU" sz="2839" i="1" dirty="0" smtClean="0">
                <a:solidFill>
                  <a:srgbClr val="824F1C"/>
                </a:solidFill>
              </a:rPr>
              <a:t>альбумин</a:t>
            </a:r>
            <a:endParaRPr kumimoji="0" lang="ru-RU" sz="2839" b="0" i="1" u="none" strike="noStrike" kern="1200" cap="none" spc="0" normalizeH="0" baseline="0" noProof="0" dirty="0" smtClean="0">
              <a:ln>
                <a:noFill/>
              </a:ln>
              <a:solidFill>
                <a:srgbClr val="824F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buFont typeface="Arial"/>
              <a:buChar char="•"/>
              <a:tabLst/>
              <a:defRPr/>
            </a:pPr>
            <a:r>
              <a:rPr lang="ru-RU" sz="2839" i="1" dirty="0" smtClean="0">
                <a:solidFill>
                  <a:srgbClr val="824F1C"/>
                </a:solidFill>
              </a:rPr>
              <a:t>Г</a:t>
            </a:r>
            <a:r>
              <a:rPr kumimoji="0" lang="ru-RU" sz="2839" b="0" i="1" u="none" strike="noStrike" kern="1200" cap="none" spc="0" normalizeH="0" baseline="0" noProof="0" dirty="0" smtClean="0">
                <a:ln>
                  <a:noFill/>
                </a:ln>
                <a:solidFill>
                  <a:srgbClr val="824F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люкоза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buFont typeface="Arial"/>
              <a:buChar char="•"/>
              <a:tabLst/>
              <a:defRPr/>
            </a:pPr>
            <a:r>
              <a:rPr lang="ru-RU" sz="2839" i="1" dirty="0" smtClean="0">
                <a:solidFill>
                  <a:srgbClr val="824F1C"/>
                </a:solidFill>
              </a:rPr>
              <a:t>М</a:t>
            </a:r>
            <a:r>
              <a:rPr kumimoji="0" lang="ru-RU" sz="2839" b="0" i="1" u="none" strike="noStrike" kern="1200" cap="none" spc="0" normalizeH="0" baseline="0" noProof="0" dirty="0" smtClean="0">
                <a:ln>
                  <a:noFill/>
                </a:ln>
                <a:solidFill>
                  <a:srgbClr val="824F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очевина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buFont typeface="Arial"/>
              <a:buChar char="•"/>
              <a:tabLst/>
              <a:defRPr/>
            </a:pPr>
            <a:r>
              <a:rPr lang="ru-RU" sz="2839" i="1" dirty="0" smtClean="0">
                <a:solidFill>
                  <a:srgbClr val="824F1C"/>
                </a:solidFill>
              </a:rPr>
              <a:t>К</a:t>
            </a:r>
            <a:r>
              <a:rPr kumimoji="0" lang="ru-RU" sz="2839" b="0" i="1" u="none" strike="noStrike" kern="1200" cap="none" spc="0" normalizeH="0" baseline="0" noProof="0" dirty="0" smtClean="0">
                <a:ln>
                  <a:noFill/>
                </a:ln>
                <a:solidFill>
                  <a:srgbClr val="824F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реатинин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buFont typeface="Arial"/>
              <a:buChar char="•"/>
              <a:tabLst/>
              <a:defRPr/>
            </a:pPr>
            <a:r>
              <a:rPr lang="ru-RU" sz="2839" i="1" dirty="0" smtClean="0">
                <a:solidFill>
                  <a:srgbClr val="824F1C"/>
                </a:solidFill>
              </a:rPr>
              <a:t>АЛТ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buFont typeface="Arial"/>
              <a:buChar char="•"/>
              <a:tabLst/>
              <a:defRPr/>
            </a:pPr>
            <a:r>
              <a:rPr kumimoji="0" lang="ru-RU" sz="2839" b="0" i="1" u="none" strike="noStrike" kern="1200" cap="none" spc="0" normalizeH="0" baseline="0" noProof="0" dirty="0" smtClean="0">
                <a:ln>
                  <a:noFill/>
                </a:ln>
                <a:solidFill>
                  <a:srgbClr val="824F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ЩФ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buFont typeface="Arial"/>
              <a:buChar char="•"/>
              <a:tabLst/>
              <a:defRPr/>
            </a:pPr>
            <a:endParaRPr kumimoji="0" lang="ru-RU" sz="2839" b="0" i="1" u="none" strike="noStrike" kern="1200" cap="none" spc="0" normalizeH="0" baseline="0" noProof="0" dirty="0" smtClean="0">
              <a:ln>
                <a:noFill/>
              </a:ln>
              <a:solidFill>
                <a:srgbClr val="824F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buFont typeface="Arial"/>
              <a:buChar char="•"/>
              <a:tabLst/>
              <a:defRPr/>
            </a:pPr>
            <a:r>
              <a:rPr lang="ru-RU" sz="2839" i="1" dirty="0" smtClean="0">
                <a:solidFill>
                  <a:srgbClr val="824F1C"/>
                </a:solidFill>
              </a:rPr>
              <a:t>О.</a:t>
            </a:r>
            <a:r>
              <a:rPr kumimoji="0" lang="ru-RU" sz="2839" b="0" i="1" u="none" strike="noStrike" kern="1200" cap="none" spc="0" normalizeH="0" baseline="0" noProof="0" dirty="0" smtClean="0">
                <a:ln>
                  <a:noFill/>
                </a:ln>
                <a:solidFill>
                  <a:srgbClr val="824F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билирубин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buFont typeface="Arial"/>
              <a:buChar char="•"/>
              <a:tabLst/>
              <a:defRPr/>
            </a:pPr>
            <a:r>
              <a:rPr lang="ru-RU" sz="2839" i="1" dirty="0" smtClean="0">
                <a:solidFill>
                  <a:srgbClr val="824F1C"/>
                </a:solidFill>
              </a:rPr>
              <a:t>П</a:t>
            </a:r>
            <a:r>
              <a:rPr kumimoji="0" lang="ru-RU" sz="2839" b="0" i="1" u="none" strike="noStrike" kern="1200" cap="none" spc="0" normalizeH="0" baseline="0" noProof="0" dirty="0" smtClean="0">
                <a:ln>
                  <a:noFill/>
                </a:ln>
                <a:solidFill>
                  <a:srgbClr val="824F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анкреатическая амилаза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buFont typeface="Arial"/>
              <a:buChar char="•"/>
              <a:tabLst/>
              <a:defRPr/>
            </a:pPr>
            <a:r>
              <a:rPr lang="ru-RU" sz="2839" i="1" dirty="0" smtClean="0">
                <a:solidFill>
                  <a:srgbClr val="824F1C"/>
                </a:solidFill>
              </a:rPr>
              <a:t>Холестерол</a:t>
            </a:r>
            <a:endParaRPr kumimoji="0" lang="en-US" sz="2839" b="0" i="1" u="none" strike="noStrike" kern="1200" cap="none" spc="0" normalizeH="0" baseline="0" noProof="0" dirty="0" smtClean="0">
              <a:ln>
                <a:noFill/>
              </a:ln>
              <a:solidFill>
                <a:srgbClr val="824F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noFill/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>Исследование системы гемостаза</a:t>
            </a:r>
            <a:endParaRPr lang="en-US" sz="2800" dirty="0"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600200"/>
            <a:ext cx="3810000" cy="51054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Время кровотечения со слизистой оболочки ротовой полости 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Тромбоцитопатии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Б-нь Виллебранда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собаки  - до 4 мин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кошки - до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 2,5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мин.</a:t>
            </a:r>
            <a:endParaRPr lang="en-US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3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Время свертывания 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по-Моравцу (на стекле) - норма 5-7 мин.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или в пробирке (Т=37</a:t>
            </a:r>
            <a:r>
              <a:rPr lang="ru-RU" i="1" baseline="30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–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 норма 5-10 мин.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</a:pPr>
            <a:endParaRPr lang="ru-RU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Специальные тесты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Коагулограмма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Фактор фон Виллебранда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ТЭГ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Показания: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4038600" cy="50167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77200" lvl="1" indent="-277200" algn="ctr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ea typeface="Wingdings"/>
                <a:cs typeface="Wingdings"/>
              </a:rPr>
              <a:t>Имеющееся кровотечение, петехии</a:t>
            </a:r>
          </a:p>
          <a:p>
            <a:pPr marL="277200" lvl="1" indent="-277200" algn="ctr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endParaRPr lang="ru-RU" sz="2000" dirty="0" smtClean="0"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ea typeface="Wingdings"/>
              <a:cs typeface="Wingdings"/>
            </a:endParaRPr>
          </a:p>
          <a:p>
            <a:pPr marL="277200" lvl="1" indent="-277200" algn="ctr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Тромбоцитопения</a:t>
            </a:r>
          </a:p>
          <a:p>
            <a:pPr marL="277200" lvl="1" indent="-277200" algn="ctr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endParaRPr lang="ru-RU" sz="2000" dirty="0" smtClean="0"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277200" lvl="1" indent="-277200" algn="ctr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Дегенеративные заболевания печени,  ПКШ</a:t>
            </a:r>
          </a:p>
          <a:p>
            <a:pPr marL="277200" lvl="1" indent="-277200" algn="ctr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endParaRPr lang="ru-RU" sz="2000" dirty="0" smtClean="0"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277200" lvl="1" indent="-277200" algn="ctr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Объёмные н/о </a:t>
            </a:r>
          </a:p>
          <a:p>
            <a:pPr marL="277200" lvl="1" indent="-277200" algn="ctr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endParaRPr lang="ru-RU" sz="2000" dirty="0" smtClean="0"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277200" lvl="1" indent="-277200" algn="ctr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Прием антикоагулянтов, антиагрегантов</a:t>
            </a:r>
          </a:p>
          <a:p>
            <a:pPr marL="277200" lvl="1" indent="-277200" algn="ctr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endParaRPr lang="ru-RU" sz="2000" dirty="0" smtClean="0"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277200" lvl="1" indent="-277200" algn="ctr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Вероятность ДВС</a:t>
            </a:r>
          </a:p>
          <a:p>
            <a:pPr marL="277200" lvl="1" indent="-277200" algn="ctr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endParaRPr lang="ru-RU" sz="2000" dirty="0" smtClean="0"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277200" lvl="1" indent="-277200" algn="ctr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Породная предрасположенность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11430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Методы:</a:t>
            </a: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  <a:latin typeface="+mj-lt"/>
                <a:ea typeface="+mj-ea"/>
                <a:cs typeface="+mj-cs"/>
              </a:rPr>
              <a:t>Гемостаз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2">
                    <a:alpha val="7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  <p:bldP spid="5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886200"/>
          </a:xfrm>
        </p:spPr>
        <p:txBody>
          <a:bodyPr>
            <a:normAutofit/>
          </a:bodyPr>
          <a:lstStyle/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3400" dirty="0" smtClean="0"/>
              <a:t> Гематокрит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3400" dirty="0" smtClean="0"/>
              <a:t> Гемодинамический статус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3400" dirty="0" smtClean="0"/>
              <a:t> Состояние системы гемостаза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3400" dirty="0" smtClean="0"/>
              <a:t> Ожидаемая интраоперационная кровопотеря</a:t>
            </a:r>
          </a:p>
          <a:p>
            <a:pPr lvl="1">
              <a:buFont typeface="Arial"/>
              <a:buChar char="•"/>
            </a:pPr>
            <a:endParaRPr lang="ru-RU" sz="3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343400" y="4724400"/>
            <a:ext cx="4800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34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Проверяйте кровь на совместимость!</a:t>
            </a:r>
            <a:endParaRPr lang="en-US" sz="3400" dirty="0" smtClean="0">
              <a:solidFill>
                <a:srgbClr val="FF00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Необходимость гемотрансфузии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glow rad="101600">
                  <a:schemeClr val="bg2">
                    <a:alpha val="7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191000"/>
            <a:ext cx="3810000" cy="2495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2286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ru-RU" sz="4000" b="1" dirty="0" smtClean="0">
                <a:ln w="15875">
                  <a:solidFill>
                    <a:schemeClr val="bg2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Calibri (Body)"/>
                <a:cs typeface="Calibri (Body)"/>
              </a:rPr>
              <a:t>??</a:t>
            </a:r>
            <a:endParaRPr lang="en-US" sz="4000" b="1" dirty="0">
              <a:ln w="15875">
                <a:solidFill>
                  <a:schemeClr val="bg2"/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Calibri (Body)"/>
              <a:cs typeface="Calibri 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61420"/>
          </a:xfrm>
          <a:solidFill>
            <a:schemeClr val="accent1"/>
          </a:solidFill>
        </p:spPr>
        <p:txBody>
          <a:bodyPr anchor="t"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</a:rPr>
              <a:t>Травмированные животные 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glow rad="101600">
                  <a:schemeClr val="bg2">
                    <a:alpha val="75000"/>
                  </a:schemeClr>
                </a:glo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2124670"/>
            <a:ext cx="3505200" cy="1447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solidFill>
                  <a:schemeClr val="accent5"/>
                </a:solidFill>
                <a:effectLst/>
              </a:rPr>
              <a:t>Очевидные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Переломы конечностей, таза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Наружные раны, кровотечение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86200" y="1972270"/>
            <a:ext cx="5105400" cy="1600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solidFill>
                  <a:schemeClr val="accent5"/>
                </a:solidFill>
                <a:effectLst/>
              </a:rPr>
              <a:t>Скрытые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Полостное кровотечение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Пневмоторакс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Повреждения внутренних  органов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ЧМТ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1371600"/>
            <a:ext cx="2438400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/>
                </a:solidFill>
                <a:effectLst/>
              </a:rPr>
              <a:t>ПОВРЕЖДЕНИЯ</a:t>
            </a:r>
            <a:endParaRPr lang="en-US" sz="2400" dirty="0">
              <a:solidFill>
                <a:schemeClr val="accent5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5486400"/>
            <a:ext cx="373380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>Важно</a:t>
            </a:r>
          </a:p>
          <a:p>
            <a:pPr algn="ctr">
              <a:buFont typeface="Arial"/>
              <a:buChar char="•"/>
            </a:pPr>
            <a:r>
              <a:rPr lang="ru-RU" dirty="0" smtClean="0"/>
              <a:t> Определить наиболее актуальную проблему</a:t>
            </a:r>
          </a:p>
          <a:p>
            <a:pPr>
              <a:buFont typeface="Arial"/>
              <a:buChar char="•"/>
            </a:pPr>
            <a:r>
              <a:rPr lang="ru-RU" dirty="0" smtClean="0"/>
              <a:t> Стабилизация общего состояния 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029200" y="4029670"/>
            <a:ext cx="3657600" cy="1219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cap="all" dirty="0" smtClean="0">
                <a:solidFill>
                  <a:schemeClr val="accent5"/>
                </a:solidFill>
                <a:effectLst/>
              </a:rPr>
              <a:t>Осложнения</a:t>
            </a:r>
          </a:p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Геморрагический шок</a:t>
            </a:r>
          </a:p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Болевой синдром</a:t>
            </a:r>
          </a:p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Дыхательная недостаточность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rot="5400000">
            <a:off x="5795665" y="1138535"/>
            <a:ext cx="448270" cy="1219200"/>
          </a:xfrm>
          <a:prstGeom prst="bentArrow">
            <a:avLst>
              <a:gd name="adj1" fmla="val 25000"/>
              <a:gd name="adj2" fmla="val 39984"/>
              <a:gd name="adj3" fmla="val 25000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8341265">
            <a:off x="2051817" y="1072221"/>
            <a:ext cx="530111" cy="1445693"/>
          </a:xfrm>
          <a:prstGeom prst="bentArrow">
            <a:avLst>
              <a:gd name="adj1" fmla="val 25000"/>
              <a:gd name="adj2" fmla="val 25000"/>
              <a:gd name="adj3" fmla="val 20271"/>
              <a:gd name="adj4" fmla="val 39847"/>
            </a:avLst>
          </a:prstGeom>
          <a:gradFill>
            <a:lin ang="10800000" scaled="0"/>
          </a:gradFill>
          <a:effectLst>
            <a:outerShdw blurRad="40000" dist="23000" dir="16200000" rotWithShape="0">
              <a:srgbClr val="000000">
                <a:alpha val="35000"/>
              </a:srgbClr>
            </a:outerShdw>
          </a:effectLst>
          <a:scene3d>
            <a:camera prst="orthographicFront">
              <a:rot lat="9" lon="10799970" rev="13799981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6324600" y="3572470"/>
            <a:ext cx="304800" cy="457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95600" y="762000"/>
            <a:ext cx="33528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ASA</a:t>
            </a:r>
            <a:r>
              <a:rPr lang="ru-RU" sz="2800" b="1" dirty="0" smtClean="0"/>
              <a:t> - </a:t>
            </a:r>
            <a:r>
              <a:rPr lang="en-US" sz="2800" b="1" dirty="0" smtClean="0"/>
              <a:t>VITAR II - V</a:t>
            </a:r>
            <a:endParaRPr lang="en-US" sz="28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533400" y="4114800"/>
            <a:ext cx="3581400" cy="21945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solidFill>
                  <a:schemeClr val="accent5"/>
                </a:solidFill>
                <a:effectLst/>
              </a:rPr>
              <a:t>Диагностика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Физикальное обследование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Рентген грудной клетки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УЗИ бр. Полости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Эндоскопия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МРТ, КТ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Диагностический торакоцентез/лапароцентез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7502201">
            <a:off x="3403676" y="3667244"/>
            <a:ext cx="753690" cy="33018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noFill/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>Какие вопросы мы решаем при предоперационном обследовании?</a:t>
            </a:r>
            <a:endParaRPr lang="en-US" sz="2800" dirty="0"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32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Какова тяжесть основного заболевания, есть ли осложнения</a:t>
            </a:r>
          </a:p>
          <a:p>
            <a:pPr>
              <a:spcBef>
                <a:spcPts val="132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Есть ли сопутствующие патологии</a:t>
            </a:r>
          </a:p>
          <a:p>
            <a:pPr>
              <a:spcBef>
                <a:spcPts val="132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каком состоянии находится пациент (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ASA - VITAR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>
              <a:spcBef>
                <a:spcPts val="132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Каковы наиболее вероятные осложнения во время анестезии у данного пациента</a:t>
            </a:r>
          </a:p>
          <a:p>
            <a:pPr>
              <a:spcBef>
                <a:spcPts val="132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Нужна ли предварительная подготовка пациента к операции</a:t>
            </a:r>
          </a:p>
          <a:p>
            <a:pPr>
              <a:spcBef>
                <a:spcPts val="132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Как срочно нужна операция</a:t>
            </a:r>
          </a:p>
          <a:p>
            <a:pPr>
              <a:spcBef>
                <a:spcPts val="132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Продолжать ли принимать ранее выписанные лекарства</a:t>
            </a:r>
          </a:p>
          <a:p>
            <a:pPr>
              <a:spcBef>
                <a:spcPts val="132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Потребуется ли гемотрансфузия</a:t>
            </a:r>
          </a:p>
          <a:p>
            <a:pPr>
              <a:spcBef>
                <a:spcPts val="132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Какова будет анестезиологическая тактика и объём мониторинга</a:t>
            </a:r>
          </a:p>
          <a:p>
            <a:pPr>
              <a:spcBef>
                <a:spcPts val="132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Каков будет послеоперационный период</a:t>
            </a:r>
          </a:p>
          <a:p>
            <a:pPr>
              <a:spcBef>
                <a:spcPts val="132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Как скоро пациент будет выписан домой</a:t>
            </a:r>
          </a:p>
          <a:p>
            <a:pPr>
              <a:spcBef>
                <a:spcPts val="132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Готов ли владелец животного к возможным проблемам</a:t>
            </a:r>
          </a:p>
          <a:p>
            <a:pPr>
              <a:spcBef>
                <a:spcPts val="132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Целесообразно ли проведение оперативного вмешательства</a:t>
            </a:r>
          </a:p>
          <a:p>
            <a:pPr>
              <a:buNone/>
            </a:pPr>
            <a:endParaRPr lang="ru-RU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Какие вопросы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  <a:latin typeface="+mj-lt"/>
                <a:ea typeface="+mj-ea"/>
                <a:cs typeface="+mj-cs"/>
              </a:rPr>
              <a:t>необходимо решить ДО операции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2">
                    <a:alpha val="7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73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omic Sans MS Bold"/>
                <a:cs typeface="Comic Sans MS Bold"/>
              </a:rPr>
              <a:t>Алгоритм предоперационного обследования</a:t>
            </a:r>
            <a:endParaRPr lang="en-US" sz="2800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omic Sans MS Bold"/>
              <a:cs typeface="Comic Sans MS Bold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914400"/>
            <a:ext cx="8153400" cy="533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Анамнез + Клинический осмотр</a:t>
            </a:r>
            <a:endParaRPr lang="en-US" sz="2400" dirty="0">
              <a:solidFill>
                <a:schemeClr val="accent4">
                  <a:lumMod val="5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860167" y="1273434"/>
            <a:ext cx="381001" cy="7297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6879967" y="1273432"/>
            <a:ext cx="381001" cy="7297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 rot="5400000">
            <a:off x="3527166" y="1273433"/>
            <a:ext cx="381001" cy="7297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1828800"/>
            <a:ext cx="1676400" cy="83819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Здоровые животные (</a:t>
            </a:r>
            <a:r>
              <a:rPr lang="en-US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ASA  - VITARI)</a:t>
            </a:r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057400" y="1828800"/>
            <a:ext cx="3200400" cy="83819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С сопутствующей патологией в уд-ном состоянии </a:t>
            </a:r>
          </a:p>
          <a:p>
            <a:pPr algn="ctr"/>
            <a:r>
              <a:rPr lang="ru-RU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ASA - VITAR II-III)</a:t>
            </a:r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486400" y="1828800"/>
            <a:ext cx="3276600" cy="83819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Декомпенсированные</a:t>
            </a:r>
          </a:p>
          <a:p>
            <a:pPr algn="ctr"/>
            <a:r>
              <a:rPr lang="ru-RU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(</a:t>
            </a:r>
            <a:r>
              <a:rPr lang="en-US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ASA - VITAR IV</a:t>
            </a:r>
            <a:r>
              <a:rPr lang="ru-RU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3810000"/>
            <a:ext cx="16764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«Лабораторный минимум»</a:t>
            </a:r>
            <a:endParaRPr lang="en-US" sz="1600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09800" y="2971800"/>
            <a:ext cx="29718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/>
              <a:buChar char="•"/>
            </a:pPr>
            <a:r>
              <a:rPr lang="ru-RU" sz="1600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Стандартный набор анализов</a:t>
            </a:r>
          </a:p>
          <a:p>
            <a:pPr algn="ctr">
              <a:buFont typeface="Arial"/>
              <a:buChar char="•"/>
            </a:pPr>
            <a:r>
              <a:rPr lang="ru-RU" sz="1600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Инструментальная диагностика</a:t>
            </a:r>
            <a:endParaRPr lang="en-US" sz="1600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486400" y="3047998"/>
            <a:ext cx="3352800" cy="121920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/>
              <a:buChar char="•"/>
            </a:pPr>
            <a:r>
              <a:rPr lang="ru-RU" sz="1600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Стандартные анализы</a:t>
            </a:r>
          </a:p>
          <a:p>
            <a:pPr algn="ctr">
              <a:buFont typeface="Arial"/>
              <a:buChar char="•"/>
            </a:pPr>
            <a:r>
              <a:rPr lang="ru-RU" sz="1600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Инструментальная  диагностика</a:t>
            </a:r>
          </a:p>
          <a:p>
            <a:pPr algn="ctr">
              <a:buFont typeface="Arial"/>
              <a:buChar char="•"/>
            </a:pPr>
            <a:r>
              <a:rPr lang="ru-RU" sz="1600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Специальные исследования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486400" y="4724400"/>
            <a:ext cx="33528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СТАБИЛИЗАЦИЯ ПАЦИЕНТА</a:t>
            </a:r>
            <a:endParaRPr lang="en-US" sz="1600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5800" y="6248400"/>
            <a:ext cx="46482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cap="all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Операция</a:t>
            </a:r>
            <a:endParaRPr lang="en-US" sz="2000" cap="all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86000" y="4038600"/>
            <a:ext cx="28956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/>
              <a:buChar char="•"/>
            </a:pPr>
            <a:r>
              <a:rPr lang="ru-RU" sz="1600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Уточнение диагнозов</a:t>
            </a:r>
          </a:p>
          <a:p>
            <a:pPr algn="ctr">
              <a:buFont typeface="Arial"/>
              <a:buChar char="•"/>
            </a:pPr>
            <a:r>
              <a:rPr lang="ru-RU" sz="1600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Уточнение степени риска </a:t>
            </a:r>
            <a:endParaRPr lang="en-US" sz="1600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200400" y="5105400"/>
            <a:ext cx="1981199" cy="723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Медикаментозная коррекция</a:t>
            </a:r>
            <a:endParaRPr lang="en-US" sz="1600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ight Arrow 17"/>
          <p:cNvSpPr/>
          <p:nvPr/>
        </p:nvSpPr>
        <p:spPr>
          <a:xfrm rot="5400000">
            <a:off x="517268" y="2911732"/>
            <a:ext cx="1143000" cy="6535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ight Arrow 18"/>
          <p:cNvSpPr/>
          <p:nvPr/>
        </p:nvSpPr>
        <p:spPr>
          <a:xfrm rot="5400000">
            <a:off x="334834" y="5167698"/>
            <a:ext cx="1524000" cy="6374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ight Arrow 19"/>
          <p:cNvSpPr/>
          <p:nvPr/>
        </p:nvSpPr>
        <p:spPr>
          <a:xfrm rot="5400000">
            <a:off x="3527165" y="2492634"/>
            <a:ext cx="381001" cy="7297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ight Arrow 20"/>
          <p:cNvSpPr/>
          <p:nvPr/>
        </p:nvSpPr>
        <p:spPr>
          <a:xfrm rot="5400000">
            <a:off x="3527164" y="3635634"/>
            <a:ext cx="381001" cy="7297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ight Arrow 21"/>
          <p:cNvSpPr/>
          <p:nvPr/>
        </p:nvSpPr>
        <p:spPr>
          <a:xfrm rot="5400000">
            <a:off x="3984367" y="4511933"/>
            <a:ext cx="381001" cy="7297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ight Arrow 22"/>
          <p:cNvSpPr/>
          <p:nvPr/>
        </p:nvSpPr>
        <p:spPr>
          <a:xfrm rot="5400000">
            <a:off x="3946268" y="5654936"/>
            <a:ext cx="457200" cy="7297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ight Arrow 23"/>
          <p:cNvSpPr/>
          <p:nvPr/>
        </p:nvSpPr>
        <p:spPr>
          <a:xfrm rot="7500988">
            <a:off x="5034419" y="5644725"/>
            <a:ext cx="805003" cy="5120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19800" y="6096000"/>
            <a:ext cx="24384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Консервативная терапия</a:t>
            </a:r>
            <a:endParaRPr lang="en-US" cap="all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ight Arrow 25"/>
          <p:cNvSpPr/>
          <p:nvPr/>
        </p:nvSpPr>
        <p:spPr>
          <a:xfrm rot="5400000">
            <a:off x="6912232" y="2492634"/>
            <a:ext cx="381001" cy="7297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ight Arrow 26"/>
          <p:cNvSpPr/>
          <p:nvPr/>
        </p:nvSpPr>
        <p:spPr>
          <a:xfrm rot="5400000">
            <a:off x="6918066" y="4130934"/>
            <a:ext cx="457203" cy="7297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Right Arrow 27"/>
          <p:cNvSpPr/>
          <p:nvPr/>
        </p:nvSpPr>
        <p:spPr>
          <a:xfrm rot="5400000">
            <a:off x="6879968" y="5540636"/>
            <a:ext cx="533400" cy="7297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57200" y="688976"/>
            <a:ext cx="8153400" cy="1588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ight Arrow 28"/>
          <p:cNvSpPr/>
          <p:nvPr/>
        </p:nvSpPr>
        <p:spPr>
          <a:xfrm rot="5400000">
            <a:off x="1967298" y="5167699"/>
            <a:ext cx="1524000" cy="6374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9" name="Curved Right Arrow 38"/>
          <p:cNvSpPr/>
          <p:nvPr/>
        </p:nvSpPr>
        <p:spPr>
          <a:xfrm>
            <a:off x="72000" y="2487600"/>
            <a:ext cx="685800" cy="4158236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1" animBg="1"/>
      <p:bldP spid="3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5375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Чек-лист безопасного проведения анестезии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326254"/>
            <a:ext cx="2808312" cy="1343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155516"/>
            <a:ext cx="95050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Перед </a:t>
            </a:r>
            <a:r>
              <a:rPr lang="ru-RU" sz="2400" b="1" dirty="0" smtClean="0"/>
              <a:t>анестезией</a:t>
            </a:r>
          </a:p>
          <a:p>
            <a:endParaRPr lang="ru-R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Обнаружено </a:t>
            </a:r>
            <a:r>
              <a:rPr lang="ru-RU" dirty="0"/>
              <a:t>ли что-то </a:t>
            </a:r>
            <a:r>
              <a:rPr lang="ru-RU" dirty="0" smtClean="0"/>
              <a:t>существенное в </a:t>
            </a:r>
            <a:r>
              <a:rPr lang="ru-RU" dirty="0"/>
              <a:t>анамнезе и / или </a:t>
            </a:r>
            <a:r>
              <a:rPr lang="ru-RU" dirty="0" smtClean="0"/>
              <a:t>клиническом обследовании?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Есть </a:t>
            </a:r>
            <a:r>
              <a:rPr lang="ru-RU" dirty="0"/>
              <a:t>ли какие-либо </a:t>
            </a:r>
            <a:r>
              <a:rPr lang="ru-RU" dirty="0" smtClean="0"/>
              <a:t>отклонения, требующие дальнейшего обследования?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Можно </a:t>
            </a:r>
            <a:r>
              <a:rPr lang="ru-RU" dirty="0"/>
              <a:t>ли устранить </a:t>
            </a:r>
            <a:r>
              <a:rPr lang="ru-RU" dirty="0" smtClean="0"/>
              <a:t>какие-либо отклонения </a:t>
            </a:r>
            <a:r>
              <a:rPr lang="ru-RU" dirty="0"/>
              <a:t>перед </a:t>
            </a:r>
            <a:r>
              <a:rPr lang="ru-RU" dirty="0" smtClean="0"/>
              <a:t>анестезией?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Какие </a:t>
            </a:r>
            <a:r>
              <a:rPr lang="ru-RU" dirty="0"/>
              <a:t>осложнения ожидаются </a:t>
            </a:r>
            <a:r>
              <a:rPr lang="ru-RU" dirty="0" smtClean="0"/>
              <a:t>во время анестезии?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Как </a:t>
            </a:r>
            <a:r>
              <a:rPr lang="ru-RU" dirty="0"/>
              <a:t>можно справиться с </a:t>
            </a:r>
            <a:r>
              <a:rPr lang="ru-RU" dirty="0" smtClean="0"/>
              <a:t>этими осложнениями?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Польза </a:t>
            </a:r>
            <a:r>
              <a:rPr lang="ru-RU" dirty="0"/>
              <a:t>для пациента </a:t>
            </a:r>
            <a:r>
              <a:rPr lang="ru-RU" dirty="0" smtClean="0"/>
              <a:t>от </a:t>
            </a:r>
            <a:r>
              <a:rPr lang="ru-RU" dirty="0" err="1" smtClean="0"/>
              <a:t>премедикации</a:t>
            </a:r>
            <a:r>
              <a:rPr lang="ru-RU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Как можно справиться с болью, связанной </a:t>
            </a:r>
            <a:r>
              <a:rPr lang="ru-RU" dirty="0"/>
              <a:t>с </a:t>
            </a:r>
            <a:r>
              <a:rPr lang="ru-RU" dirty="0" smtClean="0"/>
              <a:t>процедурой?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Как </a:t>
            </a:r>
            <a:r>
              <a:rPr lang="ru-RU" dirty="0"/>
              <a:t>будет индуцироваться </a:t>
            </a:r>
            <a:r>
              <a:rPr lang="ru-RU" dirty="0" smtClean="0"/>
              <a:t>и поддерживаться анестезия?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Как </a:t>
            </a:r>
            <a:r>
              <a:rPr lang="ru-RU" dirty="0"/>
              <a:t>будет вестись </a:t>
            </a:r>
            <a:r>
              <a:rPr lang="ru-RU" dirty="0" smtClean="0"/>
              <a:t>наблюдение за пациентом?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Как </a:t>
            </a:r>
            <a:r>
              <a:rPr lang="ru-RU" dirty="0"/>
              <a:t>будет </a:t>
            </a:r>
            <a:r>
              <a:rPr lang="ru-RU" dirty="0" smtClean="0"/>
              <a:t>поддерживаться температура </a:t>
            </a:r>
            <a:r>
              <a:rPr lang="ru-RU" dirty="0"/>
              <a:t>тела </a:t>
            </a:r>
            <a:r>
              <a:rPr lang="ru-RU" dirty="0" smtClean="0"/>
              <a:t>пациента?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Как </a:t>
            </a:r>
            <a:r>
              <a:rPr lang="ru-RU" dirty="0"/>
              <a:t>будет вести себя </a:t>
            </a:r>
            <a:r>
              <a:rPr lang="ru-RU" dirty="0" smtClean="0"/>
              <a:t>пациент в </a:t>
            </a:r>
            <a:r>
              <a:rPr lang="ru-RU" dirty="0" err="1" smtClean="0"/>
              <a:t>постанестезиологический</a:t>
            </a:r>
            <a:r>
              <a:rPr lang="ru-RU" dirty="0"/>
              <a:t> </a:t>
            </a:r>
            <a:r>
              <a:rPr lang="ru-RU" dirty="0" smtClean="0"/>
              <a:t>период?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Доступны </a:t>
            </a:r>
            <a:r>
              <a:rPr lang="ru-RU" dirty="0"/>
              <a:t>ли </a:t>
            </a:r>
            <a:r>
              <a:rPr lang="ru-RU" dirty="0" smtClean="0"/>
              <a:t>необходимые помещения</a:t>
            </a:r>
            <a:r>
              <a:rPr lang="ru-RU" dirty="0"/>
              <a:t>, персонал </a:t>
            </a:r>
            <a:r>
              <a:rPr lang="ru-RU"/>
              <a:t>и </a:t>
            </a:r>
            <a:r>
              <a:rPr lang="ru-RU" smtClean="0"/>
              <a:t>лекарства?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75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5375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Чек-лист безопасного проведения анестезии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874" y="5163157"/>
            <a:ext cx="3149334" cy="150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410449"/>
            <a:ext cx="950505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Аппарат для </a:t>
            </a:r>
            <a:r>
              <a:rPr lang="ru-RU" sz="2400" b="1" dirty="0" smtClean="0"/>
              <a:t>анестезии</a:t>
            </a:r>
          </a:p>
          <a:p>
            <a:endParaRPr lang="ru-R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Источник кислорода проверен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Резервный </a:t>
            </a:r>
            <a:r>
              <a:rPr lang="ru-RU" sz="2000" dirty="0"/>
              <a:t>источник кислорода </a:t>
            </a:r>
            <a:r>
              <a:rPr lang="ru-RU" sz="2000" dirty="0" smtClean="0"/>
              <a:t>доступен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Кислородная </a:t>
            </a:r>
            <a:r>
              <a:rPr lang="ru-RU" sz="2000" dirty="0"/>
              <a:t>сигнализация работает (</a:t>
            </a:r>
            <a:r>
              <a:rPr lang="ru-RU" sz="2000" dirty="0" smtClean="0"/>
              <a:t>при наличии)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Расходомеры работают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Испаритель </a:t>
            </a:r>
            <a:r>
              <a:rPr lang="ru-RU" sz="2000" dirty="0"/>
              <a:t>анестетика прикреплён </a:t>
            </a:r>
            <a:r>
              <a:rPr lang="ru-RU" sz="2000" dirty="0" smtClean="0"/>
              <a:t>и наполнен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Наркозный </a:t>
            </a:r>
            <a:r>
              <a:rPr lang="ru-RU" sz="2000" dirty="0"/>
              <a:t>аппарат прошёл тест на </a:t>
            </a:r>
            <a:r>
              <a:rPr lang="ru-RU" sz="2000" dirty="0" smtClean="0"/>
              <a:t>утечку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Система </a:t>
            </a:r>
            <a:r>
              <a:rPr lang="ru-RU" sz="2000" dirty="0"/>
              <a:t>удаления газов </a:t>
            </a:r>
            <a:r>
              <a:rPr lang="ru-RU" sz="2000" dirty="0" smtClean="0"/>
              <a:t>проверена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Мониторинг </a:t>
            </a:r>
            <a:r>
              <a:rPr lang="ru-RU" sz="2000" dirty="0"/>
              <a:t>имеющегося </a:t>
            </a:r>
            <a:r>
              <a:rPr lang="ru-RU" sz="2000" dirty="0" smtClean="0"/>
              <a:t>оборудования доступен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Оборудование </a:t>
            </a:r>
            <a:r>
              <a:rPr lang="ru-RU" sz="2000" dirty="0"/>
              <a:t>и препараты для </a:t>
            </a:r>
            <a:r>
              <a:rPr lang="ru-RU" sz="2000" dirty="0" smtClean="0"/>
              <a:t>экстренной помощи </a:t>
            </a:r>
            <a:r>
              <a:rPr lang="ru-RU" sz="2000" dirty="0"/>
              <a:t>проверены (</a:t>
            </a:r>
            <a:r>
              <a:rPr lang="ru-RU" sz="2000" dirty="0" smtClean="0"/>
              <a:t>реанимация)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7126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Кто?               ВСЕ пациенты…"/>
          <p:cNvSpPr txBox="1">
            <a:spLocks noGrp="1"/>
          </p:cNvSpPr>
          <p:nvPr>
            <p:ph type="body" idx="1"/>
          </p:nvPr>
        </p:nvSpPr>
        <p:spPr>
          <a:xfrm>
            <a:off x="337101" y="1844824"/>
            <a:ext cx="8458201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05180" indent="-305180" defTabSz="406908">
              <a:lnSpc>
                <a:spcPct val="90000"/>
              </a:lnSpc>
              <a:spcBef>
                <a:spcPts val="500"/>
              </a:spcBef>
              <a:buClr>
                <a:srgbClr val="376092"/>
              </a:buClr>
              <a:defRPr sz="2581">
                <a:latin typeface="Arial"/>
                <a:ea typeface="Arial"/>
                <a:cs typeface="Arial"/>
                <a:sym typeface="Arial"/>
              </a:defRPr>
            </a:pPr>
            <a:r>
              <a:rPr sz="3600" dirty="0" err="1">
                <a:latin typeface="+mj-lt"/>
              </a:rPr>
              <a:t>Кто</a:t>
            </a:r>
            <a:r>
              <a:rPr sz="3600" dirty="0">
                <a:latin typeface="+mj-lt"/>
              </a:rPr>
              <a:t>?		             ВСЕ </a:t>
            </a:r>
            <a:r>
              <a:rPr sz="3600" dirty="0" err="1">
                <a:latin typeface="+mj-lt"/>
              </a:rPr>
              <a:t>пациенты</a:t>
            </a:r>
            <a:endParaRPr sz="3600" dirty="0">
              <a:latin typeface="+mj-lt"/>
            </a:endParaRPr>
          </a:p>
          <a:p>
            <a:pPr marL="305180" indent="-305180" defTabSz="406908">
              <a:lnSpc>
                <a:spcPct val="90000"/>
              </a:lnSpc>
              <a:spcBef>
                <a:spcPts val="600"/>
              </a:spcBef>
              <a:buClr>
                <a:srgbClr val="376092"/>
              </a:buClr>
              <a:defRPr sz="2581">
                <a:latin typeface="Arial"/>
                <a:ea typeface="Arial"/>
                <a:cs typeface="Arial"/>
                <a:sym typeface="Arial"/>
              </a:defRPr>
            </a:pPr>
            <a:endParaRPr sz="3600" dirty="0">
              <a:latin typeface="+mj-lt"/>
            </a:endParaRPr>
          </a:p>
          <a:p>
            <a:pPr marL="305180" indent="-305180" defTabSz="406908">
              <a:lnSpc>
                <a:spcPct val="90000"/>
              </a:lnSpc>
              <a:spcBef>
                <a:spcPts val="500"/>
              </a:spcBef>
              <a:buClr>
                <a:srgbClr val="376092"/>
              </a:buClr>
              <a:defRPr sz="2581">
                <a:latin typeface="Arial"/>
                <a:ea typeface="Arial"/>
                <a:cs typeface="Arial"/>
                <a:sym typeface="Arial"/>
              </a:defRPr>
            </a:pPr>
            <a:r>
              <a:rPr sz="3600" dirty="0" err="1">
                <a:latin typeface="+mj-lt"/>
              </a:rPr>
              <a:t>Кто</a:t>
            </a:r>
            <a:r>
              <a:rPr sz="3600" dirty="0">
                <a:latin typeface="+mj-lt"/>
              </a:rPr>
              <a:t> </a:t>
            </a:r>
            <a:r>
              <a:rPr sz="3600" dirty="0" err="1">
                <a:latin typeface="+mj-lt"/>
              </a:rPr>
              <a:t>проводит</a:t>
            </a:r>
            <a:r>
              <a:rPr sz="3600" dirty="0">
                <a:latin typeface="+mj-lt"/>
              </a:rPr>
              <a:t>?	</a:t>
            </a:r>
            <a:r>
              <a:rPr sz="3600" dirty="0" err="1">
                <a:latin typeface="+mj-lt"/>
              </a:rPr>
              <a:t>Сам</a:t>
            </a:r>
            <a:r>
              <a:rPr sz="3600" dirty="0">
                <a:latin typeface="+mj-lt"/>
              </a:rPr>
              <a:t> </a:t>
            </a:r>
            <a:r>
              <a:rPr sz="3600" dirty="0" err="1">
                <a:latin typeface="+mj-lt"/>
              </a:rPr>
              <a:t>анестезиолог</a:t>
            </a:r>
            <a:r>
              <a:rPr sz="3600" dirty="0">
                <a:latin typeface="+mj-lt"/>
              </a:rPr>
              <a:t> </a:t>
            </a:r>
          </a:p>
          <a:p>
            <a:pPr marL="305180" indent="-305180" defTabSz="406908">
              <a:lnSpc>
                <a:spcPct val="90000"/>
              </a:lnSpc>
              <a:spcBef>
                <a:spcPts val="600"/>
              </a:spcBef>
              <a:buClr>
                <a:srgbClr val="376092"/>
              </a:buClr>
              <a:defRPr sz="2581">
                <a:latin typeface="Arial"/>
                <a:ea typeface="Arial"/>
                <a:cs typeface="Arial"/>
                <a:sym typeface="Arial"/>
              </a:defRPr>
            </a:pPr>
            <a:endParaRPr sz="3600" dirty="0">
              <a:latin typeface="+mj-lt"/>
            </a:endParaRPr>
          </a:p>
          <a:p>
            <a:pPr marL="305180" indent="-305180" defTabSz="406908">
              <a:lnSpc>
                <a:spcPct val="90000"/>
              </a:lnSpc>
              <a:spcBef>
                <a:spcPts val="500"/>
              </a:spcBef>
              <a:buClr>
                <a:srgbClr val="376092"/>
              </a:buClr>
              <a:defRPr sz="2581">
                <a:latin typeface="Arial"/>
                <a:ea typeface="Arial"/>
                <a:cs typeface="Arial"/>
                <a:sym typeface="Arial"/>
              </a:defRPr>
            </a:pPr>
            <a:r>
              <a:rPr sz="3600" dirty="0" err="1">
                <a:latin typeface="+mj-lt"/>
              </a:rPr>
              <a:t>Когда</a:t>
            </a:r>
            <a:r>
              <a:rPr sz="3600" dirty="0">
                <a:latin typeface="+mj-lt"/>
              </a:rPr>
              <a:t>?		         2 </a:t>
            </a:r>
            <a:r>
              <a:rPr sz="3600" dirty="0" err="1">
                <a:latin typeface="+mj-lt"/>
              </a:rPr>
              <a:t>фазы</a:t>
            </a:r>
            <a:endParaRPr sz="3600" dirty="0">
              <a:latin typeface="+mj-lt"/>
            </a:endParaRPr>
          </a:p>
          <a:p>
            <a:pPr marL="2148983" lvl="4" indent="-76295" defTabSz="406908">
              <a:lnSpc>
                <a:spcPct val="90000"/>
              </a:lnSpc>
              <a:spcBef>
                <a:spcPts val="400"/>
              </a:spcBef>
              <a:buClr>
                <a:srgbClr val="376092"/>
              </a:buClr>
              <a:defRPr sz="2581">
                <a:latin typeface="Arial"/>
                <a:ea typeface="Arial"/>
                <a:cs typeface="Arial"/>
                <a:sym typeface="Arial"/>
              </a:defRPr>
            </a:pPr>
            <a:r>
              <a:rPr sz="3600" dirty="0">
                <a:latin typeface="+mj-lt"/>
              </a:rPr>
              <a:t>1-7 </a:t>
            </a:r>
            <a:r>
              <a:rPr sz="3600" dirty="0" err="1">
                <a:latin typeface="+mj-lt"/>
              </a:rPr>
              <a:t>суток</a:t>
            </a:r>
            <a:r>
              <a:rPr sz="3600" dirty="0">
                <a:latin typeface="+mj-lt"/>
              </a:rPr>
              <a:t> </a:t>
            </a:r>
            <a:r>
              <a:rPr sz="3600" dirty="0" err="1">
                <a:latin typeface="+mj-lt"/>
              </a:rPr>
              <a:t>перед</a:t>
            </a:r>
            <a:r>
              <a:rPr sz="3600" dirty="0">
                <a:latin typeface="+mj-lt"/>
              </a:rPr>
              <a:t> </a:t>
            </a:r>
            <a:r>
              <a:rPr sz="3600" dirty="0" err="1">
                <a:latin typeface="+mj-lt"/>
              </a:rPr>
              <a:t>запланированной</a:t>
            </a:r>
            <a:r>
              <a:rPr sz="3600" dirty="0">
                <a:latin typeface="+mj-lt"/>
              </a:rPr>
              <a:t> </a:t>
            </a:r>
            <a:r>
              <a:rPr sz="3600" dirty="0" err="1">
                <a:latin typeface="+mj-lt"/>
              </a:rPr>
              <a:t>анестезией</a:t>
            </a:r>
            <a:endParaRPr sz="3600" dirty="0">
              <a:latin typeface="+mj-lt"/>
            </a:endParaRPr>
          </a:p>
          <a:p>
            <a:pPr marL="2148983" lvl="4" indent="-76295" defTabSz="406908">
              <a:lnSpc>
                <a:spcPct val="90000"/>
              </a:lnSpc>
              <a:spcBef>
                <a:spcPts val="400"/>
              </a:spcBef>
              <a:buClr>
                <a:srgbClr val="376092"/>
              </a:buClr>
              <a:defRPr sz="2581">
                <a:latin typeface="Arial"/>
                <a:ea typeface="Arial"/>
                <a:cs typeface="Arial"/>
                <a:sym typeface="Arial"/>
              </a:defRPr>
            </a:pPr>
            <a:r>
              <a:rPr sz="3600" dirty="0">
                <a:latin typeface="+mj-lt"/>
              </a:rPr>
              <a:t>В </a:t>
            </a:r>
            <a:r>
              <a:rPr sz="3600" dirty="0" err="1">
                <a:latin typeface="+mj-lt"/>
              </a:rPr>
              <a:t>день</a:t>
            </a:r>
            <a:r>
              <a:rPr sz="3600" dirty="0">
                <a:latin typeface="+mj-lt"/>
              </a:rPr>
              <a:t> </a:t>
            </a:r>
            <a:r>
              <a:rPr sz="3600" dirty="0" err="1">
                <a:latin typeface="+mj-lt"/>
              </a:rPr>
              <a:t>анестезии</a:t>
            </a:r>
            <a:endParaRPr sz="3600" dirty="0">
              <a:latin typeface="+mj-lt"/>
            </a:endParaRPr>
          </a:p>
          <a:p>
            <a:pPr marL="305180" indent="-305180" defTabSz="406908">
              <a:lnSpc>
                <a:spcPct val="90000"/>
              </a:lnSpc>
              <a:spcBef>
                <a:spcPts val="500"/>
              </a:spcBef>
              <a:buSzTx/>
              <a:buNone/>
              <a:defRPr sz="2581">
                <a:latin typeface="Arial"/>
                <a:ea typeface="Arial"/>
                <a:cs typeface="Arial"/>
                <a:sym typeface="Arial"/>
              </a:defRPr>
            </a:pPr>
            <a:r>
              <a:rPr sz="3600" dirty="0">
                <a:latin typeface="+mj-lt"/>
              </a:rPr>
              <a:t>	</a:t>
            </a:r>
          </a:p>
          <a:p>
            <a:pPr marL="203454" lvl="3" indent="1017269" defTabSz="406908">
              <a:lnSpc>
                <a:spcPct val="90000"/>
              </a:lnSpc>
              <a:spcBef>
                <a:spcPts val="300"/>
              </a:spcBef>
              <a:buSzTx/>
              <a:buNone/>
              <a:defRPr sz="2581">
                <a:latin typeface="Arial"/>
                <a:ea typeface="Arial"/>
                <a:cs typeface="Arial"/>
                <a:sym typeface="Arial"/>
              </a:defRPr>
            </a:pPr>
            <a:r>
              <a:rPr sz="3600" dirty="0"/>
              <a:t>			</a:t>
            </a:r>
          </a:p>
        </p:txBody>
      </p:sp>
      <p:sp>
        <p:nvSpPr>
          <p:cNvPr id="85" name="Принцип II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algn="l"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Принцип</a:t>
            </a:r>
            <a:r>
              <a:rPr dirty="0"/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908575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5375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Чек-лист безопасного проведения анестезии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874" y="5163157"/>
            <a:ext cx="3149334" cy="150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410449"/>
            <a:ext cx="950505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Препараты / </a:t>
            </a:r>
            <a:r>
              <a:rPr lang="ru-RU" sz="2400" b="1" dirty="0" smtClean="0"/>
              <a:t>Оборудование</a:t>
            </a:r>
          </a:p>
          <a:p>
            <a:endParaRPr lang="ru-RU" sz="2400" b="1" dirty="0"/>
          </a:p>
          <a:p>
            <a:r>
              <a:rPr lang="ru-RU" dirty="0"/>
              <a:t>• </a:t>
            </a:r>
            <a:r>
              <a:rPr lang="ru-RU" dirty="0" err="1"/>
              <a:t>Эндотрахеальные</a:t>
            </a:r>
            <a:r>
              <a:rPr lang="ru-RU" dirty="0"/>
              <a:t> трубки (</a:t>
            </a:r>
            <a:r>
              <a:rPr lang="ru-RU" dirty="0" smtClean="0"/>
              <a:t>манжеты проверены</a:t>
            </a:r>
            <a:r>
              <a:rPr lang="ru-RU" dirty="0"/>
              <a:t>)</a:t>
            </a:r>
          </a:p>
          <a:p>
            <a:r>
              <a:rPr lang="ru-RU" dirty="0"/>
              <a:t>• Вспомогательные средства для </a:t>
            </a:r>
            <a:r>
              <a:rPr lang="ru-RU" dirty="0" smtClean="0"/>
              <a:t>дыхательных путей </a:t>
            </a:r>
            <a:r>
              <a:rPr lang="ru-RU" dirty="0"/>
              <a:t>(например, ларингоскоп, </a:t>
            </a:r>
            <a:r>
              <a:rPr lang="ru-RU" dirty="0" smtClean="0"/>
              <a:t>мочевой</a:t>
            </a:r>
          </a:p>
          <a:p>
            <a:r>
              <a:rPr lang="ru-RU" dirty="0"/>
              <a:t> </a:t>
            </a:r>
            <a:r>
              <a:rPr lang="ru-RU" dirty="0" smtClean="0"/>
              <a:t>  катетер</a:t>
            </a:r>
            <a:r>
              <a:rPr lang="ru-RU" dirty="0"/>
              <a:t>, спрей с </a:t>
            </a:r>
            <a:r>
              <a:rPr lang="ru-RU" dirty="0" err="1"/>
              <a:t>лидокаином</a:t>
            </a:r>
            <a:r>
              <a:rPr lang="ru-RU" dirty="0"/>
              <a:t>, </a:t>
            </a:r>
            <a:r>
              <a:rPr lang="ru-RU" dirty="0" smtClean="0"/>
              <a:t>отсасывание, проводники </a:t>
            </a:r>
            <a:r>
              <a:rPr lang="ru-RU" dirty="0"/>
              <a:t>/ стилет)</a:t>
            </a:r>
          </a:p>
          <a:p>
            <a:r>
              <a:rPr lang="ru-RU" dirty="0"/>
              <a:t>• </a:t>
            </a:r>
            <a:r>
              <a:rPr lang="ru-RU" dirty="0" smtClean="0"/>
              <a:t>Проверить целостность </a:t>
            </a:r>
            <a:r>
              <a:rPr lang="ru-RU" dirty="0" err="1" smtClean="0"/>
              <a:t>самонадувающийхся</a:t>
            </a:r>
            <a:r>
              <a:rPr lang="ru-RU" dirty="0" smtClean="0"/>
              <a:t> мешков разных размеров </a:t>
            </a:r>
            <a:endParaRPr lang="ru-RU" dirty="0"/>
          </a:p>
          <a:p>
            <a:r>
              <a:rPr lang="ru-RU" dirty="0"/>
              <a:t>• </a:t>
            </a:r>
            <a:r>
              <a:rPr lang="ru-RU" dirty="0" err="1"/>
              <a:t>Эпинефрин</a:t>
            </a:r>
            <a:r>
              <a:rPr lang="ru-RU" dirty="0"/>
              <a:t>/адреналин</a:t>
            </a:r>
          </a:p>
          <a:p>
            <a:r>
              <a:rPr lang="ru-RU" dirty="0"/>
              <a:t>• Атропин</a:t>
            </a:r>
          </a:p>
          <a:p>
            <a:r>
              <a:rPr lang="ru-RU" dirty="0"/>
              <a:t>• Антагонисты (например, </a:t>
            </a:r>
            <a:r>
              <a:rPr lang="ru-RU" dirty="0" err="1" smtClean="0"/>
              <a:t>атипамезол</a:t>
            </a:r>
            <a:r>
              <a:rPr lang="ru-RU" dirty="0" smtClean="0"/>
              <a:t>, </a:t>
            </a:r>
            <a:r>
              <a:rPr lang="ru-RU" dirty="0" err="1" smtClean="0"/>
              <a:t>налоксон</a:t>
            </a:r>
            <a:r>
              <a:rPr lang="ru-RU" dirty="0"/>
              <a:t>)</a:t>
            </a:r>
          </a:p>
          <a:p>
            <a:r>
              <a:rPr lang="ru-RU" dirty="0"/>
              <a:t>• Внутривенные катетеры</a:t>
            </a:r>
          </a:p>
          <a:p>
            <a:r>
              <a:rPr lang="ru-RU" dirty="0"/>
              <a:t>• Физиологический раствор</a:t>
            </a:r>
          </a:p>
          <a:p>
            <a:r>
              <a:rPr lang="ru-RU" dirty="0"/>
              <a:t>• Система для </a:t>
            </a:r>
            <a:r>
              <a:rPr lang="ru-RU" dirty="0" err="1"/>
              <a:t>инфузионной</a:t>
            </a:r>
            <a:r>
              <a:rPr lang="ru-RU" dirty="0"/>
              <a:t> терапии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9949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книга анестезиология мо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2902"/>
            <a:ext cx="4431656" cy="6252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1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Почему?…"/>
          <p:cNvSpPr txBox="1">
            <a:spLocks noGrp="1"/>
          </p:cNvSpPr>
          <p:nvPr>
            <p:ph type="body" idx="1"/>
          </p:nvPr>
        </p:nvSpPr>
        <p:spPr>
          <a:xfrm>
            <a:off x="0" y="1052736"/>
            <a:ext cx="9144000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76092"/>
              </a:buClr>
              <a:buNone/>
              <a:defRPr sz="2900">
                <a:latin typeface="Arial"/>
                <a:ea typeface="Arial"/>
                <a:cs typeface="Arial"/>
                <a:sym typeface="Arial"/>
              </a:defRPr>
            </a:pPr>
            <a:r>
              <a:rPr sz="3600" dirty="0" err="1" smtClean="0">
                <a:latin typeface="+mj-lt"/>
              </a:rPr>
              <a:t>Почему</a:t>
            </a:r>
            <a:r>
              <a:rPr sz="3600" dirty="0" smtClean="0">
                <a:latin typeface="+mj-lt"/>
              </a:rPr>
              <a:t>?</a:t>
            </a:r>
            <a:endParaRPr lang="ru-RU" sz="3600" dirty="0" smtClean="0">
              <a:latin typeface="+mj-lt"/>
            </a:endParaRPr>
          </a:p>
          <a:p>
            <a:pPr>
              <a:buClr>
                <a:srgbClr val="376092"/>
              </a:buClr>
              <a:defRPr sz="2900">
                <a:latin typeface="Arial"/>
                <a:ea typeface="Arial"/>
                <a:cs typeface="Arial"/>
                <a:sym typeface="Arial"/>
              </a:defRPr>
            </a:pPr>
            <a:r>
              <a:rPr sz="3600" dirty="0" err="1" smtClean="0">
                <a:latin typeface="+mj-lt"/>
              </a:rPr>
              <a:t>Определение</a:t>
            </a:r>
            <a:r>
              <a:rPr sz="3600" dirty="0" smtClean="0">
                <a:latin typeface="+mj-lt"/>
              </a:rPr>
              <a:t> </a:t>
            </a:r>
            <a:r>
              <a:rPr sz="3600" dirty="0" err="1">
                <a:latin typeface="+mj-lt"/>
              </a:rPr>
              <a:t>анестезиологического</a:t>
            </a:r>
            <a:r>
              <a:rPr sz="3600" dirty="0">
                <a:latin typeface="+mj-lt"/>
              </a:rPr>
              <a:t> </a:t>
            </a:r>
            <a:r>
              <a:rPr sz="3600" dirty="0" err="1" smtClean="0">
                <a:latin typeface="+mj-lt"/>
              </a:rPr>
              <a:t>риска</a:t>
            </a:r>
            <a:endParaRPr lang="ru-RU" sz="3600" dirty="0" smtClean="0">
              <a:latin typeface="+mj-lt"/>
            </a:endParaRPr>
          </a:p>
          <a:p>
            <a:pPr>
              <a:buClr>
                <a:srgbClr val="376092"/>
              </a:buClr>
              <a:defRPr sz="2900">
                <a:latin typeface="Arial"/>
                <a:ea typeface="Arial"/>
                <a:cs typeface="Arial"/>
                <a:sym typeface="Arial"/>
              </a:defRPr>
            </a:pPr>
            <a:r>
              <a:rPr sz="3600" dirty="0" err="1" smtClean="0">
                <a:latin typeface="+mj-lt"/>
              </a:rPr>
              <a:t>Раннее</a:t>
            </a:r>
            <a:r>
              <a:rPr sz="3600" dirty="0" smtClean="0">
                <a:latin typeface="+mj-lt"/>
              </a:rPr>
              <a:t> </a:t>
            </a:r>
            <a:r>
              <a:rPr sz="3600" dirty="0" err="1">
                <a:latin typeface="+mj-lt"/>
              </a:rPr>
              <a:t>распознавание</a:t>
            </a:r>
            <a:r>
              <a:rPr sz="3600" dirty="0">
                <a:latin typeface="+mj-lt"/>
              </a:rPr>
              <a:t> </a:t>
            </a:r>
            <a:r>
              <a:rPr sz="3600" dirty="0" err="1">
                <a:latin typeface="+mj-lt"/>
              </a:rPr>
              <a:t>возможных</a:t>
            </a:r>
            <a:r>
              <a:rPr sz="3600" dirty="0">
                <a:latin typeface="+mj-lt"/>
              </a:rPr>
              <a:t> </a:t>
            </a:r>
            <a:r>
              <a:rPr sz="3600" dirty="0" err="1" smtClean="0">
                <a:latin typeface="+mj-lt"/>
              </a:rPr>
              <a:t>осложнений</a:t>
            </a:r>
            <a:endParaRPr lang="ru-RU" sz="3600" dirty="0" smtClean="0">
              <a:latin typeface="+mj-lt"/>
            </a:endParaRPr>
          </a:p>
          <a:p>
            <a:pPr>
              <a:buClr>
                <a:srgbClr val="376092"/>
              </a:buClr>
              <a:defRPr sz="2900">
                <a:latin typeface="Arial"/>
                <a:ea typeface="Arial"/>
                <a:cs typeface="Arial"/>
                <a:sym typeface="Arial"/>
              </a:defRPr>
            </a:pPr>
            <a:r>
              <a:rPr sz="3600" dirty="0" err="1" smtClean="0">
                <a:latin typeface="+mj-lt"/>
              </a:rPr>
              <a:t>Выяснение</a:t>
            </a:r>
            <a:r>
              <a:rPr sz="3600" dirty="0">
                <a:latin typeface="+mj-lt"/>
              </a:rPr>
              <a:t>, </a:t>
            </a:r>
            <a:r>
              <a:rPr sz="3600" dirty="0" err="1">
                <a:latin typeface="+mj-lt"/>
              </a:rPr>
              <a:t>требуются</a:t>
            </a:r>
            <a:r>
              <a:rPr sz="3600" dirty="0">
                <a:latin typeface="+mj-lt"/>
              </a:rPr>
              <a:t> </a:t>
            </a:r>
            <a:r>
              <a:rPr sz="3600" dirty="0" err="1">
                <a:latin typeface="+mj-lt"/>
              </a:rPr>
              <a:t>ли</a:t>
            </a:r>
            <a:r>
              <a:rPr sz="3600" dirty="0">
                <a:latin typeface="+mj-lt"/>
              </a:rPr>
              <a:t> </a:t>
            </a:r>
            <a:r>
              <a:rPr sz="3600" dirty="0" err="1">
                <a:latin typeface="+mj-lt"/>
              </a:rPr>
              <a:t>дальнейшие</a:t>
            </a:r>
            <a:r>
              <a:rPr sz="3600" dirty="0">
                <a:latin typeface="+mj-lt"/>
              </a:rPr>
              <a:t> </a:t>
            </a:r>
            <a:r>
              <a:rPr sz="3600" dirty="0" err="1" smtClean="0">
                <a:latin typeface="+mj-lt"/>
              </a:rPr>
              <a:t>обследования</a:t>
            </a:r>
            <a:endParaRPr lang="ru-RU" sz="3600" dirty="0" smtClean="0">
              <a:latin typeface="+mj-lt"/>
            </a:endParaRPr>
          </a:p>
          <a:p>
            <a:pPr>
              <a:buClr>
                <a:srgbClr val="376092"/>
              </a:buClr>
              <a:defRPr sz="2900">
                <a:latin typeface="Arial"/>
                <a:ea typeface="Arial"/>
                <a:cs typeface="Arial"/>
                <a:sym typeface="Arial"/>
              </a:defRPr>
            </a:pPr>
            <a:r>
              <a:rPr sz="3600" dirty="0" err="1" smtClean="0">
                <a:latin typeface="+mj-lt"/>
              </a:rPr>
              <a:t>Разработка</a:t>
            </a:r>
            <a:r>
              <a:rPr sz="3600" dirty="0" smtClean="0">
                <a:latin typeface="+mj-lt"/>
              </a:rPr>
              <a:t> </a:t>
            </a:r>
            <a:r>
              <a:rPr sz="3600" dirty="0" err="1">
                <a:latin typeface="+mj-lt"/>
              </a:rPr>
              <a:t>анестезиологического</a:t>
            </a:r>
            <a:r>
              <a:rPr sz="3600" dirty="0">
                <a:latin typeface="+mj-lt"/>
              </a:rPr>
              <a:t> </a:t>
            </a:r>
            <a:r>
              <a:rPr sz="3600" dirty="0" err="1">
                <a:latin typeface="+mj-lt"/>
              </a:rPr>
              <a:t>протокола</a:t>
            </a:r>
            <a:endParaRPr sz="3600" dirty="0">
              <a:latin typeface="+mj-lt"/>
            </a:endParaRPr>
          </a:p>
        </p:txBody>
      </p:sp>
      <p:sp>
        <p:nvSpPr>
          <p:cNvPr id="88" name="Принцип III"/>
          <p:cNvSpPr txBox="1">
            <a:spLocks noGrp="1"/>
          </p:cNvSpPr>
          <p:nvPr>
            <p:ph type="title"/>
          </p:nvPr>
        </p:nvSpPr>
        <p:spPr>
          <a:xfrm>
            <a:off x="457200" y="-27384"/>
            <a:ext cx="8229600" cy="1143001"/>
          </a:xfrm>
          <a:prstGeom prst="rect">
            <a:avLst/>
          </a:prstGeom>
        </p:spPr>
        <p:txBody>
          <a:bodyPr/>
          <a:lstStyle/>
          <a:p>
            <a:pPr algn="l"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Принцип</a:t>
            </a:r>
            <a:r>
              <a:rPr dirty="0"/>
              <a:t> III</a:t>
            </a:r>
          </a:p>
        </p:txBody>
      </p:sp>
    </p:spTree>
    <p:extLst>
      <p:ext uri="{BB962C8B-B14F-4D97-AF65-F5344CB8AC3E}">
        <p14:creationId xmlns:p14="http://schemas.microsoft.com/office/powerpoint/2010/main" val="17663192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093732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endParaRPr lang="ru-RU" dirty="0" smtClean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/>
              <a:t> Анестезиологический риск – 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ru-RU" sz="2353" dirty="0" smtClean="0"/>
              <a:t>вероятность развития осложнений в результате анестезии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None/>
            </a:pPr>
            <a:endParaRPr lang="ru-RU" dirty="0" smtClean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/>
              <a:t> Осложнение анестезии</a:t>
            </a:r>
            <a:r>
              <a:rPr lang="en-US" dirty="0" smtClean="0"/>
              <a:t> – </a:t>
            </a:r>
            <a:endParaRPr lang="ru-RU" dirty="0" smtClean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ru-RU" sz="2400" dirty="0" smtClean="0"/>
              <a:t>	появление дополнительного заболевания или смерть в результате анестезии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None/>
            </a:pPr>
            <a:endParaRPr lang="ru-RU" dirty="0" smtClean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/>
              <a:t> Анестезиологическая смертность</a:t>
            </a:r>
          </a:p>
          <a:p>
            <a:pPr lvl="2"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/>
              <a:t>в гуманитарной  медицине - 1 : </a:t>
            </a:r>
            <a:r>
              <a:rPr lang="en-US" dirty="0" smtClean="0"/>
              <a:t>10 000</a:t>
            </a:r>
            <a:endParaRPr lang="ru-RU" dirty="0" smtClean="0"/>
          </a:p>
          <a:p>
            <a:pPr lvl="2"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/>
              <a:t>в ветеринарии - 1 : 2 000 </a:t>
            </a:r>
            <a:r>
              <a:rPr lang="en-US" dirty="0" smtClean="0"/>
              <a:t>(Posner, 2007)</a:t>
            </a:r>
            <a:endParaRPr lang="ru-RU" dirty="0" smtClean="0"/>
          </a:p>
          <a:p>
            <a:pPr lvl="2"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dirty="0" smtClean="0"/>
              <a:t>собаки 1 : 601; кошки 1 : 419 (</a:t>
            </a:r>
            <a:r>
              <a:rPr lang="en-US" dirty="0" err="1" smtClean="0"/>
              <a:t>Brodbelt</a:t>
            </a:r>
            <a:r>
              <a:rPr lang="en-US" dirty="0" smtClean="0"/>
              <a:t>, 2008)</a:t>
            </a:r>
            <a:endParaRPr lang="ru-RU" dirty="0" smtClean="0"/>
          </a:p>
          <a:p>
            <a:pPr marL="914400" lvl="2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endParaRPr lang="ru-RU" dirty="0" smtClean="0"/>
          </a:p>
          <a:p>
            <a:pPr lvl="2">
              <a:buClr>
                <a:schemeClr val="accent5">
                  <a:lumMod val="60000"/>
                  <a:lumOff val="40000"/>
                </a:schemeClr>
              </a:buClr>
            </a:pPr>
            <a:endParaRPr lang="ru-RU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57200" y="60198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31802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6"/>
            <a:ext cx="8229600" cy="57864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Возможные осложнения</a:t>
            </a:r>
            <a:endParaRPr lang="en-US" sz="2800" dirty="0"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685799"/>
            <a:ext cx="5867400" cy="2200603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  <a:defRPr/>
            </a:pPr>
            <a:r>
              <a:rPr lang="ru-RU" sz="2400" dirty="0" smtClean="0"/>
              <a:t> Респираторные</a:t>
            </a:r>
            <a:endParaRPr lang="en-US" sz="2400" dirty="0" smtClean="0"/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Гиповентиляция /апноэ (гипоксемия/гиперкапния)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Нарушение проходимости ВДП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Трудности/невозможность интубации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Аспирация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Аспирационная пневмония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Пневматоракс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221194"/>
            <a:ext cx="5867400" cy="199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400" dirty="0" smtClean="0"/>
              <a:t> Циркуляторные</a:t>
            </a:r>
            <a:endParaRPr lang="en-US" sz="2400" dirty="0" smtClean="0"/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Гипотензия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Гипертензия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Гипоперфузия отдельных тканей и органов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533400" y="1754594"/>
            <a:ext cx="5867400" cy="15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  <a:defRPr/>
            </a:pPr>
            <a:r>
              <a:rPr lang="ru-RU" sz="2400" dirty="0" smtClean="0"/>
              <a:t> Кардиогенные</a:t>
            </a:r>
            <a:endParaRPr lang="en-US" sz="2400" dirty="0" smtClean="0"/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Ишемия миокарда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Острая сердечная недостаточность</a:t>
            </a:r>
            <a:endParaRPr lang="en-US" dirty="0" smtClean="0"/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Аритмии, остановка сердца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2286000"/>
            <a:ext cx="5867400" cy="1585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  <a:defRPr/>
            </a:pPr>
            <a:r>
              <a:rPr lang="ru-RU" sz="2400" dirty="0" smtClean="0"/>
              <a:t> Нарушения гемостаза</a:t>
            </a:r>
            <a:endParaRPr lang="en-US" sz="2400" dirty="0" smtClean="0"/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Кровотечение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Тромбоэмболия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ДВС-синдром</a:t>
            </a:r>
            <a:endParaRPr lang="en-US" dirty="0" smtClean="0"/>
          </a:p>
          <a:p>
            <a:pPr algn="ctr">
              <a:buFontTx/>
              <a:buNone/>
            </a:pPr>
            <a:endParaRPr lang="ru-RU" sz="1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838200" y="2819400"/>
            <a:ext cx="5867400" cy="1646605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  <a:defRPr/>
            </a:pPr>
            <a:r>
              <a:rPr lang="ru-RU" sz="2400" dirty="0" smtClean="0"/>
              <a:t> Центральные</a:t>
            </a:r>
            <a:endParaRPr lang="en-US" sz="2400" dirty="0" smtClean="0"/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Амнезия/делирий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Судороги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latin typeface="Wingdings"/>
                <a:ea typeface="Wingdings"/>
                <a:cs typeface="Wingdings"/>
              </a:rPr>
              <a:t></a:t>
            </a:r>
            <a:r>
              <a:rPr lang="ru-RU" dirty="0" smtClean="0"/>
              <a:t> ВЧД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Отёк ГМ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3380601"/>
            <a:ext cx="5867400" cy="1369606"/>
          </a:xfrm>
          <a:prstGeom prst="rect">
            <a:avLst/>
          </a:prstGeom>
          <a:solidFill>
            <a:srgbClr val="D7FBAF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400" dirty="0" smtClean="0"/>
              <a:t> Органные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ru-RU" dirty="0" smtClean="0"/>
              <a:t> Острая почечная недостаточностьть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ru-RU" dirty="0" smtClean="0"/>
              <a:t> О. панкреатит, панкреонекроз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ru-RU" dirty="0" smtClean="0"/>
              <a:t> ПОН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143000" y="3962400"/>
            <a:ext cx="5867400" cy="13696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400" dirty="0" smtClean="0"/>
              <a:t> Метаболические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ru-RU" dirty="0" smtClean="0"/>
              <a:t> Метаболический ацидоз/алкалоз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ru-RU" dirty="0" smtClean="0"/>
              <a:t> Гипер/гипогликемия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ru-RU" dirty="0" smtClean="0"/>
              <a:t> Злокачественная гипертермия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520" y="4469992"/>
            <a:ext cx="5867400" cy="127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400" dirty="0" smtClean="0"/>
              <a:t> Иммунологические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ru-RU" dirty="0" smtClean="0"/>
              <a:t> Анафилаксия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ru-RU" dirty="0" smtClean="0"/>
              <a:t> Посттрансфузионные реакции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37200" y="2748203"/>
            <a:ext cx="4302000" cy="379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sz="2400" dirty="0" smtClean="0"/>
              <a:t> Прочие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Боль</a:t>
            </a:r>
            <a:endParaRPr lang="en-US" dirty="0" smtClean="0"/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ru-RU" dirty="0" smtClean="0"/>
              <a:t> Гипотермия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ru-RU" dirty="0" smtClean="0"/>
              <a:t> Длительное пробуждение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ru-RU" dirty="0" smtClean="0"/>
              <a:t> Регургитация/рвота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ТЭЛА, жировая/воздушная эмболия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Пневмония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ru-RU" dirty="0" smtClean="0"/>
              <a:t> Цистит	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ru-RU" dirty="0" smtClean="0"/>
              <a:t> Сепсис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ru-RU" dirty="0" smtClean="0"/>
              <a:t> Стриктура пищевода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Электролитные нарушения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Неврологический дефицит</a:t>
            </a:r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dirty="0" smtClean="0"/>
              <a:t> Повреждения ЖКТ</a:t>
            </a:r>
            <a:endParaRPr lang="en-US" dirty="0" smtClean="0"/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endParaRPr lang="ru-RU" sz="2400" dirty="0" smtClean="0"/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defRPr/>
            </a:pPr>
            <a:endParaRPr lang="en-US" sz="2400" dirty="0" smtClean="0"/>
          </a:p>
          <a:p>
            <a:pPr lvl="1"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/>
          </a:solidFill>
        </p:spPr>
        <p:txBody>
          <a:bodyPr/>
          <a:lstStyle/>
          <a:p>
            <a:r>
              <a:rPr lang="ru-RU" dirty="0" smtClean="0">
                <a:solidFill>
                  <a:srgbClr val="950519"/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</a:rPr>
              <a:t>Риск</a:t>
            </a:r>
            <a:endParaRPr lang="en-US" dirty="0">
              <a:solidFill>
                <a:srgbClr val="950519"/>
              </a:solidFill>
              <a:effectLst>
                <a:glow rad="101600">
                  <a:schemeClr val="bg2">
                    <a:alpha val="7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4465637"/>
            <a:ext cx="6172200" cy="1706563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5"/>
                </a:solidFill>
              </a:rPr>
              <a:t>Операционно-анестезиологический риск</a:t>
            </a:r>
          </a:p>
        </p:txBody>
      </p:sp>
      <p:pic>
        <p:nvPicPr>
          <p:cNvPr id="4" name="Picture 3" descr="syrin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447800"/>
            <a:ext cx="1371600" cy="15819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62200" y="1447800"/>
            <a:ext cx="4343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2700" i="1" dirty="0" smtClean="0"/>
              <a:t> Анестезиологический - ?</a:t>
            </a:r>
          </a:p>
        </p:txBody>
      </p:sp>
      <p:pic>
        <p:nvPicPr>
          <p:cNvPr id="7" name="Picture 6" descr="knif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2656" y="2514600"/>
            <a:ext cx="1609344" cy="12070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99649" y="3200400"/>
            <a:ext cx="300595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ru-RU" sz="2700" i="1" dirty="0" smtClean="0"/>
              <a:t> Хирургический - ?</a:t>
            </a:r>
            <a:endParaRPr lang="en-US" sz="27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Глобальные факторы операционно-анестезиологического риска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8"/>
            <a:ext cx="8229600" cy="4333856"/>
          </a:xfrm>
        </p:spPr>
        <p:txBody>
          <a:bodyPr>
            <a:normAutofit fontScale="55000" lnSpcReduction="20000"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/>
              <a:t>Основное заболевание</a:t>
            </a:r>
          </a:p>
          <a:p>
            <a:pPr lvl="1"/>
            <a:r>
              <a:rPr lang="ru-RU" dirty="0" smtClean="0"/>
              <a:t>Пораженные ткани, органы</a:t>
            </a:r>
          </a:p>
          <a:p>
            <a:pPr lvl="1"/>
            <a:r>
              <a:rPr lang="ru-RU" dirty="0" smtClean="0"/>
              <a:t>Стадия процесса</a:t>
            </a:r>
          </a:p>
          <a:p>
            <a:pPr lvl="1"/>
            <a:r>
              <a:rPr lang="ru-RU" dirty="0" smtClean="0"/>
              <a:t>Воспаление</a:t>
            </a:r>
          </a:p>
          <a:p>
            <a:pPr lvl="1"/>
            <a:r>
              <a:rPr lang="ru-RU" dirty="0" smtClean="0"/>
              <a:t>Боль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/>
              <a:t>Осложнения основного заболевания</a:t>
            </a:r>
          </a:p>
          <a:p>
            <a:pPr lvl="1"/>
            <a:r>
              <a:rPr lang="ru-RU" dirty="0" smtClean="0"/>
              <a:t>Синдром системного воспаления</a:t>
            </a:r>
          </a:p>
          <a:p>
            <a:pPr lvl="1"/>
            <a:r>
              <a:rPr lang="ru-RU" dirty="0" smtClean="0"/>
              <a:t>Интоксикация</a:t>
            </a:r>
          </a:p>
          <a:p>
            <a:pPr lvl="1"/>
            <a:r>
              <a:rPr lang="ru-RU" dirty="0" smtClean="0"/>
              <a:t>Гиповолемия</a:t>
            </a:r>
          </a:p>
          <a:p>
            <a:pPr lvl="1"/>
            <a:r>
              <a:rPr lang="ru-RU" dirty="0" smtClean="0"/>
              <a:t>Сепсис</a:t>
            </a:r>
          </a:p>
          <a:p>
            <a:pPr lvl="1"/>
            <a:r>
              <a:rPr lang="ru-RU" dirty="0" smtClean="0"/>
              <a:t>Анемия</a:t>
            </a:r>
          </a:p>
          <a:p>
            <a:pPr lvl="1"/>
            <a:r>
              <a:rPr lang="ru-RU" dirty="0" smtClean="0"/>
              <a:t>Паранеопластический синдром</a:t>
            </a:r>
          </a:p>
          <a:p>
            <a:pPr lvl="1"/>
            <a:r>
              <a:rPr lang="ru-RU" dirty="0" smtClean="0"/>
              <a:t>Осложнения, связанные с медикаментозным лечением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v"/>
            </a:pPr>
            <a:r>
              <a:rPr lang="ru-RU" dirty="0" smtClean="0"/>
              <a:t>Сопутствующая патология</a:t>
            </a:r>
          </a:p>
          <a:p>
            <a:pPr lvl="1"/>
            <a:r>
              <a:rPr lang="ru-RU" dirty="0" smtClean="0"/>
              <a:t>Стадия заболевания</a:t>
            </a:r>
          </a:p>
          <a:p>
            <a:pPr lvl="1"/>
            <a:r>
              <a:rPr lang="ru-RU" dirty="0" smtClean="0"/>
              <a:t>Осложнения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5"/>
                </a:solidFill>
                <a:effectLst>
                  <a:glow rad="101600">
                    <a:schemeClr val="bg2">
                      <a:alpha val="75000"/>
                    </a:schemeClr>
                  </a:glow>
                </a:effectLst>
              </a:rPr>
              <a:t>От чего зависит состояние пациента?</a:t>
            </a:r>
            <a:endParaRPr lang="en-US" sz="3200" dirty="0">
              <a:solidFill>
                <a:schemeClr val="accent5"/>
              </a:solidFill>
              <a:effectLst>
                <a:glow rad="101600">
                  <a:schemeClr val="bg2">
                    <a:alpha val="75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5619690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spcBef>
                <a:spcPct val="20000"/>
              </a:spcBef>
              <a:buClr>
                <a:srgbClr val="511818">
                  <a:lumMod val="60000"/>
                  <a:lumOff val="40000"/>
                </a:srgbClr>
              </a:buClr>
            </a:pPr>
            <a:r>
              <a:rPr lang="ru-RU" sz="2000" dirty="0" smtClean="0">
                <a:solidFill>
                  <a:prstClr val="black"/>
                </a:solidFill>
              </a:rPr>
              <a:t>Что причиняет больший вред: основная болезнь или сопутствующая?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60927</TotalTime>
  <Words>1596</Words>
  <Application>Microsoft Office PowerPoint</Application>
  <PresentationFormat>Экран (4:3)</PresentationFormat>
  <Paragraphs>508</Paragraphs>
  <Slides>31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Office Theme</vt:lpstr>
      <vt:lpstr>Клиника экспериментальной терапии  ФГБУ «НМИЦ онкологии им. Н.Н. Блохина» Минздрава России Анестезиологическое ветеринарное общество России  «Институт развития ветеринарной интенсивной терапии,  анестезиологии и реаниматологии» (АНО ВИТАР) Ветеринарная клиника «Биоконтроль»</vt:lpstr>
      <vt:lpstr>Принцип I</vt:lpstr>
      <vt:lpstr>Принцип II</vt:lpstr>
      <vt:lpstr>Принцип III</vt:lpstr>
      <vt:lpstr>Презентация PowerPoint</vt:lpstr>
      <vt:lpstr>Возможные осложнения</vt:lpstr>
      <vt:lpstr>Риск</vt:lpstr>
      <vt:lpstr>Глобальные факторы операционно-анестезиологического риска</vt:lpstr>
      <vt:lpstr>От чего зависит состояние пациента?</vt:lpstr>
      <vt:lpstr>Как дать оценку состояния?</vt:lpstr>
      <vt:lpstr>Презентация PowerPoint</vt:lpstr>
      <vt:lpstr>Презентация PowerPoint</vt:lpstr>
      <vt:lpstr>Возраст </vt:lpstr>
      <vt:lpstr>Породные и индивидуальные особенности</vt:lpstr>
      <vt:lpstr> </vt:lpstr>
      <vt:lpstr>Анамнез</vt:lpstr>
      <vt:lpstr>Презентация PowerPoint</vt:lpstr>
      <vt:lpstr>Презентация PowerPoint</vt:lpstr>
      <vt:lpstr>Презентация PowerPoint</vt:lpstr>
      <vt:lpstr>Методы визуальной диагностики</vt:lpstr>
      <vt:lpstr>Лабораторные исследования</vt:lpstr>
      <vt:lpstr>Общие рекомендации:</vt:lpstr>
      <vt:lpstr>Исследование системы гемостаза</vt:lpstr>
      <vt:lpstr>Презентация PowerPoint</vt:lpstr>
      <vt:lpstr>Травмированные животные </vt:lpstr>
      <vt:lpstr>Какие вопросы мы решаем при предоперационном обследовании?</vt:lpstr>
      <vt:lpstr>Алгоритм предоперационного обследования</vt:lpstr>
      <vt:lpstr>Чек-лист безопасного проведения анестезии</vt:lpstr>
      <vt:lpstr>Чек-лист безопасного проведения анестезии</vt:lpstr>
      <vt:lpstr>Чек-лист безопасного проведения анестезии</vt:lpstr>
      <vt:lpstr>Презентация PowerPoint</vt:lpstr>
    </vt:vector>
  </TitlesOfParts>
  <Manager/>
  <Company>Biocontrol Clinic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Преданестезиологический осмотр животных. Факторы риска. Оценка анестезиологического риска</dc:title>
  <dc:subject/>
  <dc:creator>Anna Gimelfarb</dc:creator>
  <cp:keywords/>
  <dc:description/>
  <cp:lastModifiedBy>Корнюшенков Евгений</cp:lastModifiedBy>
  <cp:revision>173</cp:revision>
  <dcterms:created xsi:type="dcterms:W3CDTF">2016-06-19T10:00:11Z</dcterms:created>
  <dcterms:modified xsi:type="dcterms:W3CDTF">2023-09-21T06:54:34Z</dcterms:modified>
  <cp:category/>
</cp:coreProperties>
</file>