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600" u="none">
                <a:solidFill>
                  <a:srgbClr val="595959"/>
                </a:solidFill>
                <a:latin typeface="Calibri"/>
              </a:defRPr>
            </a:pPr>
            <a:r>
              <a:rPr b="0" i="0" strike="noStrike" sz="1600" u="none">
                <a:solidFill>
                  <a:srgbClr val="595959"/>
                </a:solidFill>
                <a:latin typeface="Calibri"/>
              </a:rPr>
              <a:t>% от всех обращений с проблемами ЖКТ</a:t>
            </a:r>
          </a:p>
        </c:rich>
      </c:tx>
      <c:layout>
        <c:manualLayout>
          <c:xMode val="edge"/>
          <c:yMode val="edge"/>
          <c:x val="0.280378"/>
          <c:y val="0"/>
          <c:w val="0.439244"/>
          <c:h val="0.082143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414977"/>
          <c:y val="0.0821436"/>
          <c:w val="0.953502"/>
          <c:h val="0.784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Гастрит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13.200000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Энтерит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10.200000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Колит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9.800000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Гастроэнтерит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Sheet1!$B$5:$B$5</c:f>
              <c:numCache>
                <c:ptCount val="1"/>
                <c:pt idx="0">
                  <c:v>15.800000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Гастроэнтероколит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Sheet1!$B$6:$B$6</c:f>
              <c:numCache>
                <c:ptCount val="1"/>
                <c:pt idx="0">
                  <c:v>16.700000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Метеоризм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Sheet1!$B$7:$B$7</c:f>
              <c:numCache>
                <c:ptCount val="1"/>
                <c:pt idx="0">
                  <c:v>11.500000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Химостаз</c:v>
                </c:pt>
              </c:strCache>
            </c:strRef>
          </c:tx>
          <c:spPr>
            <a:solidFill>
              <a:srgbClr val="2C4D75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Sheet1!$B$8:$B$8</c:f>
              <c:numCache>
                <c:ptCount val="1"/>
                <c:pt idx="0">
                  <c:v>4.300000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Копростаз</c:v>
                </c:pt>
              </c:strCache>
            </c:strRef>
          </c:tx>
          <c:spPr>
            <a:solidFill>
              <a:srgbClr val="772C2A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Sheet1!$B$9:$B$9</c:f>
              <c:numCache>
                <c:ptCount val="1"/>
                <c:pt idx="0">
                  <c:v>5.100000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Язва</c:v>
                </c:pt>
              </c:strCache>
            </c:strRef>
          </c:tx>
          <c:spPr>
            <a:solidFill>
              <a:srgbClr val="5F7530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Sheet1!$B$10:$B$10</c:f>
              <c:numCache>
                <c:ptCount val="1"/>
                <c:pt idx="0">
                  <c:v>6.400000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Острое расширение желудка</c:v>
                </c:pt>
              </c:strCache>
            </c:strRef>
          </c:tx>
          <c:spPr>
            <a:solidFill>
              <a:srgbClr val="4D3B62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Sheet1!$B$11:$B$11</c:f>
              <c:numCache>
                <c:ptCount val="1"/>
                <c:pt idx="0">
                  <c:v>3.800000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Заворот желудка</c:v>
                </c:pt>
              </c:strCache>
            </c:strRef>
          </c:tx>
          <c:spPr>
            <a:solidFill>
              <a:srgbClr val="276A7C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% от всех обращений с проблемами ЖКТ</c:v>
                </c:pt>
              </c:strCache>
            </c:strRef>
          </c:cat>
          <c:val>
            <c:numRef>
              <c:f>Sheet1!$B$12:$B$12</c:f>
              <c:numCache>
                <c:ptCount val="1"/>
                <c:pt idx="0">
                  <c:v>3.000000</c:v>
                </c:pt>
              </c:numCache>
            </c:numRef>
          </c:val>
        </c:ser>
        <c:gapWidth val="8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5875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2F2F2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5875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4.5"/>
        <c:minorUnit val="2.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23339"/>
          <c:y val="0.929388"/>
          <c:w val="0.776727"/>
          <c:h val="0.070611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9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400" u="none">
                <a:solidFill>
                  <a:srgbClr val="595959"/>
                </a:solidFill>
                <a:latin typeface="Calibri"/>
              </a:defRPr>
            </a:pPr>
            <a:r>
              <a:rPr b="1" i="0" strike="noStrike" sz="1400" u="none">
                <a:solidFill>
                  <a:srgbClr val="595959"/>
                </a:solidFill>
                <a:latin typeface="Calibri"/>
              </a:rPr>
              <a:t>Основные причины заболеваний ЖКТ</a:t>
            </a:r>
          </a:p>
        </c:rich>
      </c:tx>
      <c:layout>
        <c:manualLayout>
          <c:xMode val="edge"/>
          <c:yMode val="edge"/>
          <c:x val="0.318094"/>
          <c:y val="0.0299247"/>
          <c:w val="0.363811"/>
          <c:h val="0.081266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442203"/>
          <c:y val="0.111191"/>
          <c:w val="0.95078"/>
          <c:h val="0.820214"/>
        </c:manualLayout>
      </c:layout>
      <c:barChart>
        <c:barDir val="col"/>
        <c:grouping val="clustered"/>
        <c:varyColors val="0"/>
        <c:ser>
          <c:idx val="0"/>
          <c:order val="0"/>
          <c:tx>
            <c:v>Занимаяемая доля</c:v>
          </c:tx>
          <c:spPr>
            <a:solidFill>
              <a:srgbClr val="C6D9F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spPr>
              <a:solidFill>
                <a:srgbClr val="C6D9F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spPr>
              <a:solidFill>
                <a:srgbClr val="C3D69B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FDEADA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spPr>
              <a:solidFill>
                <a:srgbClr val="E6B9B8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.###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#" sourceLinked="0"/>
              <c:txPr>
                <a:bodyPr/>
                <a:lstStyle/>
                <a:p>
                  <a:pPr>
                    <a:defRPr b="1" i="0" strike="noStrike" sz="9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##" sourceLinked="0"/>
            <c:txPr>
              <a:bodyPr/>
              <a:lstStyle/>
              <a:p>
                <a:pPr>
                  <a:defRPr b="1" i="0" strike="noStrike" sz="9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Неправильное кормление</c:v>
              </c:pt>
              <c:pt idx="1">
                <c:v>Лекарственные, химические или ядовитые вещества</c:v>
              </c:pt>
              <c:pt idx="2">
                <c:v>Инвазионнные заболевания</c:v>
              </c:pt>
              <c:pt idx="3">
                <c:v>Инфекционные заболевания</c:v>
              </c:pt>
              <c:pt idx="4">
                <c:v>Инородные тела</c:v>
              </c:pt>
              <c:pt idx="5">
                <c:v>Другое </c:v>
              </c:pt>
            </c:strLit>
          </c:cat>
          <c:val>
            <c:numLit>
              <c:ptCount val="6"/>
              <c:pt idx="0">
                <c:v>65.400000</c:v>
              </c:pt>
              <c:pt idx="1">
                <c:v>18.300000</c:v>
              </c:pt>
              <c:pt idx="2">
                <c:v>10.600000</c:v>
              </c:pt>
              <c:pt idx="3">
                <c:v>2.700000</c:v>
              </c:pt>
              <c:pt idx="4">
                <c:v>1.900000</c:v>
              </c:pt>
              <c:pt idx="5">
                <c:v>1.200000</c:v>
              </c:pt>
            </c:numLit>
          </c:val>
        </c:ser>
        <c:gapWidth val="10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#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5112"/>
          <c:y val="0"/>
          <c:w val="0.72394"/>
          <c:h val="0.11685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9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6" name="Shape 7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Антисептический эффект (в отношении стафилококков, синегнойной палочки, гемолитического стрептококка) обусловлен наличием фитонцидов.</a:t>
            </a:r>
          </a:p>
          <a:p>
            <a:pPr/>
            <a:r>
              <a:t>Противовоспалительный, рано- и язвозаживляющий эффекты связаны с наличием полисахаридов, пектиновых и дубильных веществ, бензойной и салициловой кислот. Полисахариды активизируют образование интерферона, цинк и флавоноиды способствуют нормализации фагоцитоза. Ускорению регенерации способствует сочетание полисахаридов с ферментами и витаминами. Эти эффекты тесно связаны также со способностью подорожника повышать устойчивость клеток и тканей к недостатку кислорода. Выраженный антигипоксический эффект обеспечивают органические (особенно лимонная) и фенолкарбоновые (феруловая, кофейная, кумаровая) кислоты, флавоноиды (производные лютеолина, кверцетина, апигенина), витамин С, медь и цинк. Кровоостанавливающий эффект связан с присутствием витамина К.</a:t>
            </a:r>
          </a:p>
          <a:p>
            <a:pPr/>
            <a:r>
              <a:t>Подорожник регулирует пищеварение, повышает аппетит, снижает тонус гладких мышц желудка и кишечника, оказывает противовоспалительное и регенерирующее действие при гастритах, гастродуоденитах и других заболеваниях ЖКТ воспалительного характера. Иридоидные гликозиды, аукубин, каталпол и горечи, входящие в его состав, усиливают секрецию желудочного сока, повышают кислотность желудочного содержимого.</a:t>
            </a:r>
          </a:p>
          <a:p>
            <a:pPr/>
            <a:r>
              <a:t>Благодаря слизи, ферментам, фитонцидам подорожник оказывает также отхаркивающее действие, восстанавливает защитную функцию мерцательного эпителия дыхательных путей.</a:t>
            </a:r>
          </a:p>
          <a:p>
            <a:pPr/>
            <a:r>
              <a:t>Сапонины, оксикоричные кислоты, флавоноиды и пектиновые вещества способствуют снижению уровня холестерина в крови.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ровень текста 1…"/>
          <p:cNvSpPr txBox="1"/>
          <p:nvPr>
            <p:ph type="body" sz="quarter" idx="1"/>
          </p:nvPr>
        </p:nvSpPr>
        <p:spPr>
          <a:xfrm>
            <a:off x="450502" y="5929931"/>
            <a:ext cx="8239128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309563">
              <a:spcBef>
                <a:spcPts val="0"/>
              </a:spcBef>
              <a:buSzTx/>
              <a:buFontTx/>
              <a:buNone/>
              <a:defRPr b="1" sz="1300"/>
            </a:lvl1pPr>
            <a:lvl2pPr marL="589869" indent="-132669" defTabSz="309563">
              <a:spcBef>
                <a:spcPts val="0"/>
              </a:spcBef>
              <a:buFontTx/>
              <a:defRPr b="1" sz="1300"/>
            </a:lvl2pPr>
            <a:lvl3pPr marL="1038225" indent="-123825" defTabSz="309563">
              <a:spcBef>
                <a:spcPts val="0"/>
              </a:spcBef>
              <a:buFontTx/>
              <a:defRPr b="1" sz="1300"/>
            </a:lvl3pPr>
            <a:lvl4pPr marL="1520189" indent="-148589" defTabSz="309563">
              <a:spcBef>
                <a:spcPts val="0"/>
              </a:spcBef>
              <a:buFontTx/>
              <a:defRPr b="1" sz="1300"/>
            </a:lvl4pPr>
            <a:lvl5pPr marL="1977389" indent="-148589" defTabSz="309563">
              <a:spcBef>
                <a:spcPts val="0"/>
              </a:spcBef>
              <a:buFontTx/>
              <a:defRPr b="1" sz="13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Текст заголовка"/>
          <p:cNvSpPr txBox="1"/>
          <p:nvPr>
            <p:ph type="title"/>
          </p:nvPr>
        </p:nvSpPr>
        <p:spPr>
          <a:xfrm>
            <a:off x="452435" y="1287496"/>
            <a:ext cx="8239129" cy="2324102"/>
          </a:xfrm>
          <a:prstGeom prst="rect">
            <a:avLst/>
          </a:prstGeom>
        </p:spPr>
        <p:txBody>
          <a:bodyPr anchor="b"/>
          <a:lstStyle>
            <a:lvl1pPr>
              <a:defRPr spc="-87" sz="4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4" name="Corpo livello uno…"/>
          <p:cNvSpPr txBox="1"/>
          <p:nvPr>
            <p:ph type="body" sz="quarter" idx="21"/>
          </p:nvPr>
        </p:nvSpPr>
        <p:spPr>
          <a:xfrm>
            <a:off x="450504" y="3611595"/>
            <a:ext cx="8239126" cy="952502"/>
          </a:xfrm>
          <a:prstGeom prst="rect">
            <a:avLst/>
          </a:prstGeom>
        </p:spPr>
        <p:txBody>
          <a:bodyPr/>
          <a:lstStyle/>
          <a:p>
            <a:pPr marL="0" indent="0" defTabSz="309563">
              <a:spcBef>
                <a:spcPts val="0"/>
              </a:spcBef>
              <a:buSzTx/>
              <a:buFontTx/>
              <a:buNone/>
              <a:defRPr b="1" sz="2000"/>
            </a:pP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slide" Target="slide21.xml"/><Relationship Id="rId4" Type="http://schemas.openxmlformats.org/officeDocument/2006/relationships/slide" Target="slide2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3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slide" Target="slide32.xml"/><Relationship Id="rId5" Type="http://schemas.openxmlformats.org/officeDocument/2006/relationships/slide" Target="slide3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Elemento grafico 4" descr="Elemento grafico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1347" y="5877271"/>
            <a:ext cx="2292653" cy="88179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Заголовок 1"/>
          <p:cNvSpPr txBox="1"/>
          <p:nvPr>
            <p:ph type="title"/>
          </p:nvPr>
        </p:nvSpPr>
        <p:spPr>
          <a:xfrm>
            <a:off x="452435" y="1287497"/>
            <a:ext cx="8239129" cy="2324101"/>
          </a:xfrm>
          <a:prstGeom prst="rect">
            <a:avLst/>
          </a:prstGeom>
        </p:spPr>
        <p:txBody>
          <a:bodyPr/>
          <a:lstStyle>
            <a:lvl1pPr>
              <a:defRPr b="1" spc="-100" sz="4800">
                <a:solidFill>
                  <a:srgbClr val="404040"/>
                </a:solidFill>
              </a:defRPr>
            </a:lvl1pPr>
          </a:lstStyle>
          <a:p>
            <a:pPr/>
            <a:r>
              <a:t>Диетологический подход к лечению и контролю ВЗК</a:t>
            </a:r>
          </a:p>
        </p:txBody>
      </p:sp>
      <p:sp>
        <p:nvSpPr>
          <p:cNvPr id="106" name="Текст 3"/>
          <p:cNvSpPr txBox="1"/>
          <p:nvPr>
            <p:ph type="body" sz="quarter" idx="1"/>
          </p:nvPr>
        </p:nvSpPr>
        <p:spPr>
          <a:xfrm>
            <a:off x="450501" y="5929931"/>
            <a:ext cx="8239129" cy="31849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15968"/>
                </a:solidFill>
              </a:defRPr>
            </a:pPr>
            <a:r>
              <a:t>Исаев Илья, директор ветеринарного канала компании </a:t>
            </a:r>
            <a:r>
              <a:t>Diusapet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17375E"/>
                </a:solidFill>
              </a:defRPr>
            </a:lvl1pPr>
          </a:lstStyle>
          <a:p>
            <a:pPr/>
            <a:r>
              <a:t>Генетическая предрасположенность</a:t>
            </a:r>
          </a:p>
        </p:txBody>
      </p:sp>
      <p:sp>
        <p:nvSpPr>
          <p:cNvPr id="272" name="Объект 1"/>
          <p:cNvSpPr txBox="1"/>
          <p:nvPr>
            <p:ph type="body" idx="1"/>
          </p:nvPr>
        </p:nvSpPr>
        <p:spPr>
          <a:xfrm>
            <a:off x="457200" y="1600200"/>
            <a:ext cx="8363271" cy="478112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FontTx/>
              <a:buChar char="❖"/>
              <a:defRPr sz="2000"/>
            </a:pPr>
            <a:r>
              <a:t>Ирландский сеттер – повышенная чувствительность к глютену</a:t>
            </a:r>
          </a:p>
          <a:p>
            <a:pPr>
              <a:spcBef>
                <a:spcPts val="400"/>
              </a:spcBef>
              <a:buFontTx/>
              <a:buChar char="❖"/>
              <a:defRPr sz="2000"/>
            </a:pPr>
            <a:r>
              <a:t>Французский бульдог – гранулематозный колит</a:t>
            </a:r>
          </a:p>
          <a:p>
            <a:pPr>
              <a:spcBef>
                <a:spcPts val="400"/>
              </a:spcBef>
              <a:buFontTx/>
              <a:buChar char="❖"/>
              <a:defRPr sz="2000"/>
            </a:pPr>
            <a:r>
              <a:t>Бассенджи – иммуноопосредованные заболевания тонкого кишечника</a:t>
            </a:r>
          </a:p>
          <a:p>
            <a:pPr>
              <a:spcBef>
                <a:spcPts val="400"/>
              </a:spcBef>
              <a:buFontTx/>
              <a:buChar char="❖"/>
              <a:defRPr sz="2000"/>
            </a:pPr>
            <a:r>
              <a:t>Ротвейлер - энтеропатия с потерей белка, лимфангиэктазия, повреждение крипт </a:t>
            </a:r>
          </a:p>
          <a:p>
            <a:pPr>
              <a:spcBef>
                <a:spcPts val="400"/>
              </a:spcBef>
              <a:buFontTx/>
              <a:buChar char="❖"/>
              <a:defRPr sz="2000"/>
            </a:pPr>
            <a:r>
              <a:t>Норвежская лайка - энтеропатия с потерей белка, лимфангиэктазия, атрофический гастрит, карцинома желудка</a:t>
            </a:r>
          </a:p>
        </p:txBody>
      </p:sp>
      <p:pic>
        <p:nvPicPr>
          <p:cNvPr id="273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b="1" sz="3783">
                <a:solidFill>
                  <a:srgbClr val="17375E"/>
                </a:solidFill>
              </a:defRPr>
            </a:lvl1pPr>
          </a:lstStyle>
          <a:p>
            <a:pPr/>
            <a:r>
              <a:t>Классификация энтеропатий по реакции на терапию</a:t>
            </a:r>
          </a:p>
        </p:txBody>
      </p:sp>
      <p:grpSp>
        <p:nvGrpSpPr>
          <p:cNvPr id="290" name="Объект 5"/>
          <p:cNvGrpSpPr/>
          <p:nvPr/>
        </p:nvGrpSpPr>
        <p:grpSpPr>
          <a:xfrm>
            <a:off x="1326753" y="1505272"/>
            <a:ext cx="6490495" cy="4781551"/>
            <a:chOff x="0" y="0"/>
            <a:chExt cx="6490494" cy="4781549"/>
          </a:xfrm>
        </p:grpSpPr>
        <p:grpSp>
          <p:nvGrpSpPr>
            <p:cNvPr id="280" name="Сгруппировать"/>
            <p:cNvGrpSpPr/>
            <p:nvPr/>
          </p:nvGrpSpPr>
          <p:grpSpPr>
            <a:xfrm>
              <a:off x="0" y="-1"/>
              <a:ext cx="6490495" cy="1195389"/>
              <a:chOff x="0" y="0"/>
              <a:chExt cx="6490494" cy="1195387"/>
            </a:xfrm>
          </p:grpSpPr>
          <p:sp>
            <p:nvSpPr>
              <p:cNvPr id="278" name="Фигура"/>
              <p:cNvSpPr/>
              <p:nvPr/>
            </p:nvSpPr>
            <p:spPr>
              <a:xfrm rot="10800000">
                <a:off x="0" y="0"/>
                <a:ext cx="6490495" cy="1195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700" y="0"/>
                    </a:lnTo>
                    <a:lnTo>
                      <a:pt x="189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9" name="Диета"/>
              <p:cNvSpPr txBox="1"/>
              <p:nvPr/>
            </p:nvSpPr>
            <p:spPr>
              <a:xfrm>
                <a:off x="1135835" y="360337"/>
                <a:ext cx="4218823" cy="474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Диета</a:t>
                </a:r>
              </a:p>
            </p:txBody>
          </p:sp>
        </p:grpSp>
        <p:grpSp>
          <p:nvGrpSpPr>
            <p:cNvPr id="283" name="Сгруппировать"/>
            <p:cNvGrpSpPr/>
            <p:nvPr/>
          </p:nvGrpSpPr>
          <p:grpSpPr>
            <a:xfrm>
              <a:off x="811310" y="1195386"/>
              <a:ext cx="4867871" cy="1195389"/>
              <a:chOff x="0" y="0"/>
              <a:chExt cx="4867870" cy="1195387"/>
            </a:xfrm>
          </p:grpSpPr>
          <p:sp>
            <p:nvSpPr>
              <p:cNvPr id="281" name="Фигура"/>
              <p:cNvSpPr/>
              <p:nvPr/>
            </p:nvSpPr>
            <p:spPr>
              <a:xfrm rot="10800000">
                <a:off x="0" y="0"/>
                <a:ext cx="4867871" cy="1195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600" y="0"/>
                    </a:lnTo>
                    <a:lnTo>
                      <a:pt x="180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18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2" name="Антибиотики"/>
              <p:cNvSpPr txBox="1"/>
              <p:nvPr/>
            </p:nvSpPr>
            <p:spPr>
              <a:xfrm>
                <a:off x="851878" y="360337"/>
                <a:ext cx="3164116" cy="4747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Антибиотики</a:t>
                </a:r>
              </a:p>
            </p:txBody>
          </p:sp>
        </p:grpSp>
        <p:grpSp>
          <p:nvGrpSpPr>
            <p:cNvPr id="286" name="Сгруппировать"/>
            <p:cNvGrpSpPr/>
            <p:nvPr/>
          </p:nvGrpSpPr>
          <p:grpSpPr>
            <a:xfrm>
              <a:off x="1622622" y="2390774"/>
              <a:ext cx="3245249" cy="1195389"/>
              <a:chOff x="0" y="0"/>
              <a:chExt cx="3245247" cy="1195387"/>
            </a:xfrm>
          </p:grpSpPr>
          <p:sp>
            <p:nvSpPr>
              <p:cNvPr id="284" name="Фигура"/>
              <p:cNvSpPr/>
              <p:nvPr/>
            </p:nvSpPr>
            <p:spPr>
              <a:xfrm rot="10800000">
                <a:off x="0" y="0"/>
                <a:ext cx="3245248" cy="1195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CC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3000"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285" name="Иммуно-супрессанты"/>
              <p:cNvSpPr txBox="1"/>
              <p:nvPr/>
            </p:nvSpPr>
            <p:spPr>
              <a:xfrm>
                <a:off x="567917" y="138963"/>
                <a:ext cx="2109411" cy="917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Иммуно-супрессанты</a:t>
                </a:r>
              </a:p>
            </p:txBody>
          </p:sp>
        </p:grpSp>
        <p:grpSp>
          <p:nvGrpSpPr>
            <p:cNvPr id="289" name="Сгруппировать"/>
            <p:cNvGrpSpPr/>
            <p:nvPr/>
          </p:nvGrpSpPr>
          <p:grpSpPr>
            <a:xfrm>
              <a:off x="2433934" y="3586162"/>
              <a:ext cx="1622625" cy="1195388"/>
              <a:chOff x="0" y="0"/>
              <a:chExt cx="1622623" cy="1195387"/>
            </a:xfrm>
          </p:grpSpPr>
          <p:sp>
            <p:nvSpPr>
              <p:cNvPr id="287" name="Фигура"/>
              <p:cNvSpPr/>
              <p:nvPr/>
            </p:nvSpPr>
            <p:spPr>
              <a:xfrm rot="10800000">
                <a:off x="0" y="0"/>
                <a:ext cx="1622624" cy="1195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108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8" name="Без ответа"/>
              <p:cNvSpPr txBox="1"/>
              <p:nvPr/>
            </p:nvSpPr>
            <p:spPr>
              <a:xfrm>
                <a:off x="0" y="138963"/>
                <a:ext cx="1622623" cy="917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1333500">
                  <a:lnSpc>
                    <a:spcPct val="90000"/>
                  </a:lnSpc>
                  <a:spcBef>
                    <a:spcPts val="1200"/>
                  </a:spcBef>
                  <a:defRPr sz="3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Без ответа</a:t>
                </a:r>
              </a:p>
            </p:txBody>
          </p:sp>
        </p:grpSp>
      </p:grpSp>
      <p:pic>
        <p:nvPicPr>
          <p:cNvPr id="291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b="1" sz="3783">
                <a:solidFill>
                  <a:srgbClr val="17375E"/>
                </a:solidFill>
              </a:defRPr>
            </a:lvl1pPr>
          </a:lstStyle>
          <a:p>
            <a:pPr/>
            <a:r>
              <a:t>Классификация по типу воспалительных клеток</a:t>
            </a:r>
          </a:p>
        </p:txBody>
      </p:sp>
      <p:pic>
        <p:nvPicPr>
          <p:cNvPr id="29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97" name="Объект 4"/>
          <p:cNvSpPr txBox="1"/>
          <p:nvPr>
            <p:ph type="body" idx="1"/>
          </p:nvPr>
        </p:nvSpPr>
        <p:spPr>
          <a:xfrm>
            <a:off x="107503" y="1600199"/>
            <a:ext cx="8784978" cy="3196952"/>
          </a:xfrm>
          <a:prstGeom prst="rect">
            <a:avLst/>
          </a:prstGeom>
        </p:spPr>
        <p:txBody>
          <a:bodyPr/>
          <a:lstStyle/>
          <a:p>
            <a:pPr/>
            <a:r>
              <a:t>Эозинофильный энтерит</a:t>
            </a:r>
          </a:p>
          <a:p>
            <a:pPr/>
            <a:r>
              <a:t>Гиперэозинофильный синдром</a:t>
            </a:r>
          </a:p>
          <a:p>
            <a:pPr/>
            <a:r>
              <a:t>Лимфоцитарно-плазматический энтерит</a:t>
            </a:r>
          </a:p>
          <a:p>
            <a:pPr/>
            <a:r>
              <a:t>Гранулематозный энтерит</a:t>
            </a:r>
          </a:p>
          <a:p>
            <a:pPr/>
            <a:r>
              <a:t>Нейтрофильный энтерит</a:t>
            </a:r>
          </a:p>
        </p:txBody>
      </p:sp>
      <p:grpSp>
        <p:nvGrpSpPr>
          <p:cNvPr id="300" name="Объект 9"/>
          <p:cNvGrpSpPr/>
          <p:nvPr/>
        </p:nvGrpSpPr>
        <p:grpSpPr>
          <a:xfrm>
            <a:off x="107503" y="4365104"/>
            <a:ext cx="8856986" cy="1296145"/>
            <a:chOff x="0" y="0"/>
            <a:chExt cx="8856984" cy="1296144"/>
          </a:xfrm>
        </p:grpSpPr>
        <p:sp>
          <p:nvSpPr>
            <p:cNvPr id="298" name="Прямоугольник"/>
            <p:cNvSpPr/>
            <p:nvPr/>
          </p:nvSpPr>
          <p:spPr>
            <a:xfrm>
              <a:off x="-1" y="-1"/>
              <a:ext cx="8856986" cy="1296146"/>
            </a:xfrm>
            <a:prstGeom prst="rect">
              <a:avLst/>
            </a:prstGeom>
            <a:noFill/>
            <a:ln w="28575" cap="flat">
              <a:solidFill>
                <a:srgbClr val="007FDE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600"/>
                </a:spcBef>
                <a:defRPr sz="2800"/>
              </a:pPr>
            </a:p>
          </p:txBody>
        </p:sp>
        <p:sp>
          <p:nvSpPr>
            <p:cNvPr id="299" name="ПО типу клеток, которые мы обнаруживаем в слизистом и подслизистом слое кишечника."/>
            <p:cNvSpPr txBox="1"/>
            <p:nvPr/>
          </p:nvSpPr>
          <p:spPr>
            <a:xfrm>
              <a:off x="60007" y="14287"/>
              <a:ext cx="8736970" cy="1267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algn="ctr">
                <a:spcBef>
                  <a:spcPts val="600"/>
                </a:spcBef>
                <a:defRPr sz="2800"/>
              </a:lvl1pPr>
            </a:lstStyle>
            <a:p>
              <a:pPr/>
              <a:r>
                <a:t>ПО типу клеток, которые мы обнаруживаем в слизистом и подслизистом слое кишечника.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04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05" name="Заголовок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pPr/>
            <a:r>
              <a:t>Назначение диет с гидролизатом</a:t>
            </a:r>
          </a:p>
        </p:txBody>
      </p:sp>
      <p:grpSp>
        <p:nvGrpSpPr>
          <p:cNvPr id="308" name="Скругленный прямоугольник 9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71127" y="1417179"/>
            <a:ext cx="2628988" cy="1435757"/>
            <a:chOff x="0" y="0"/>
            <a:chExt cx="2628986" cy="1435755"/>
          </a:xfrm>
        </p:grpSpPr>
        <p:sp>
          <p:nvSpPr>
            <p:cNvPr id="306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Диагностика и исключение пищевой аллергии"/>
            <p:cNvSpPr txBox="1"/>
            <p:nvPr/>
          </p:nvSpPr>
          <p:spPr>
            <a:xfrm>
              <a:off x="134857" y="242987"/>
              <a:ext cx="2359272" cy="949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Диагностика и исключение пищевой аллергии</a:t>
              </a:r>
            </a:p>
          </p:txBody>
        </p:sp>
      </p:grpSp>
      <p:grpSp>
        <p:nvGrpSpPr>
          <p:cNvPr id="311" name="Скругленный прямоугольник 11"/>
          <p:cNvGrpSpPr/>
          <p:nvPr/>
        </p:nvGrpSpPr>
        <p:grpSpPr>
          <a:xfrm>
            <a:off x="3257506" y="1417179"/>
            <a:ext cx="2628988" cy="1435757"/>
            <a:chOff x="0" y="0"/>
            <a:chExt cx="2628986" cy="1435755"/>
          </a:xfrm>
        </p:grpSpPr>
        <p:sp>
          <p:nvSpPr>
            <p:cNvPr id="309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Пищевая непереносимость,…"/>
            <p:cNvSpPr txBox="1"/>
            <p:nvPr/>
          </p:nvSpPr>
          <p:spPr>
            <a:xfrm>
              <a:off x="134857" y="90587"/>
              <a:ext cx="2359272" cy="1254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</a:defRPr>
              </a:pPr>
              <a:r>
                <a:t>Пищевая непереносимость,  </a:t>
              </a:r>
            </a:p>
            <a:p>
              <a:pPr algn="ctr">
                <a:defRPr b="1" sz="2000">
                  <a:solidFill>
                    <a:srgbClr val="FFFFFF"/>
                  </a:solidFill>
                </a:defRPr>
              </a:pPr>
              <a:r>
                <a:t>ВЗК, ферментная недостаточность </a:t>
              </a:r>
            </a:p>
          </p:txBody>
        </p:sp>
      </p:grpSp>
      <p:grpSp>
        <p:nvGrpSpPr>
          <p:cNvPr id="314" name="Скругленный прямоугольник 1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343886" y="1417179"/>
            <a:ext cx="2628987" cy="1435757"/>
            <a:chOff x="0" y="0"/>
            <a:chExt cx="2628986" cy="1435755"/>
          </a:xfrm>
        </p:grpSpPr>
        <p:sp>
          <p:nvSpPr>
            <p:cNvPr id="312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3" name="Дерматиты ассоциированные с атопией или пищевой аллергией"/>
            <p:cNvSpPr txBox="1"/>
            <p:nvPr/>
          </p:nvSpPr>
          <p:spPr>
            <a:xfrm>
              <a:off x="134857" y="90587"/>
              <a:ext cx="2359272" cy="1254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Дерматиты ассоциированные с атопией или пищевой аллергией</a:t>
              </a:r>
            </a:p>
          </p:txBody>
        </p:sp>
      </p:grpSp>
      <p:grpSp>
        <p:nvGrpSpPr>
          <p:cNvPr id="317" name="Скругленный прямоугольник 14"/>
          <p:cNvGrpSpPr/>
          <p:nvPr/>
        </p:nvGrpSpPr>
        <p:grpSpPr>
          <a:xfrm>
            <a:off x="108293" y="3068959"/>
            <a:ext cx="2754654" cy="3239766"/>
            <a:chOff x="0" y="0"/>
            <a:chExt cx="2754652" cy="3239765"/>
          </a:xfrm>
        </p:grpSpPr>
        <p:sp>
          <p:nvSpPr>
            <p:cNvPr id="315" name="Сквиркл"/>
            <p:cNvSpPr/>
            <p:nvPr/>
          </p:nvSpPr>
          <p:spPr>
            <a:xfrm>
              <a:off x="0" y="0"/>
              <a:ext cx="2754653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В условиях, когда невозможно вычислить белок, на который потенциально может быть реакция со стороны иммунной системы назначается рацион на гидролизате белка"/>
            <p:cNvSpPr txBox="1"/>
            <p:nvPr/>
          </p:nvSpPr>
          <p:spPr>
            <a:xfrm>
              <a:off x="192890" y="284938"/>
              <a:ext cx="2368873" cy="2669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В условиях, когда невозможно вычислить белок, на который потенциально может быть реакция со стороны иммунной системы назначается рацион на гидролизате белка</a:t>
              </a:r>
            </a:p>
          </p:txBody>
        </p:sp>
      </p:grpSp>
      <p:grpSp>
        <p:nvGrpSpPr>
          <p:cNvPr id="320" name="Скругленный прямоугольник 15"/>
          <p:cNvGrpSpPr/>
          <p:nvPr/>
        </p:nvGrpSpPr>
        <p:grpSpPr>
          <a:xfrm>
            <a:off x="3194673" y="2915748"/>
            <a:ext cx="2754654" cy="3546189"/>
            <a:chOff x="0" y="0"/>
            <a:chExt cx="2754652" cy="3546187"/>
          </a:xfrm>
        </p:grpSpPr>
        <p:sp>
          <p:nvSpPr>
            <p:cNvPr id="318" name="Сквиркл"/>
            <p:cNvSpPr/>
            <p:nvPr/>
          </p:nvSpPr>
          <p:spPr>
            <a:xfrm>
              <a:off x="0" y="153211"/>
              <a:ext cx="2754653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Легкоусвояемые источники белков животного происхождения (в данном случае пептиды) в комплексе с доступными углеводами и умеренной жирностью обеспечивают высокую питательную ценность"/>
            <p:cNvSpPr txBox="1"/>
            <p:nvPr/>
          </p:nvSpPr>
          <p:spPr>
            <a:xfrm>
              <a:off x="192890" y="0"/>
              <a:ext cx="2368873" cy="3546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Легкоусвояемые источники белков животного происхождения (в данном случае пептиды) в комплексе с доступными углеводами и умеренной жирностью обеспечивают высокую питательную ценность</a:t>
              </a:r>
            </a:p>
          </p:txBody>
        </p:sp>
      </p:grpSp>
      <p:grpSp>
        <p:nvGrpSpPr>
          <p:cNvPr id="323" name="Скругленный прямоугольник 16"/>
          <p:cNvGrpSpPr/>
          <p:nvPr/>
        </p:nvGrpSpPr>
        <p:grpSpPr>
          <a:xfrm>
            <a:off x="6281051" y="3068959"/>
            <a:ext cx="2754654" cy="3239766"/>
            <a:chOff x="0" y="0"/>
            <a:chExt cx="2754652" cy="3239765"/>
          </a:xfrm>
        </p:grpSpPr>
        <p:sp>
          <p:nvSpPr>
            <p:cNvPr id="321" name="Сквиркл"/>
            <p:cNvSpPr/>
            <p:nvPr/>
          </p:nvSpPr>
          <p:spPr>
            <a:xfrm>
              <a:off x="0" y="0"/>
              <a:ext cx="2754653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Благодаря измененному соотношению…"/>
            <p:cNvSpPr txBox="1"/>
            <p:nvPr/>
          </p:nvSpPr>
          <p:spPr>
            <a:xfrm>
              <a:off x="192890" y="138888"/>
              <a:ext cx="2368873" cy="2961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Благодаря измененному соотношению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ω</a:t>
              </a:r>
              <a:r>
                <a:t>-3 к </a:t>
              </a:r>
              <a:r>
                <a:t>ω</a:t>
              </a:r>
              <a:r>
                <a:t>-</a:t>
              </a:r>
              <a:r>
                <a:t>6</a:t>
              </a:r>
              <a:r>
                <a:t>, а также низкой м. массе белка, снижается воспалительный процесс и гиперчувствительность к протеину </a:t>
              </a:r>
              <a:r>
                <a:rPr>
                  <a:solidFill>
                    <a:srgbClr val="80808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Alleva Care Allergocontrol </a:t>
            </a:r>
          </a:p>
        </p:txBody>
      </p:sp>
      <p:pic>
        <p:nvPicPr>
          <p:cNvPr id="328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331" name="Овал 4"/>
          <p:cNvGrpSpPr/>
          <p:nvPr/>
        </p:nvGrpSpPr>
        <p:grpSpPr>
          <a:xfrm>
            <a:off x="461485" y="2996951"/>
            <a:ext cx="1666528" cy="1440161"/>
            <a:chOff x="0" y="0"/>
            <a:chExt cx="1666527" cy="1440160"/>
          </a:xfrm>
        </p:grpSpPr>
        <p:sp>
          <p:nvSpPr>
            <p:cNvPr id="329" name="Овал"/>
            <p:cNvSpPr/>
            <p:nvPr/>
          </p:nvSpPr>
          <p:spPr>
            <a:xfrm>
              <a:off x="0" y="-1"/>
              <a:ext cx="1666528" cy="1440162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Протеин"/>
            <p:cNvSpPr txBox="1"/>
            <p:nvPr/>
          </p:nvSpPr>
          <p:spPr>
            <a:xfrm>
              <a:off x="289776" y="553536"/>
              <a:ext cx="1086975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Протеин          </a:t>
              </a:r>
            </a:p>
          </p:txBody>
        </p:sp>
      </p:grpSp>
      <p:sp>
        <p:nvSpPr>
          <p:cNvPr id="332" name="Пирог 5"/>
          <p:cNvSpPr/>
          <p:nvPr/>
        </p:nvSpPr>
        <p:spPr>
          <a:xfrm rot="12158776">
            <a:off x="7100189" y="1735955"/>
            <a:ext cx="64807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3" name="Пирог 11"/>
          <p:cNvSpPr/>
          <p:nvPr/>
        </p:nvSpPr>
        <p:spPr>
          <a:xfrm rot="15337054">
            <a:off x="7055336" y="5767577"/>
            <a:ext cx="64807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4" name="Пирог 12"/>
          <p:cNvSpPr/>
          <p:nvPr/>
        </p:nvSpPr>
        <p:spPr>
          <a:xfrm rot="13493029">
            <a:off x="7055336" y="2720825"/>
            <a:ext cx="64807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5" name="Пирог 13"/>
          <p:cNvSpPr/>
          <p:nvPr/>
        </p:nvSpPr>
        <p:spPr>
          <a:xfrm rot="13549916">
            <a:off x="7077763" y="3802907"/>
            <a:ext cx="64807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6" name="Пирог 14"/>
          <p:cNvSpPr/>
          <p:nvPr/>
        </p:nvSpPr>
        <p:spPr>
          <a:xfrm rot="13992728">
            <a:off x="7070104" y="4826637"/>
            <a:ext cx="648073" cy="576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8EB4E3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37" name="Блок-схема: узел 9"/>
          <p:cNvSpPr/>
          <p:nvPr/>
        </p:nvSpPr>
        <p:spPr>
          <a:xfrm>
            <a:off x="7932025" y="2428941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Блок-схема: узел 15"/>
          <p:cNvSpPr/>
          <p:nvPr/>
        </p:nvSpPr>
        <p:spPr>
          <a:xfrm>
            <a:off x="6021478" y="3444900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Блок-схема: узел 16"/>
          <p:cNvSpPr/>
          <p:nvPr/>
        </p:nvSpPr>
        <p:spPr>
          <a:xfrm>
            <a:off x="3816618" y="4123628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Блок-схема: узел 17"/>
          <p:cNvSpPr/>
          <p:nvPr/>
        </p:nvSpPr>
        <p:spPr>
          <a:xfrm>
            <a:off x="3982532" y="3441601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Блок-схема: узел 19"/>
          <p:cNvSpPr/>
          <p:nvPr/>
        </p:nvSpPr>
        <p:spPr>
          <a:xfrm>
            <a:off x="4720487" y="3451264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Блок-схема: узел 20"/>
          <p:cNvSpPr/>
          <p:nvPr/>
        </p:nvSpPr>
        <p:spPr>
          <a:xfrm>
            <a:off x="4291920" y="3820533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Блок-схема: узел 21"/>
          <p:cNvSpPr/>
          <p:nvPr/>
        </p:nvSpPr>
        <p:spPr>
          <a:xfrm>
            <a:off x="6825399" y="2320833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Блок-схема: узел 22"/>
          <p:cNvSpPr/>
          <p:nvPr/>
        </p:nvSpPr>
        <p:spPr>
          <a:xfrm>
            <a:off x="7758020" y="4506152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Блок-схема: узел 23"/>
          <p:cNvSpPr/>
          <p:nvPr/>
        </p:nvSpPr>
        <p:spPr>
          <a:xfrm>
            <a:off x="5063606" y="4012224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Блок-схема: узел 25"/>
          <p:cNvSpPr/>
          <p:nvPr/>
        </p:nvSpPr>
        <p:spPr>
          <a:xfrm>
            <a:off x="5928695" y="3820533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Блок-схема: узел 26"/>
          <p:cNvSpPr/>
          <p:nvPr/>
        </p:nvSpPr>
        <p:spPr>
          <a:xfrm>
            <a:off x="7412107" y="3387130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8" name="Блок-схема: узел 27"/>
          <p:cNvSpPr/>
          <p:nvPr/>
        </p:nvSpPr>
        <p:spPr>
          <a:xfrm>
            <a:off x="7524188" y="5428846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4" name="Выгнутая вверх стрелка 28"/>
          <p:cNvGrpSpPr/>
          <p:nvPr/>
        </p:nvGrpSpPr>
        <p:grpSpPr>
          <a:xfrm>
            <a:off x="452280" y="1295755"/>
            <a:ext cx="2176251" cy="2051367"/>
            <a:chOff x="0" y="0"/>
            <a:chExt cx="2176250" cy="2051365"/>
          </a:xfrm>
        </p:grpSpPr>
        <p:grpSp>
          <p:nvGrpSpPr>
            <p:cNvPr id="352" name="Сгруппировать"/>
            <p:cNvGrpSpPr/>
            <p:nvPr/>
          </p:nvGrpSpPr>
          <p:grpSpPr>
            <a:xfrm>
              <a:off x="0" y="0"/>
              <a:ext cx="2176251" cy="2051366"/>
              <a:chOff x="0" y="0"/>
              <a:chExt cx="2176250" cy="2051365"/>
            </a:xfrm>
          </p:grpSpPr>
          <p:sp>
            <p:nvSpPr>
              <p:cNvPr id="349" name="Фигура"/>
              <p:cNvSpPr/>
              <p:nvPr/>
            </p:nvSpPr>
            <p:spPr>
              <a:xfrm rot="2427165">
                <a:off x="59961" y="554438"/>
                <a:ext cx="2056328" cy="94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14" y="21600"/>
                    </a:moveTo>
                    <a:lnTo>
                      <a:pt x="16650" y="16200"/>
                    </a:lnTo>
                    <a:lnTo>
                      <a:pt x="17887" y="16200"/>
                    </a:lnTo>
                    <a:lnTo>
                      <a:pt x="17887" y="16200"/>
                    </a:lnTo>
                    <a:cubicBezTo>
                      <a:pt x="16851" y="6663"/>
                      <a:pt x="13232" y="0"/>
                      <a:pt x="9088" y="0"/>
                    </a:cubicBezTo>
                    <a:lnTo>
                      <a:pt x="11563" y="0"/>
                    </a:lnTo>
                    <a:cubicBezTo>
                      <a:pt x="15707" y="0"/>
                      <a:pt x="19326" y="6663"/>
                      <a:pt x="20363" y="16200"/>
                    </a:cubicBezTo>
                    <a:lnTo>
                      <a:pt x="21600" y="16200"/>
                    </a:lnTo>
                    <a:close/>
                    <a:moveTo>
                      <a:pt x="10326" y="201"/>
                    </a:moveTo>
                    <a:lnTo>
                      <a:pt x="10326" y="201"/>
                    </a:lnTo>
                    <a:cubicBezTo>
                      <a:pt x="5827" y="1671"/>
                      <a:pt x="2475" y="10807"/>
                      <a:pt x="2475" y="21600"/>
                    </a:cubicBezTo>
                    <a:lnTo>
                      <a:pt x="0" y="21600"/>
                    </a:lnTo>
                    <a:cubicBezTo>
                      <a:pt x="0" y="9671"/>
                      <a:pt x="4069" y="0"/>
                      <a:pt x="9088" y="0"/>
                    </a:cubicBezTo>
                    <a:cubicBezTo>
                      <a:pt x="9502" y="0"/>
                      <a:pt x="9915" y="67"/>
                      <a:pt x="10326" y="201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0" name="Фигура"/>
              <p:cNvSpPr/>
              <p:nvPr/>
            </p:nvSpPr>
            <p:spPr>
              <a:xfrm rot="2427165">
                <a:off x="188256" y="206238"/>
                <a:ext cx="982996" cy="94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1"/>
                    </a:moveTo>
                    <a:lnTo>
                      <a:pt x="21600" y="201"/>
                    </a:lnTo>
                    <a:cubicBezTo>
                      <a:pt x="12189" y="1671"/>
                      <a:pt x="5177" y="10807"/>
                      <a:pt x="5177" y="21600"/>
                    </a:cubicBezTo>
                    <a:lnTo>
                      <a:pt x="0" y="21600"/>
                    </a:lnTo>
                    <a:cubicBezTo>
                      <a:pt x="0" y="9671"/>
                      <a:pt x="8512" y="0"/>
                      <a:pt x="19011" y="0"/>
                    </a:cubicBezTo>
                    <a:cubicBezTo>
                      <a:pt x="19877" y="0"/>
                      <a:pt x="20742" y="67"/>
                      <a:pt x="21600" y="20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1" name="Линия"/>
              <p:cNvSpPr/>
              <p:nvPr/>
            </p:nvSpPr>
            <p:spPr>
              <a:xfrm rot="2427165">
                <a:off x="59961" y="554438"/>
                <a:ext cx="2056328" cy="94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26" y="201"/>
                    </a:moveTo>
                    <a:lnTo>
                      <a:pt x="10326" y="201"/>
                    </a:lnTo>
                    <a:cubicBezTo>
                      <a:pt x="5827" y="1671"/>
                      <a:pt x="2475" y="10807"/>
                      <a:pt x="2475" y="21600"/>
                    </a:cubicBezTo>
                    <a:lnTo>
                      <a:pt x="0" y="21600"/>
                    </a:lnTo>
                    <a:cubicBezTo>
                      <a:pt x="0" y="9671"/>
                      <a:pt x="4069" y="0"/>
                      <a:pt x="9088" y="0"/>
                    </a:cubicBezTo>
                    <a:lnTo>
                      <a:pt x="11563" y="0"/>
                    </a:lnTo>
                    <a:cubicBezTo>
                      <a:pt x="15707" y="0"/>
                      <a:pt x="19326" y="6663"/>
                      <a:pt x="20363" y="16200"/>
                    </a:cubicBezTo>
                    <a:lnTo>
                      <a:pt x="21600" y="16200"/>
                    </a:lnTo>
                    <a:lnTo>
                      <a:pt x="19414" y="21600"/>
                    </a:lnTo>
                    <a:lnTo>
                      <a:pt x="16650" y="16200"/>
                    </a:lnTo>
                    <a:lnTo>
                      <a:pt x="17887" y="16200"/>
                    </a:lnTo>
                    <a:lnTo>
                      <a:pt x="17887" y="16200"/>
                    </a:lnTo>
                    <a:cubicBezTo>
                      <a:pt x="16851" y="6663"/>
                      <a:pt x="13232" y="0"/>
                      <a:pt x="9088" y="0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53" name="Гидролиз"/>
            <p:cNvSpPr txBox="1"/>
            <p:nvPr/>
          </p:nvSpPr>
          <p:spPr>
            <a:xfrm rot="2427165">
              <a:off x="115097" y="868051"/>
              <a:ext cx="1966961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Гидролиз</a:t>
              </a:r>
            </a:p>
          </p:txBody>
        </p:sp>
      </p:grpSp>
      <p:grpSp>
        <p:nvGrpSpPr>
          <p:cNvPr id="360" name="Выгнутая вниз стрелка 30"/>
          <p:cNvGrpSpPr/>
          <p:nvPr/>
        </p:nvGrpSpPr>
        <p:grpSpPr>
          <a:xfrm>
            <a:off x="149021" y="4136334"/>
            <a:ext cx="2390946" cy="2059289"/>
            <a:chOff x="0" y="0"/>
            <a:chExt cx="2390944" cy="2059287"/>
          </a:xfrm>
        </p:grpSpPr>
        <p:grpSp>
          <p:nvGrpSpPr>
            <p:cNvPr id="358" name="Сгруппировать"/>
            <p:cNvGrpSpPr/>
            <p:nvPr/>
          </p:nvGrpSpPr>
          <p:grpSpPr>
            <a:xfrm>
              <a:off x="-1" y="-1"/>
              <a:ext cx="2390946" cy="2059289"/>
              <a:chOff x="0" y="0"/>
              <a:chExt cx="2390944" cy="2059287"/>
            </a:xfrm>
          </p:grpSpPr>
          <p:sp>
            <p:nvSpPr>
              <p:cNvPr id="355" name="Фигура"/>
              <p:cNvSpPr/>
              <p:nvPr/>
            </p:nvSpPr>
            <p:spPr>
              <a:xfrm rot="19613322">
                <a:off x="106938" y="510293"/>
                <a:ext cx="2177069" cy="103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9" fill="norm" stroke="1" extrusionOk="0">
                    <a:moveTo>
                      <a:pt x="19310" y="0"/>
                    </a:moveTo>
                    <a:lnTo>
                      <a:pt x="21600" y="5082"/>
                    </a:lnTo>
                    <a:lnTo>
                      <a:pt x="20312" y="5082"/>
                    </a:lnTo>
                    <a:cubicBezTo>
                      <a:pt x="19163" y="15121"/>
                      <a:pt x="14848" y="21600"/>
                      <a:pt x="10299" y="20118"/>
                    </a:cubicBezTo>
                    <a:lnTo>
                      <a:pt x="10299" y="20118"/>
                    </a:lnTo>
                    <a:cubicBezTo>
                      <a:pt x="13895" y="18946"/>
                      <a:pt x="16827" y="13017"/>
                      <a:pt x="17736" y="5082"/>
                    </a:cubicBezTo>
                    <a:lnTo>
                      <a:pt x="16448" y="5082"/>
                    </a:lnTo>
                    <a:close/>
                    <a:moveTo>
                      <a:pt x="9011" y="20327"/>
                    </a:moveTo>
                    <a:cubicBezTo>
                      <a:pt x="4034" y="20327"/>
                      <a:pt x="0" y="11226"/>
                      <a:pt x="0" y="0"/>
                    </a:cubicBezTo>
                    <a:lnTo>
                      <a:pt x="2576" y="0"/>
                    </a:lnTo>
                    <a:cubicBezTo>
                      <a:pt x="2576" y="11226"/>
                      <a:pt x="6610" y="20327"/>
                      <a:pt x="11587" y="20327"/>
                    </a:cubicBezTo>
                    <a:close/>
                  </a:path>
                </a:pathLst>
              </a:cu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6" name="Фигура"/>
              <p:cNvSpPr/>
              <p:nvPr/>
            </p:nvSpPr>
            <p:spPr>
              <a:xfrm rot="19613322">
                <a:off x="188853" y="785948"/>
                <a:ext cx="1167868" cy="1038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98" y="21600"/>
                    </a:moveTo>
                    <a:cubicBezTo>
                      <a:pt x="7521" y="21600"/>
                      <a:pt x="0" y="11929"/>
                      <a:pt x="0" y="0"/>
                    </a:cubicBezTo>
                    <a:lnTo>
                      <a:pt x="4802" y="0"/>
                    </a:lnTo>
                    <a:cubicBezTo>
                      <a:pt x="4802" y="11929"/>
                      <a:pt x="12323" y="21600"/>
                      <a:pt x="21600" y="216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7" name="Линия"/>
              <p:cNvSpPr/>
              <p:nvPr/>
            </p:nvSpPr>
            <p:spPr>
              <a:xfrm rot="19613322">
                <a:off x="106911" y="510301"/>
                <a:ext cx="2177069" cy="1038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99" y="21378"/>
                    </a:moveTo>
                    <a:lnTo>
                      <a:pt x="10299" y="21378"/>
                    </a:lnTo>
                    <a:cubicBezTo>
                      <a:pt x="13895" y="20133"/>
                      <a:pt x="16827" y="13833"/>
                      <a:pt x="17736" y="5400"/>
                    </a:cubicBezTo>
                    <a:lnTo>
                      <a:pt x="16448" y="5400"/>
                    </a:lnTo>
                    <a:lnTo>
                      <a:pt x="19310" y="0"/>
                    </a:lnTo>
                    <a:lnTo>
                      <a:pt x="21600" y="5400"/>
                    </a:lnTo>
                    <a:lnTo>
                      <a:pt x="20312" y="5400"/>
                    </a:lnTo>
                    <a:cubicBezTo>
                      <a:pt x="19285" y="14937"/>
                      <a:pt x="15696" y="21600"/>
                      <a:pt x="11587" y="21600"/>
                    </a:cubicBezTo>
                    <a:lnTo>
                      <a:pt x="9011" y="21600"/>
                    </a:lnTo>
                    <a:cubicBezTo>
                      <a:pt x="4034" y="21600"/>
                      <a:pt x="0" y="11929"/>
                      <a:pt x="0" y="0"/>
                    </a:cubicBezTo>
                    <a:lnTo>
                      <a:pt x="2576" y="0"/>
                    </a:lnTo>
                    <a:cubicBezTo>
                      <a:pt x="2576" y="11929"/>
                      <a:pt x="6610" y="21600"/>
                      <a:pt x="11587" y="21600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59" name="Гидролиз"/>
            <p:cNvSpPr txBox="1"/>
            <p:nvPr/>
          </p:nvSpPr>
          <p:spPr>
            <a:xfrm rot="19613322">
              <a:off x="162990" y="855182"/>
              <a:ext cx="2089069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Гидролиз</a:t>
              </a:r>
            </a:p>
          </p:txBody>
        </p:sp>
      </p:grpSp>
      <p:sp>
        <p:nvSpPr>
          <p:cNvPr id="361" name="Блок-схема: сохраненные данные 31"/>
          <p:cNvSpPr/>
          <p:nvPr/>
        </p:nvSpPr>
        <p:spPr>
          <a:xfrm>
            <a:off x="1778616" y="3352775"/>
            <a:ext cx="792089" cy="718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cubicBezTo>
                  <a:pt x="19612" y="0"/>
                  <a:pt x="18000" y="4835"/>
                  <a:pt x="18000" y="10800"/>
                </a:cubicBezTo>
                <a:cubicBezTo>
                  <a:pt x="18000" y="16765"/>
                  <a:pt x="19612" y="21600"/>
                  <a:pt x="216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2" name="Блок-схема: узел 32"/>
          <p:cNvSpPr/>
          <p:nvPr/>
        </p:nvSpPr>
        <p:spPr>
          <a:xfrm>
            <a:off x="1966194" y="3352775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Блок-схема: узел 37"/>
          <p:cNvSpPr/>
          <p:nvPr/>
        </p:nvSpPr>
        <p:spPr>
          <a:xfrm>
            <a:off x="1966194" y="3684335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Блок-схема: узел 38"/>
          <p:cNvSpPr/>
          <p:nvPr/>
        </p:nvSpPr>
        <p:spPr>
          <a:xfrm>
            <a:off x="1711706" y="3533059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5" name="Блок-схема: узел 24"/>
          <p:cNvSpPr/>
          <p:nvPr/>
        </p:nvSpPr>
        <p:spPr>
          <a:xfrm>
            <a:off x="2366431" y="3382238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6" name="Блок-схема: узел 18"/>
          <p:cNvSpPr/>
          <p:nvPr/>
        </p:nvSpPr>
        <p:spPr>
          <a:xfrm>
            <a:off x="2772703" y="3749871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7" name="Блок-схема: узел 36"/>
          <p:cNvSpPr/>
          <p:nvPr/>
        </p:nvSpPr>
        <p:spPr>
          <a:xfrm>
            <a:off x="3251741" y="3422222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8" name="Блок-схема: узел 35"/>
          <p:cNvSpPr/>
          <p:nvPr/>
        </p:nvSpPr>
        <p:spPr>
          <a:xfrm>
            <a:off x="3272682" y="3766189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9" name="Блок-схема: узел 34"/>
          <p:cNvSpPr/>
          <p:nvPr/>
        </p:nvSpPr>
        <p:spPr>
          <a:xfrm>
            <a:off x="2721552" y="3220211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0" name="Блок-схема: узел 33"/>
          <p:cNvSpPr/>
          <p:nvPr/>
        </p:nvSpPr>
        <p:spPr>
          <a:xfrm>
            <a:off x="2327937" y="3749873"/>
            <a:ext cx="288033" cy="294343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TextBox 39"/>
          <p:cNvSpPr txBox="1"/>
          <p:nvPr/>
        </p:nvSpPr>
        <p:spPr>
          <a:xfrm>
            <a:off x="2851728" y="4825510"/>
            <a:ext cx="2573937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Пептид с молекулярной массой менее 6000 Да</a:t>
            </a:r>
          </a:p>
        </p:txBody>
      </p:sp>
      <p:cxnSp>
        <p:nvCxnSpPr>
          <p:cNvPr id="372" name="Скругленная соединительная линия 45"/>
          <p:cNvCxnSpPr>
            <a:stCxn id="371" idx="0"/>
            <a:endCxn id="346" idx="0"/>
          </p:cNvCxnSpPr>
          <p:nvPr/>
        </p:nvCxnSpPr>
        <p:spPr>
          <a:xfrm flipV="1">
            <a:off x="4138696" y="3967704"/>
            <a:ext cx="1934016" cy="1170400"/>
          </a:xfrm>
          <a:prstGeom prst="straightConnector1">
            <a:avLst/>
          </a:prstGeom>
          <a:ln>
            <a:solidFill>
              <a:srgbClr val="4A7EBB"/>
            </a:solidFill>
            <a:tailEnd type="triangle"/>
          </a:ln>
        </p:spPr>
      </p:cxnSp>
      <p:cxnSp>
        <p:nvCxnSpPr>
          <p:cNvPr id="373" name="Скругленная соединительная линия 53"/>
          <p:cNvCxnSpPr>
            <a:stCxn id="371" idx="0"/>
            <a:endCxn id="361" idx="0"/>
          </p:cNvCxnSpPr>
          <p:nvPr/>
        </p:nvCxnSpPr>
        <p:spPr>
          <a:xfrm flipH="1" flipV="1">
            <a:off x="2174660" y="3712077"/>
            <a:ext cx="1964037" cy="1426027"/>
          </a:xfrm>
          <a:prstGeom prst="straightConnector1">
            <a:avLst/>
          </a:prstGeom>
          <a:ln>
            <a:solidFill>
              <a:srgbClr val="4A7EBB"/>
            </a:solidFill>
            <a:tailEnd type="triangle"/>
          </a:ln>
        </p:spPr>
      </p:cxnSp>
      <p:sp>
        <p:nvSpPr>
          <p:cNvPr id="374" name="Правая фигурная скобка 57"/>
          <p:cNvSpPr/>
          <p:nvPr/>
        </p:nvSpPr>
        <p:spPr>
          <a:xfrm>
            <a:off x="7700139" y="1417637"/>
            <a:ext cx="1264351" cy="5023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203"/>
                  <a:pt x="10800" y="453"/>
                </a:cubicBezTo>
                <a:lnTo>
                  <a:pt x="10800" y="10347"/>
                </a:lnTo>
                <a:cubicBezTo>
                  <a:pt x="10800" y="10597"/>
                  <a:pt x="15635" y="10800"/>
                  <a:pt x="21600" y="10800"/>
                </a:cubicBezTo>
                <a:cubicBezTo>
                  <a:pt x="15635" y="10800"/>
                  <a:pt x="10800" y="11003"/>
                  <a:pt x="10800" y="11253"/>
                </a:cubicBezTo>
                <a:lnTo>
                  <a:pt x="10800" y="21147"/>
                </a:lnTo>
                <a:cubicBezTo>
                  <a:pt x="10800" y="21397"/>
                  <a:pt x="5965" y="21600"/>
                  <a:pt x="0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377" name="Скругленный прямоугольник 58"/>
          <p:cNvGrpSpPr/>
          <p:nvPr/>
        </p:nvGrpSpPr>
        <p:grpSpPr>
          <a:xfrm>
            <a:off x="8424471" y="1623930"/>
            <a:ext cx="625189" cy="2198704"/>
            <a:chOff x="0" y="0"/>
            <a:chExt cx="625187" cy="2198703"/>
          </a:xfrm>
        </p:grpSpPr>
        <p:sp>
          <p:nvSpPr>
            <p:cNvPr id="375" name="Сквиркл"/>
            <p:cNvSpPr/>
            <p:nvPr/>
          </p:nvSpPr>
          <p:spPr>
            <a:xfrm rot="5400000">
              <a:off x="-786759" y="865754"/>
              <a:ext cx="2198704" cy="467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Клетки иммунной системы"/>
            <p:cNvSpPr txBox="1"/>
            <p:nvPr/>
          </p:nvSpPr>
          <p:spPr>
            <a:xfrm rot="5400000">
              <a:off x="-705531" y="786757"/>
              <a:ext cx="2036250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Клетки иммунной системы</a:t>
              </a:r>
            </a:p>
          </p:txBody>
        </p:sp>
      </p:grpSp>
      <p:grpSp>
        <p:nvGrpSpPr>
          <p:cNvPr id="380" name="Скругленный прямоугольник 59"/>
          <p:cNvGrpSpPr/>
          <p:nvPr/>
        </p:nvGrpSpPr>
        <p:grpSpPr>
          <a:xfrm>
            <a:off x="8466533" y="3998976"/>
            <a:ext cx="625188" cy="2202218"/>
            <a:chOff x="0" y="0"/>
            <a:chExt cx="625187" cy="2202216"/>
          </a:xfrm>
        </p:grpSpPr>
        <p:sp>
          <p:nvSpPr>
            <p:cNvPr id="378" name="Сквиркл"/>
            <p:cNvSpPr/>
            <p:nvPr/>
          </p:nvSpPr>
          <p:spPr>
            <a:xfrm rot="5400000">
              <a:off x="-788516" y="867510"/>
              <a:ext cx="2202218" cy="467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379" name="Не распознают АГ  менее 10 кДа"/>
            <p:cNvSpPr txBox="1"/>
            <p:nvPr/>
          </p:nvSpPr>
          <p:spPr>
            <a:xfrm rot="5400000">
              <a:off x="-707288" y="788514"/>
              <a:ext cx="2039764" cy="625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Не распознают АГ  менее 10 кДа</a:t>
              </a:r>
            </a:p>
          </p:txBody>
        </p:sp>
      </p:grpSp>
      <p:grpSp>
        <p:nvGrpSpPr>
          <p:cNvPr id="383" name="Скругленный прямоугольник 60"/>
          <p:cNvGrpSpPr/>
          <p:nvPr/>
        </p:nvGrpSpPr>
        <p:grpSpPr>
          <a:xfrm>
            <a:off x="2128012" y="1196751"/>
            <a:ext cx="4532221" cy="792089"/>
            <a:chOff x="0" y="0"/>
            <a:chExt cx="4532219" cy="792087"/>
          </a:xfrm>
        </p:grpSpPr>
        <p:sp>
          <p:nvSpPr>
            <p:cNvPr id="381" name="Сквиркл"/>
            <p:cNvSpPr/>
            <p:nvPr/>
          </p:nvSpPr>
          <p:spPr>
            <a:xfrm>
              <a:off x="0" y="0"/>
              <a:ext cx="4532220" cy="792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Эффект гидролизованного белка"/>
            <p:cNvSpPr txBox="1"/>
            <p:nvPr/>
          </p:nvSpPr>
          <p:spPr>
            <a:xfrm>
              <a:off x="97086" y="15659"/>
              <a:ext cx="4338047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80808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/>
              <a:r>
                <a:t>Эффект гидролизованного белка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6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7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ПНЖК роль</a:t>
            </a:r>
          </a:p>
        </p:txBody>
      </p:sp>
      <p:pic>
        <p:nvPicPr>
          <p:cNvPr id="388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89" name="Прямоугольник 5"/>
          <p:cNvSpPr/>
          <p:nvPr/>
        </p:nvSpPr>
        <p:spPr>
          <a:xfrm>
            <a:off x="2870212" y="4221088"/>
            <a:ext cx="216025" cy="36848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92" name="Скругленный прямоугольник 74"/>
          <p:cNvGrpSpPr/>
          <p:nvPr/>
        </p:nvGrpSpPr>
        <p:grpSpPr>
          <a:xfrm>
            <a:off x="110595" y="4589569"/>
            <a:ext cx="1368152" cy="1294106"/>
            <a:chOff x="0" y="0"/>
            <a:chExt cx="1368151" cy="1294105"/>
          </a:xfrm>
        </p:grpSpPr>
        <p:sp>
          <p:nvSpPr>
            <p:cNvPr id="390" name="Сквиркл"/>
            <p:cNvSpPr/>
            <p:nvPr/>
          </p:nvSpPr>
          <p:spPr>
            <a:xfrm>
              <a:off x="0" y="0"/>
              <a:ext cx="1368152" cy="12941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7FD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391" name="ω-6"/>
            <p:cNvSpPr txBox="1"/>
            <p:nvPr/>
          </p:nvSpPr>
          <p:spPr>
            <a:xfrm>
              <a:off x="121593" y="346241"/>
              <a:ext cx="1124966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  <a:r>
                <a:t>ω</a:t>
              </a:r>
              <a:r>
                <a:t>-</a:t>
              </a:r>
              <a:r>
                <a:t>6</a:t>
              </a:r>
            </a:p>
          </p:txBody>
        </p:sp>
      </p:grpSp>
      <p:grpSp>
        <p:nvGrpSpPr>
          <p:cNvPr id="395" name="Скругленный прямоугольник 86"/>
          <p:cNvGrpSpPr/>
          <p:nvPr/>
        </p:nvGrpSpPr>
        <p:grpSpPr>
          <a:xfrm>
            <a:off x="110595" y="2043755"/>
            <a:ext cx="1368152" cy="1294106"/>
            <a:chOff x="0" y="0"/>
            <a:chExt cx="1368151" cy="1294105"/>
          </a:xfrm>
        </p:grpSpPr>
        <p:sp>
          <p:nvSpPr>
            <p:cNvPr id="393" name="Сквиркл"/>
            <p:cNvSpPr/>
            <p:nvPr/>
          </p:nvSpPr>
          <p:spPr>
            <a:xfrm>
              <a:off x="0" y="0"/>
              <a:ext cx="1368152" cy="12941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7FD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4" name="ω-3"/>
            <p:cNvSpPr txBox="1"/>
            <p:nvPr/>
          </p:nvSpPr>
          <p:spPr>
            <a:xfrm>
              <a:off x="121593" y="346241"/>
              <a:ext cx="1124966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  <a:r>
                <a:t>ω</a:t>
              </a:r>
              <a:r>
                <a:t>-3</a:t>
              </a:r>
            </a:p>
          </p:txBody>
        </p:sp>
      </p:grpSp>
      <p:grpSp>
        <p:nvGrpSpPr>
          <p:cNvPr id="398" name="Скругленный прямоугольник 107"/>
          <p:cNvGrpSpPr/>
          <p:nvPr/>
        </p:nvGrpSpPr>
        <p:grpSpPr>
          <a:xfrm>
            <a:off x="2453670" y="1268759"/>
            <a:ext cx="4450698" cy="504057"/>
            <a:chOff x="0" y="0"/>
            <a:chExt cx="4450696" cy="504056"/>
          </a:xfrm>
        </p:grpSpPr>
        <p:sp>
          <p:nvSpPr>
            <p:cNvPr id="396" name="Сквиркл"/>
            <p:cNvSpPr/>
            <p:nvPr/>
          </p:nvSpPr>
          <p:spPr>
            <a:xfrm>
              <a:off x="0" y="0"/>
              <a:ext cx="4450697" cy="504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7" name="Основные"/>
            <p:cNvSpPr txBox="1"/>
            <p:nvPr/>
          </p:nvSpPr>
          <p:spPr>
            <a:xfrm>
              <a:off x="83025" y="55793"/>
              <a:ext cx="4284647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80808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/>
              <a:r>
                <a:t>Основные</a:t>
              </a:r>
            </a:p>
          </p:txBody>
        </p:sp>
      </p:grpSp>
      <p:sp>
        <p:nvSpPr>
          <p:cNvPr id="399" name="TextBox 1"/>
          <p:cNvSpPr txBox="1"/>
          <p:nvPr/>
        </p:nvSpPr>
        <p:spPr>
          <a:xfrm>
            <a:off x="1518688" y="1996121"/>
            <a:ext cx="3512901" cy="401996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Альфа-Линолевая кислота</a:t>
            </a:r>
          </a:p>
        </p:txBody>
      </p:sp>
      <p:sp>
        <p:nvSpPr>
          <p:cNvPr id="400" name="TextBox 118"/>
          <p:cNvSpPr txBox="1"/>
          <p:nvPr/>
        </p:nvSpPr>
        <p:spPr>
          <a:xfrm>
            <a:off x="1518688" y="2533142"/>
            <a:ext cx="3701764" cy="401995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Докозагексаеновая кислота</a:t>
            </a:r>
          </a:p>
        </p:txBody>
      </p:sp>
      <p:sp>
        <p:nvSpPr>
          <p:cNvPr id="401" name="TextBox 119"/>
          <p:cNvSpPr txBox="1"/>
          <p:nvPr/>
        </p:nvSpPr>
        <p:spPr>
          <a:xfrm>
            <a:off x="1518687" y="3070162"/>
            <a:ext cx="3749240" cy="401995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Эйкозапентаеновая кислота</a:t>
            </a:r>
          </a:p>
        </p:txBody>
      </p:sp>
      <p:sp>
        <p:nvSpPr>
          <p:cNvPr id="402" name="TextBox 121"/>
          <p:cNvSpPr txBox="1"/>
          <p:nvPr/>
        </p:nvSpPr>
        <p:spPr>
          <a:xfrm>
            <a:off x="1522359" y="4497499"/>
            <a:ext cx="2608323" cy="401995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Линолевая кислота</a:t>
            </a:r>
          </a:p>
        </p:txBody>
      </p:sp>
      <p:sp>
        <p:nvSpPr>
          <p:cNvPr id="403" name="TextBox 122"/>
          <p:cNvSpPr txBox="1"/>
          <p:nvPr/>
        </p:nvSpPr>
        <p:spPr>
          <a:xfrm>
            <a:off x="1510619" y="5036408"/>
            <a:ext cx="3061951" cy="401995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Арахидоновая кислота</a:t>
            </a:r>
          </a:p>
        </p:txBody>
      </p:sp>
      <p:sp>
        <p:nvSpPr>
          <p:cNvPr id="404" name="TextBox 123"/>
          <p:cNvSpPr txBox="1"/>
          <p:nvPr/>
        </p:nvSpPr>
        <p:spPr>
          <a:xfrm>
            <a:off x="1518688" y="5536694"/>
            <a:ext cx="3484474" cy="401996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Гамма-линолевая кислота</a:t>
            </a:r>
          </a:p>
        </p:txBody>
      </p:sp>
      <p:sp>
        <p:nvSpPr>
          <p:cNvPr id="405" name="Правая фигурная скобка 2"/>
          <p:cNvSpPr/>
          <p:nvPr/>
        </p:nvSpPr>
        <p:spPr>
          <a:xfrm>
            <a:off x="5292080" y="1916831"/>
            <a:ext cx="648073" cy="4391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19"/>
                  <a:pt x="10800" y="266"/>
                </a:cubicBezTo>
                <a:lnTo>
                  <a:pt x="10800" y="10534"/>
                </a:lnTo>
                <a:cubicBezTo>
                  <a:pt x="10800" y="10681"/>
                  <a:pt x="15635" y="10800"/>
                  <a:pt x="21600" y="10800"/>
                </a:cubicBezTo>
                <a:cubicBezTo>
                  <a:pt x="15635" y="10800"/>
                  <a:pt x="10800" y="10919"/>
                  <a:pt x="10800" y="11066"/>
                </a:cubicBezTo>
                <a:lnTo>
                  <a:pt x="10800" y="21334"/>
                </a:lnTo>
                <a:cubicBezTo>
                  <a:pt x="10800" y="21481"/>
                  <a:pt x="5965" y="21600"/>
                  <a:pt x="0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408" name="Блок-схема: знак завершения 6"/>
          <p:cNvGrpSpPr/>
          <p:nvPr/>
        </p:nvGrpSpPr>
        <p:grpSpPr>
          <a:xfrm>
            <a:off x="6493056" y="1916833"/>
            <a:ext cx="1501489" cy="4391888"/>
            <a:chOff x="0" y="0"/>
            <a:chExt cx="1501487" cy="4391886"/>
          </a:xfrm>
        </p:grpSpPr>
        <p:sp>
          <p:nvSpPr>
            <p:cNvPr id="406" name="Фигура"/>
            <p:cNvSpPr/>
            <p:nvPr/>
          </p:nvSpPr>
          <p:spPr>
            <a:xfrm rot="5400000">
              <a:off x="-1445200" y="1503322"/>
              <a:ext cx="4391888" cy="1385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Не образуются в организме или образуется недостаточное количество, необходимо поступление извне"/>
            <p:cNvSpPr txBox="1"/>
            <p:nvPr/>
          </p:nvSpPr>
          <p:spPr>
            <a:xfrm rot="5400000">
              <a:off x="-667499" y="1445199"/>
              <a:ext cx="2836486" cy="1501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Не образуются в организме или образуется недостаточное количество, необходимо поступление извне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1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2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17375E"/>
                </a:solidFill>
              </a:defRPr>
            </a:pPr>
            <a:r>
              <a:t>Роль в организме</a:t>
            </a:r>
            <a:r>
              <a:t> </a:t>
            </a:r>
          </a:p>
        </p:txBody>
      </p:sp>
      <p:pic>
        <p:nvPicPr>
          <p:cNvPr id="413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416" name="Скругленный прямоугольник 86"/>
          <p:cNvGrpSpPr/>
          <p:nvPr/>
        </p:nvGrpSpPr>
        <p:grpSpPr>
          <a:xfrm>
            <a:off x="1403648" y="1922023"/>
            <a:ext cx="1368152" cy="1294106"/>
            <a:chOff x="0" y="0"/>
            <a:chExt cx="1368151" cy="1294105"/>
          </a:xfrm>
        </p:grpSpPr>
        <p:sp>
          <p:nvSpPr>
            <p:cNvPr id="414" name="Сквиркл"/>
            <p:cNvSpPr/>
            <p:nvPr/>
          </p:nvSpPr>
          <p:spPr>
            <a:xfrm>
              <a:off x="0" y="0"/>
              <a:ext cx="1368152" cy="12941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7FD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5" name="ω-3"/>
            <p:cNvSpPr txBox="1"/>
            <p:nvPr/>
          </p:nvSpPr>
          <p:spPr>
            <a:xfrm>
              <a:off x="121593" y="346241"/>
              <a:ext cx="1124966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  <a:r>
                <a:t>ω</a:t>
              </a:r>
              <a:r>
                <a:t>-3</a:t>
              </a:r>
            </a:p>
          </p:txBody>
        </p:sp>
      </p:grpSp>
      <p:grpSp>
        <p:nvGrpSpPr>
          <p:cNvPr id="419" name="Скругленный прямоугольник 74"/>
          <p:cNvGrpSpPr/>
          <p:nvPr/>
        </p:nvGrpSpPr>
        <p:grpSpPr>
          <a:xfrm>
            <a:off x="6372202" y="1922023"/>
            <a:ext cx="1368153" cy="1294106"/>
            <a:chOff x="0" y="0"/>
            <a:chExt cx="1368151" cy="1294105"/>
          </a:xfrm>
        </p:grpSpPr>
        <p:sp>
          <p:nvSpPr>
            <p:cNvPr id="417" name="Сквиркл"/>
            <p:cNvSpPr/>
            <p:nvPr/>
          </p:nvSpPr>
          <p:spPr>
            <a:xfrm>
              <a:off x="0" y="0"/>
              <a:ext cx="1368152" cy="12941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7FD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418" name="ω-6"/>
            <p:cNvSpPr txBox="1"/>
            <p:nvPr/>
          </p:nvSpPr>
          <p:spPr>
            <a:xfrm>
              <a:off x="121593" y="346241"/>
              <a:ext cx="1124966" cy="601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4000">
                  <a:solidFill>
                    <a:srgbClr val="595959"/>
                  </a:solidFill>
                </a:defRPr>
              </a:pPr>
              <a:r>
                <a:t>ω</a:t>
              </a:r>
              <a:r>
                <a:t>-</a:t>
              </a:r>
              <a:r>
                <a:t>6</a:t>
              </a:r>
            </a:p>
          </p:txBody>
        </p:sp>
      </p:grpSp>
      <p:sp>
        <p:nvSpPr>
          <p:cNvPr id="420" name="TextBox 13"/>
          <p:cNvSpPr txBox="1"/>
          <p:nvPr/>
        </p:nvSpPr>
        <p:spPr>
          <a:xfrm>
            <a:off x="3675463" y="2215133"/>
            <a:ext cx="361614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80808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21" name="TextBox 14"/>
          <p:cNvSpPr txBox="1"/>
          <p:nvPr/>
        </p:nvSpPr>
        <p:spPr>
          <a:xfrm>
            <a:off x="5115624" y="2215133"/>
            <a:ext cx="774611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808080"/>
                </a:solidFill>
              </a:defRPr>
            </a:lvl1pPr>
          </a:lstStyle>
          <a:p>
            <a:pPr/>
            <a:r>
              <a:t>5-8</a:t>
            </a:r>
          </a:p>
        </p:txBody>
      </p:sp>
      <p:sp>
        <p:nvSpPr>
          <p:cNvPr id="422" name="TextBox 15"/>
          <p:cNvSpPr txBox="1"/>
          <p:nvPr/>
        </p:nvSpPr>
        <p:spPr>
          <a:xfrm>
            <a:off x="4450689" y="2215133"/>
            <a:ext cx="300346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808080"/>
                </a:solidFill>
              </a:defRPr>
            </a:lvl1pPr>
          </a:lstStyle>
          <a:p>
            <a:pPr/>
            <a:r>
              <a:t>/</a:t>
            </a:r>
          </a:p>
        </p:txBody>
      </p:sp>
      <p:sp>
        <p:nvSpPr>
          <p:cNvPr id="423" name="TextBox 16"/>
          <p:cNvSpPr txBox="1"/>
          <p:nvPr/>
        </p:nvSpPr>
        <p:spPr>
          <a:xfrm>
            <a:off x="457199" y="3535848"/>
            <a:ext cx="3651063" cy="349707"/>
          </a:xfrm>
          <a:prstGeom prst="rect">
            <a:avLst/>
          </a:prstGeom>
          <a:ln>
            <a:solidFill>
              <a:srgbClr val="558ED5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Противовоспалительный эффект</a:t>
            </a:r>
          </a:p>
        </p:txBody>
      </p:sp>
      <p:sp>
        <p:nvSpPr>
          <p:cNvPr id="424" name="TextBox 17"/>
          <p:cNvSpPr txBox="1"/>
          <p:nvPr/>
        </p:nvSpPr>
        <p:spPr>
          <a:xfrm>
            <a:off x="475579" y="4090516"/>
            <a:ext cx="3739060" cy="349708"/>
          </a:xfrm>
          <a:prstGeom prst="rect">
            <a:avLst/>
          </a:prstGeom>
          <a:ln>
            <a:solidFill>
              <a:srgbClr val="558ED5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Антитромбический эффект</a:t>
            </a:r>
          </a:p>
        </p:txBody>
      </p:sp>
      <p:sp>
        <p:nvSpPr>
          <p:cNvPr id="425" name="TextBox 18"/>
          <p:cNvSpPr txBox="1"/>
          <p:nvPr/>
        </p:nvSpPr>
        <p:spPr>
          <a:xfrm>
            <a:off x="5186748" y="3598945"/>
            <a:ext cx="3739060" cy="349707"/>
          </a:xfrm>
          <a:prstGeom prst="rect">
            <a:avLst/>
          </a:prstGeom>
          <a:ln>
            <a:solidFill>
              <a:srgbClr val="558ED5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Провоспалительный эффект</a:t>
            </a:r>
          </a:p>
        </p:txBody>
      </p:sp>
      <p:sp>
        <p:nvSpPr>
          <p:cNvPr id="426" name="TextBox 19"/>
          <p:cNvSpPr txBox="1"/>
          <p:nvPr/>
        </p:nvSpPr>
        <p:spPr>
          <a:xfrm>
            <a:off x="5186746" y="4106729"/>
            <a:ext cx="3739060" cy="349707"/>
          </a:xfrm>
          <a:prstGeom prst="rect">
            <a:avLst/>
          </a:prstGeom>
          <a:ln>
            <a:solidFill>
              <a:srgbClr val="558ED5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Протромбический эффект</a:t>
            </a:r>
          </a:p>
        </p:txBody>
      </p:sp>
      <p:sp>
        <p:nvSpPr>
          <p:cNvPr id="427" name="TextBox 20"/>
          <p:cNvSpPr txBox="1"/>
          <p:nvPr/>
        </p:nvSpPr>
        <p:spPr>
          <a:xfrm>
            <a:off x="456860" y="4611547"/>
            <a:ext cx="116990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Резолвины</a:t>
            </a:r>
          </a:p>
        </p:txBody>
      </p:sp>
      <p:sp>
        <p:nvSpPr>
          <p:cNvPr id="428" name="TextBox 21"/>
          <p:cNvSpPr txBox="1"/>
          <p:nvPr/>
        </p:nvSpPr>
        <p:spPr>
          <a:xfrm>
            <a:off x="456860" y="4917137"/>
            <a:ext cx="14209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Тромбоксаны</a:t>
            </a:r>
          </a:p>
        </p:txBody>
      </p:sp>
      <p:sp>
        <p:nvSpPr>
          <p:cNvPr id="429" name="TextBox 22"/>
          <p:cNvSpPr txBox="1"/>
          <p:nvPr/>
        </p:nvSpPr>
        <p:spPr>
          <a:xfrm>
            <a:off x="456860" y="5166214"/>
            <a:ext cx="142316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Лейкотриены</a:t>
            </a:r>
          </a:p>
        </p:txBody>
      </p:sp>
      <p:sp>
        <p:nvSpPr>
          <p:cNvPr id="430" name="Правая фигурная скобка 23"/>
          <p:cNvSpPr/>
          <p:nvPr/>
        </p:nvSpPr>
        <p:spPr>
          <a:xfrm>
            <a:off x="1926491" y="4611547"/>
            <a:ext cx="269245" cy="92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235"/>
                  <a:pt x="10800" y="524"/>
                </a:cubicBezTo>
                <a:lnTo>
                  <a:pt x="10800" y="10276"/>
                </a:lnTo>
                <a:cubicBezTo>
                  <a:pt x="10800" y="10565"/>
                  <a:pt x="15635" y="10800"/>
                  <a:pt x="21600" y="10800"/>
                </a:cubicBezTo>
                <a:cubicBezTo>
                  <a:pt x="15635" y="10800"/>
                  <a:pt x="10800" y="11035"/>
                  <a:pt x="10800" y="11324"/>
                </a:cubicBezTo>
                <a:lnTo>
                  <a:pt x="10800" y="21076"/>
                </a:lnTo>
                <a:cubicBezTo>
                  <a:pt x="10800" y="21365"/>
                  <a:pt x="5965" y="21600"/>
                  <a:pt x="0" y="2160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431" name="TextBox 24"/>
          <p:cNvSpPr txBox="1"/>
          <p:nvPr/>
        </p:nvSpPr>
        <p:spPr>
          <a:xfrm>
            <a:off x="2266624" y="4718063"/>
            <a:ext cx="184119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Синтез активных компонентов</a:t>
            </a:r>
          </a:p>
        </p:txBody>
      </p:sp>
      <p:sp>
        <p:nvSpPr>
          <p:cNvPr id="432" name="TextBox 25"/>
          <p:cNvSpPr txBox="1"/>
          <p:nvPr/>
        </p:nvSpPr>
        <p:spPr>
          <a:xfrm>
            <a:off x="4364670" y="4885366"/>
            <a:ext cx="2088233" cy="342613"/>
          </a:xfrm>
          <a:prstGeom prst="rect">
            <a:avLst/>
          </a:prstGeom>
          <a:ln>
            <a:solidFill>
              <a:srgbClr val="558E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Липооксигеназа</a:t>
            </a:r>
          </a:p>
        </p:txBody>
      </p:sp>
      <p:sp>
        <p:nvSpPr>
          <p:cNvPr id="433" name="TextBox 26"/>
          <p:cNvSpPr txBox="1"/>
          <p:nvPr/>
        </p:nvSpPr>
        <p:spPr>
          <a:xfrm>
            <a:off x="6837574" y="4880274"/>
            <a:ext cx="2088233" cy="342614"/>
          </a:xfrm>
          <a:prstGeom prst="rect">
            <a:avLst/>
          </a:prstGeom>
          <a:ln>
            <a:solidFill>
              <a:srgbClr val="558E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Циклооксигеназа</a:t>
            </a:r>
          </a:p>
        </p:txBody>
      </p:sp>
      <p:sp>
        <p:nvSpPr>
          <p:cNvPr id="434" name="Знак ''плюс'' 27"/>
          <p:cNvSpPr/>
          <p:nvPr/>
        </p:nvSpPr>
        <p:spPr>
          <a:xfrm>
            <a:off x="5180869" y="4647842"/>
            <a:ext cx="338237" cy="201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8744" y="7344"/>
                </a:lnTo>
                <a:lnTo>
                  <a:pt x="8744" y="0"/>
                </a:lnTo>
                <a:lnTo>
                  <a:pt x="12856" y="0"/>
                </a:lnTo>
                <a:lnTo>
                  <a:pt x="128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2856" y="14256"/>
                </a:lnTo>
                <a:lnTo>
                  <a:pt x="12856" y="21600"/>
                </a:lnTo>
                <a:lnTo>
                  <a:pt x="8744" y="21600"/>
                </a:lnTo>
                <a:lnTo>
                  <a:pt x="8744" y="14256"/>
                </a:lnTo>
                <a:lnTo>
                  <a:pt x="0" y="14256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5" name="Знак ''плюс'' 28"/>
          <p:cNvSpPr/>
          <p:nvPr/>
        </p:nvSpPr>
        <p:spPr>
          <a:xfrm>
            <a:off x="7712572" y="4592940"/>
            <a:ext cx="338237" cy="201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8744" y="7344"/>
                </a:lnTo>
                <a:lnTo>
                  <a:pt x="8744" y="0"/>
                </a:lnTo>
                <a:lnTo>
                  <a:pt x="12856" y="0"/>
                </a:lnTo>
                <a:lnTo>
                  <a:pt x="128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2856" y="14256"/>
                </a:lnTo>
                <a:lnTo>
                  <a:pt x="12856" y="21600"/>
                </a:lnTo>
                <a:lnTo>
                  <a:pt x="8744" y="21600"/>
                </a:lnTo>
                <a:lnTo>
                  <a:pt x="8744" y="14256"/>
                </a:lnTo>
                <a:lnTo>
                  <a:pt x="0" y="14256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6" name="TextBox 29"/>
          <p:cNvSpPr txBox="1"/>
          <p:nvPr/>
        </p:nvSpPr>
        <p:spPr>
          <a:xfrm>
            <a:off x="4421940" y="5263896"/>
            <a:ext cx="1529614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595959"/>
                </a:solidFill>
              </a:defRPr>
            </a:pPr>
            <a:r>
              <a:t>Лейкотриены (А,С</a:t>
            </a:r>
            <a:r>
              <a:t>,D,E) </a:t>
            </a:r>
            <a:r>
              <a:t>Липоксин</a:t>
            </a:r>
          </a:p>
        </p:txBody>
      </p:sp>
      <p:sp>
        <p:nvSpPr>
          <p:cNvPr id="437" name="TextBox 30"/>
          <p:cNvSpPr txBox="1"/>
          <p:nvPr/>
        </p:nvSpPr>
        <p:spPr>
          <a:xfrm>
            <a:off x="6886758" y="5342252"/>
            <a:ext cx="1887995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Промстогландины Простоциклины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b="1" sz="3783">
                <a:solidFill>
                  <a:srgbClr val="17375E"/>
                </a:solidFill>
              </a:defRPr>
            </a:lvl1pPr>
          </a:lstStyle>
          <a:p>
            <a:pPr/>
            <a:r>
              <a:t>Противовоспалительный эффект от ДКГ</a:t>
            </a:r>
          </a:p>
        </p:txBody>
      </p:sp>
      <p:pic>
        <p:nvPicPr>
          <p:cNvPr id="442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445" name="Скругленный прямоугольник 9"/>
          <p:cNvGrpSpPr/>
          <p:nvPr/>
        </p:nvGrpSpPr>
        <p:grpSpPr>
          <a:xfrm>
            <a:off x="168588" y="2863162"/>
            <a:ext cx="1235060" cy="1779747"/>
            <a:chOff x="0" y="0"/>
            <a:chExt cx="1235059" cy="1779746"/>
          </a:xfrm>
        </p:grpSpPr>
        <p:sp>
          <p:nvSpPr>
            <p:cNvPr id="443" name="Сквиркл"/>
            <p:cNvSpPr/>
            <p:nvPr/>
          </p:nvSpPr>
          <p:spPr>
            <a:xfrm>
              <a:off x="0" y="61781"/>
              <a:ext cx="1235060" cy="16561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/>
              </a:pPr>
            </a:p>
          </p:txBody>
        </p:sp>
        <p:sp>
          <p:nvSpPr>
            <p:cNvPr id="444" name="ω-3…"/>
            <p:cNvSpPr txBox="1"/>
            <p:nvPr/>
          </p:nvSpPr>
          <p:spPr>
            <a:xfrm>
              <a:off x="118710" y="0"/>
              <a:ext cx="997640" cy="1779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595959"/>
                  </a:solidFill>
                </a:defRPr>
              </a:pPr>
            </a:p>
            <a:p>
              <a:pPr algn="ctr">
                <a:defRPr b="1" sz="3200">
                  <a:solidFill>
                    <a:srgbClr val="595959"/>
                  </a:solidFill>
                </a:defRPr>
              </a:pPr>
              <a:r>
                <a:t>ω</a:t>
              </a:r>
              <a:r>
                <a:t>-3</a:t>
              </a:r>
            </a:p>
            <a:p>
              <a:pPr algn="ctr">
                <a:defRPr b="1" sz="3200">
                  <a:solidFill>
                    <a:srgbClr val="595959"/>
                  </a:solidFill>
                </a:defRPr>
              </a:pPr>
              <a:r>
                <a:t>DHA</a:t>
              </a:r>
            </a:p>
          </p:txBody>
        </p:sp>
      </p:grpSp>
      <p:grpSp>
        <p:nvGrpSpPr>
          <p:cNvPr id="448" name="Скругленный прямоугольник 11"/>
          <p:cNvGrpSpPr/>
          <p:nvPr/>
        </p:nvGrpSpPr>
        <p:grpSpPr>
          <a:xfrm>
            <a:off x="4139951" y="1729164"/>
            <a:ext cx="4680522" cy="1243900"/>
            <a:chOff x="0" y="0"/>
            <a:chExt cx="4680520" cy="1243898"/>
          </a:xfrm>
        </p:grpSpPr>
        <p:sp>
          <p:nvSpPr>
            <p:cNvPr id="446" name="Сквиркл"/>
            <p:cNvSpPr/>
            <p:nvPr/>
          </p:nvSpPr>
          <p:spPr>
            <a:xfrm>
              <a:off x="0" y="0"/>
              <a:ext cx="4680521" cy="12438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95B3D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7" name="Вытесняет арахидоновую кислоту из лейкоцитов, снижает количество медиаторов воспаления, уменьшает интенсивность воспалительного процесса"/>
            <p:cNvSpPr txBox="1"/>
            <p:nvPr/>
          </p:nvSpPr>
          <p:spPr>
            <a:xfrm>
              <a:off x="119142" y="17255"/>
              <a:ext cx="4442236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Вытесняет арахидоновую кислоту из лейкоцитов, снижает количество медиаторов воспаления, уменьшает интенсивность воспалительного процесса</a:t>
              </a:r>
            </a:p>
          </p:txBody>
        </p:sp>
      </p:grpSp>
      <p:sp>
        <p:nvSpPr>
          <p:cNvPr id="458" name="Прямая со стрелкой 12"/>
          <p:cNvSpPr/>
          <p:nvPr/>
        </p:nvSpPr>
        <p:spPr>
          <a:xfrm>
            <a:off x="1416363" y="2915900"/>
            <a:ext cx="2769893" cy="681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rgbClr val="95B3D7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452" name="Скругленный прямоугольник 13"/>
          <p:cNvGrpSpPr/>
          <p:nvPr/>
        </p:nvGrpSpPr>
        <p:grpSpPr>
          <a:xfrm>
            <a:off x="3347863" y="3120052"/>
            <a:ext cx="4680521" cy="1243899"/>
            <a:chOff x="0" y="0"/>
            <a:chExt cx="4680520" cy="1243898"/>
          </a:xfrm>
        </p:grpSpPr>
        <p:sp>
          <p:nvSpPr>
            <p:cNvPr id="450" name="Сквиркл"/>
            <p:cNvSpPr/>
            <p:nvPr/>
          </p:nvSpPr>
          <p:spPr>
            <a:xfrm>
              <a:off x="0" y="0"/>
              <a:ext cx="4680521" cy="12438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95B3D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1" name="ИЗ ДГК – синтезируются прорезолвины (резолвин, протектин, марезин) способные значительно снижать воспалительный процесс"/>
            <p:cNvSpPr txBox="1"/>
            <p:nvPr/>
          </p:nvSpPr>
          <p:spPr>
            <a:xfrm>
              <a:off x="119142" y="17255"/>
              <a:ext cx="4442236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ИЗ ДГК – синтезируются прорезолвины (резолвин, протектин, марезин) способные значительно снижать воспалительный процесс </a:t>
              </a:r>
            </a:p>
          </p:txBody>
        </p:sp>
      </p:grpSp>
      <p:grpSp>
        <p:nvGrpSpPr>
          <p:cNvPr id="455" name="Скругленный прямоугольник 14"/>
          <p:cNvGrpSpPr/>
          <p:nvPr/>
        </p:nvGrpSpPr>
        <p:grpSpPr>
          <a:xfrm>
            <a:off x="2257680" y="4506540"/>
            <a:ext cx="4755544" cy="1243899"/>
            <a:chOff x="0" y="0"/>
            <a:chExt cx="4755543" cy="1243898"/>
          </a:xfrm>
        </p:grpSpPr>
        <p:sp>
          <p:nvSpPr>
            <p:cNvPr id="453" name="Сквиркл"/>
            <p:cNvSpPr/>
            <p:nvPr/>
          </p:nvSpPr>
          <p:spPr>
            <a:xfrm>
              <a:off x="0" y="0"/>
              <a:ext cx="4755544" cy="12438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95B3D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4" name="Применение ПНЖК омега-3 способствовало снижение рецедивов у пациентов с болезнью Крона, ревматоидным артиртом и даже кератоконьюнктивитом."/>
            <p:cNvSpPr txBox="1"/>
            <p:nvPr/>
          </p:nvSpPr>
          <p:spPr>
            <a:xfrm>
              <a:off x="119142" y="17255"/>
              <a:ext cx="4517260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Применение ПНЖК омега-3 способствовало снижение рецедивов у пациентов с болезнью Крона, ревматоидным артиртом и даже кератоконьюнктивитом. </a:t>
              </a:r>
            </a:p>
          </p:txBody>
        </p:sp>
      </p:grpSp>
      <p:sp>
        <p:nvSpPr>
          <p:cNvPr id="459" name="Прямая со стрелкой 15"/>
          <p:cNvSpPr/>
          <p:nvPr/>
        </p:nvSpPr>
        <p:spPr>
          <a:xfrm>
            <a:off x="1416363" y="3747298"/>
            <a:ext cx="1918801" cy="4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rgbClr val="95B3D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57" name="Прямая со стрелкой 16"/>
          <p:cNvSpPr/>
          <p:nvPr/>
        </p:nvSpPr>
        <p:spPr>
          <a:xfrm>
            <a:off x="1403648" y="3753036"/>
            <a:ext cx="875425" cy="1167376"/>
          </a:xfrm>
          <a:prstGeom prst="line">
            <a:avLst/>
          </a:prstGeom>
          <a:ln>
            <a:solidFill>
              <a:srgbClr val="95B3D7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3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Резолвины</a:t>
            </a:r>
          </a:p>
        </p:txBody>
      </p:sp>
      <p:sp>
        <p:nvSpPr>
          <p:cNvPr id="464" name="Объект 1"/>
          <p:cNvSpPr txBox="1"/>
          <p:nvPr>
            <p:ph type="body" idx="1"/>
          </p:nvPr>
        </p:nvSpPr>
        <p:spPr>
          <a:xfrm>
            <a:off x="457200" y="2132857"/>
            <a:ext cx="8435280" cy="39933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Char char="➢"/>
            </a:pPr>
            <a:r>
              <a:t>Резолвин </a:t>
            </a:r>
            <a:r>
              <a:t>D2 </a:t>
            </a:r>
            <a:r>
              <a:t>подавляет высвобождение провоспалительных цитокинов (</a:t>
            </a:r>
            <a:r>
              <a:t>IL-1, iL-6, TNF)</a:t>
            </a:r>
          </a:p>
          <a:p>
            <a:pPr>
              <a:lnSpc>
                <a:spcPct val="90000"/>
              </a:lnSpc>
              <a:buFontTx/>
              <a:buChar char="➢"/>
            </a:pPr>
            <a:r>
              <a:t>Стимулирует синтез противовоспалительных цитокинов (</a:t>
            </a:r>
            <a:r>
              <a:t>IL-10, IL13)</a:t>
            </a:r>
          </a:p>
          <a:p>
            <a:pPr>
              <a:lnSpc>
                <a:spcPct val="90000"/>
              </a:lnSpc>
              <a:buFontTx/>
              <a:buChar char="➢"/>
            </a:pPr>
            <a:r>
              <a:t>Резолвин </a:t>
            </a:r>
            <a:r>
              <a:t>E1 </a:t>
            </a:r>
            <a:r>
              <a:t>ингибирует </a:t>
            </a:r>
            <a:r>
              <a:t>NF-kB, </a:t>
            </a:r>
            <a:r>
              <a:t>подавляет экспрессию провоспалительных генов и молекул клеточной адгезии</a:t>
            </a:r>
          </a:p>
        </p:txBody>
      </p:sp>
      <p:pic>
        <p:nvPicPr>
          <p:cNvPr id="465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8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9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Alleva Care Allergocontrol </a:t>
            </a:r>
          </a:p>
        </p:txBody>
      </p:sp>
      <p:pic>
        <p:nvPicPr>
          <p:cNvPr id="470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471" name="Арка 4"/>
          <p:cNvSpPr/>
          <p:nvPr/>
        </p:nvSpPr>
        <p:spPr>
          <a:xfrm>
            <a:off x="575555" y="4221088"/>
            <a:ext cx="7992890" cy="7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20627" y="21600"/>
                </a:lnTo>
                <a:cubicBezTo>
                  <a:pt x="20627" y="15635"/>
                  <a:pt x="16227" y="10800"/>
                  <a:pt x="10800" y="10800"/>
                </a:cubicBezTo>
                <a:cubicBezTo>
                  <a:pt x="5373" y="10800"/>
                  <a:pt x="973" y="15635"/>
                  <a:pt x="973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190500" dist="228600" dir="2700000">
              <a:srgbClr val="000000">
                <a:alpha val="30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472" name="Прямоугольник 5"/>
          <p:cNvSpPr/>
          <p:nvPr/>
        </p:nvSpPr>
        <p:spPr>
          <a:xfrm>
            <a:off x="2870212" y="4221088"/>
            <a:ext cx="216025" cy="36848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3" name="Прямоугольник 11"/>
          <p:cNvSpPr/>
          <p:nvPr/>
        </p:nvSpPr>
        <p:spPr>
          <a:xfrm>
            <a:off x="4355975" y="4221088"/>
            <a:ext cx="216025" cy="33856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4" name="Прямоугольник 12"/>
          <p:cNvSpPr/>
          <p:nvPr/>
        </p:nvSpPr>
        <p:spPr>
          <a:xfrm>
            <a:off x="5714529" y="4221088"/>
            <a:ext cx="225621" cy="36848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5" name="Блок-схема: узел 13"/>
          <p:cNvSpPr/>
          <p:nvPr/>
        </p:nvSpPr>
        <p:spPr>
          <a:xfrm>
            <a:off x="3327060" y="2899104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6" name="Блок-схема: узел 14"/>
          <p:cNvSpPr/>
          <p:nvPr/>
        </p:nvSpPr>
        <p:spPr>
          <a:xfrm>
            <a:off x="3126587" y="3387597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7" name="Блок-схема: узел 15"/>
          <p:cNvSpPr/>
          <p:nvPr/>
        </p:nvSpPr>
        <p:spPr>
          <a:xfrm>
            <a:off x="3395014" y="388145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Блок-схема: узел 16"/>
          <p:cNvSpPr/>
          <p:nvPr/>
        </p:nvSpPr>
        <p:spPr>
          <a:xfrm>
            <a:off x="2825806" y="4005064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Блок-схема: узел 18"/>
          <p:cNvSpPr/>
          <p:nvPr/>
        </p:nvSpPr>
        <p:spPr>
          <a:xfrm>
            <a:off x="4227958" y="3655266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0" name="Блок-схема: узел 19"/>
          <p:cNvSpPr/>
          <p:nvPr/>
        </p:nvSpPr>
        <p:spPr>
          <a:xfrm>
            <a:off x="3611038" y="540053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1" name="Блок-схема: узел 20"/>
          <p:cNvSpPr/>
          <p:nvPr/>
        </p:nvSpPr>
        <p:spPr>
          <a:xfrm>
            <a:off x="3743907" y="496878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Блок-схема: узел 21"/>
          <p:cNvSpPr/>
          <p:nvPr/>
        </p:nvSpPr>
        <p:spPr>
          <a:xfrm>
            <a:off x="4355975" y="4297317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3" name="Блок-схема: узел 22"/>
          <p:cNvSpPr/>
          <p:nvPr/>
        </p:nvSpPr>
        <p:spPr>
          <a:xfrm>
            <a:off x="3088359" y="5076799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4" name="Блок-схема: узел 23"/>
          <p:cNvSpPr/>
          <p:nvPr/>
        </p:nvSpPr>
        <p:spPr>
          <a:xfrm>
            <a:off x="2825806" y="4833156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Блок-схема: узел 24"/>
          <p:cNvSpPr/>
          <p:nvPr/>
        </p:nvSpPr>
        <p:spPr>
          <a:xfrm>
            <a:off x="2862502" y="4350001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6" name="Блок-схема: узел 25"/>
          <p:cNvSpPr/>
          <p:nvPr/>
        </p:nvSpPr>
        <p:spPr>
          <a:xfrm>
            <a:off x="5497972" y="4959089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7" name="Блок-схема: узел 26"/>
          <p:cNvSpPr/>
          <p:nvPr/>
        </p:nvSpPr>
        <p:spPr>
          <a:xfrm>
            <a:off x="5829139" y="4678660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8" name="Блок-схема: узел 27"/>
          <p:cNvSpPr/>
          <p:nvPr/>
        </p:nvSpPr>
        <p:spPr>
          <a:xfrm>
            <a:off x="5911743" y="398487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9" name="Блок-схема: узел 28"/>
          <p:cNvSpPr/>
          <p:nvPr/>
        </p:nvSpPr>
        <p:spPr>
          <a:xfrm>
            <a:off x="5589113" y="3966950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0" name="Блок-схема: узел 29"/>
          <p:cNvSpPr/>
          <p:nvPr/>
        </p:nvSpPr>
        <p:spPr>
          <a:xfrm>
            <a:off x="5719328" y="4297317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1" name="Блок-схема: узел 30"/>
          <p:cNvSpPr/>
          <p:nvPr/>
        </p:nvSpPr>
        <p:spPr>
          <a:xfrm>
            <a:off x="5534090" y="197087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2" name="Блок-схема: узел 32"/>
          <p:cNvSpPr/>
          <p:nvPr/>
        </p:nvSpPr>
        <p:spPr>
          <a:xfrm>
            <a:off x="4659293" y="347265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3" name="Блок-схема: узел 33"/>
          <p:cNvSpPr/>
          <p:nvPr/>
        </p:nvSpPr>
        <p:spPr>
          <a:xfrm>
            <a:off x="5011851" y="360362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4" name="Блок-схема: узел 34"/>
          <p:cNvSpPr/>
          <p:nvPr/>
        </p:nvSpPr>
        <p:spPr>
          <a:xfrm>
            <a:off x="4775968" y="388145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5" name="Блок-схема: узел 35"/>
          <p:cNvSpPr/>
          <p:nvPr/>
        </p:nvSpPr>
        <p:spPr>
          <a:xfrm>
            <a:off x="5345178" y="3744076"/>
            <a:ext cx="216024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Блок-схема: узел 36"/>
          <p:cNvSpPr/>
          <p:nvPr/>
        </p:nvSpPr>
        <p:spPr>
          <a:xfrm>
            <a:off x="4355975" y="5737476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7" name="Блок-схема: узел 37"/>
          <p:cNvSpPr/>
          <p:nvPr/>
        </p:nvSpPr>
        <p:spPr>
          <a:xfrm>
            <a:off x="5119863" y="5185972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Блок-схема: узел 38"/>
          <p:cNvSpPr/>
          <p:nvPr/>
        </p:nvSpPr>
        <p:spPr>
          <a:xfrm>
            <a:off x="5184068" y="4696438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Блок-схема: узел 39"/>
          <p:cNvSpPr/>
          <p:nvPr/>
        </p:nvSpPr>
        <p:spPr>
          <a:xfrm>
            <a:off x="5749912" y="3648073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Блок-схема: узел 41"/>
          <p:cNvSpPr/>
          <p:nvPr/>
        </p:nvSpPr>
        <p:spPr>
          <a:xfrm>
            <a:off x="4903839" y="3193739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Блок-схема: узел 42"/>
          <p:cNvSpPr/>
          <p:nvPr/>
        </p:nvSpPr>
        <p:spPr>
          <a:xfrm>
            <a:off x="1875425" y="2926739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2" name="Блок-схема: узел 43"/>
          <p:cNvSpPr/>
          <p:nvPr/>
        </p:nvSpPr>
        <p:spPr>
          <a:xfrm>
            <a:off x="2651796" y="2971881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3" name="Блок-схема: узел 44"/>
          <p:cNvSpPr/>
          <p:nvPr/>
        </p:nvSpPr>
        <p:spPr>
          <a:xfrm>
            <a:off x="2301899" y="2869271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4" name="Блок-схема: узел 45"/>
          <p:cNvSpPr/>
          <p:nvPr/>
        </p:nvSpPr>
        <p:spPr>
          <a:xfrm>
            <a:off x="1978337" y="340523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5" name="Блок-схема: узел 46"/>
          <p:cNvSpPr/>
          <p:nvPr/>
        </p:nvSpPr>
        <p:spPr>
          <a:xfrm>
            <a:off x="2453670" y="340030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Блок-схема: узел 47"/>
          <p:cNvSpPr/>
          <p:nvPr/>
        </p:nvSpPr>
        <p:spPr>
          <a:xfrm>
            <a:off x="1619540" y="3139257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Блок-схема: узел 48"/>
          <p:cNvSpPr/>
          <p:nvPr/>
        </p:nvSpPr>
        <p:spPr>
          <a:xfrm>
            <a:off x="2194361" y="3197461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Блок-схема: узел 49"/>
          <p:cNvSpPr/>
          <p:nvPr/>
        </p:nvSpPr>
        <p:spPr>
          <a:xfrm>
            <a:off x="2777458" y="3618874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9" name="Блок-схема: узел 50"/>
          <p:cNvSpPr/>
          <p:nvPr/>
        </p:nvSpPr>
        <p:spPr>
          <a:xfrm>
            <a:off x="2194361" y="3614513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0" name="Блок-схема: узел 51"/>
          <p:cNvSpPr/>
          <p:nvPr/>
        </p:nvSpPr>
        <p:spPr>
          <a:xfrm>
            <a:off x="2413905" y="3863795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1" name="Блок-схема: узел 52"/>
          <p:cNvSpPr/>
          <p:nvPr/>
        </p:nvSpPr>
        <p:spPr>
          <a:xfrm>
            <a:off x="2085875" y="264315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Блок-схема: узел 53"/>
          <p:cNvSpPr/>
          <p:nvPr/>
        </p:nvSpPr>
        <p:spPr>
          <a:xfrm>
            <a:off x="2099943" y="4006031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3" name="Блок-схема: узел 54"/>
          <p:cNvSpPr/>
          <p:nvPr/>
        </p:nvSpPr>
        <p:spPr>
          <a:xfrm>
            <a:off x="5510431" y="2847015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4" name="Блок-схема: узел 55"/>
          <p:cNvSpPr/>
          <p:nvPr/>
        </p:nvSpPr>
        <p:spPr>
          <a:xfrm>
            <a:off x="4281042" y="2337561"/>
            <a:ext cx="216025" cy="216024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5" name="Блок-схема: узел 56"/>
          <p:cNvSpPr/>
          <p:nvPr/>
        </p:nvSpPr>
        <p:spPr>
          <a:xfrm>
            <a:off x="4549469" y="2831414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6" name="Блок-схема: узел 57"/>
          <p:cNvSpPr/>
          <p:nvPr/>
        </p:nvSpPr>
        <p:spPr>
          <a:xfrm>
            <a:off x="4240691" y="2739003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7" name="Блок-схема: узел 58"/>
          <p:cNvSpPr/>
          <p:nvPr/>
        </p:nvSpPr>
        <p:spPr>
          <a:xfrm>
            <a:off x="6652427" y="3909052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8" name="Блок-схема: узел 59"/>
          <p:cNvSpPr/>
          <p:nvPr/>
        </p:nvSpPr>
        <p:spPr>
          <a:xfrm>
            <a:off x="6983593" y="3628625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9" name="Блок-схема: узел 60"/>
          <p:cNvSpPr/>
          <p:nvPr/>
        </p:nvSpPr>
        <p:spPr>
          <a:xfrm>
            <a:off x="7066198" y="2934835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0" name="Блок-схема: узел 61"/>
          <p:cNvSpPr/>
          <p:nvPr/>
        </p:nvSpPr>
        <p:spPr>
          <a:xfrm>
            <a:off x="6743568" y="2916914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1" name="Блок-схема: узел 62"/>
          <p:cNvSpPr/>
          <p:nvPr/>
        </p:nvSpPr>
        <p:spPr>
          <a:xfrm>
            <a:off x="6873782" y="324728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2" name="Блок-схема: узел 63"/>
          <p:cNvSpPr/>
          <p:nvPr/>
        </p:nvSpPr>
        <p:spPr>
          <a:xfrm>
            <a:off x="5266185" y="2456464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3" name="Блок-схема: узел 64"/>
          <p:cNvSpPr/>
          <p:nvPr/>
        </p:nvSpPr>
        <p:spPr>
          <a:xfrm>
            <a:off x="5813747" y="2422616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4" name="Блок-схема: узел 65"/>
          <p:cNvSpPr/>
          <p:nvPr/>
        </p:nvSpPr>
        <p:spPr>
          <a:xfrm>
            <a:off x="6166306" y="2553585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5" name="Блок-схема: узел 66"/>
          <p:cNvSpPr/>
          <p:nvPr/>
        </p:nvSpPr>
        <p:spPr>
          <a:xfrm>
            <a:off x="5930424" y="2831414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6" name="Блок-схема: узел 67"/>
          <p:cNvSpPr/>
          <p:nvPr/>
        </p:nvSpPr>
        <p:spPr>
          <a:xfrm>
            <a:off x="6499633" y="2694040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7" name="Блок-схема: узел 68"/>
          <p:cNvSpPr/>
          <p:nvPr/>
        </p:nvSpPr>
        <p:spPr>
          <a:xfrm>
            <a:off x="5510431" y="4687441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8" name="Блок-схема: узел 69"/>
          <p:cNvSpPr/>
          <p:nvPr/>
        </p:nvSpPr>
        <p:spPr>
          <a:xfrm>
            <a:off x="6274318" y="4135937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9" name="Блок-схема: узел 70"/>
          <p:cNvSpPr/>
          <p:nvPr/>
        </p:nvSpPr>
        <p:spPr>
          <a:xfrm>
            <a:off x="6338523" y="3646403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0" name="Блок-схема: узел 71"/>
          <p:cNvSpPr/>
          <p:nvPr/>
        </p:nvSpPr>
        <p:spPr>
          <a:xfrm>
            <a:off x="6904367" y="2598036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1" name="Блок-схема: узел 72"/>
          <p:cNvSpPr/>
          <p:nvPr/>
        </p:nvSpPr>
        <p:spPr>
          <a:xfrm>
            <a:off x="4657481" y="2079523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2" name="Блок-схема: узел 73"/>
          <p:cNvSpPr/>
          <p:nvPr/>
        </p:nvSpPr>
        <p:spPr>
          <a:xfrm>
            <a:off x="6058294" y="2143704"/>
            <a:ext cx="216025" cy="216025"/>
          </a:xfrm>
          <a:prstGeom prst="ellipse">
            <a:avLst/>
          </a:prstGeom>
          <a:solidFill>
            <a:srgbClr val="F8A45E"/>
          </a:solidFill>
          <a:ln w="34925">
            <a:solidFill>
              <a:srgbClr val="FFFFFF"/>
            </a:solidFill>
          </a:ln>
          <a:effectLst>
            <a:outerShdw sx="100000" sy="100000" kx="0" ky="0" algn="b" rotWithShape="0" blurRad="317500" dist="0" dir="270000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35" name="Скругленный прямоугольник 74"/>
          <p:cNvGrpSpPr/>
          <p:nvPr/>
        </p:nvGrpSpPr>
        <p:grpSpPr>
          <a:xfrm>
            <a:off x="7684292" y="2928709"/>
            <a:ext cx="1368153" cy="793817"/>
            <a:chOff x="0" y="0"/>
            <a:chExt cx="1368151" cy="793815"/>
          </a:xfrm>
        </p:grpSpPr>
        <p:sp>
          <p:nvSpPr>
            <p:cNvPr id="533" name="Сквиркл"/>
            <p:cNvSpPr/>
            <p:nvPr/>
          </p:nvSpPr>
          <p:spPr>
            <a:xfrm>
              <a:off x="0" y="0"/>
              <a:ext cx="1368152" cy="7938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8A4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4" name="ω-6…"/>
            <p:cNvSpPr txBox="1"/>
            <p:nvPr/>
          </p:nvSpPr>
          <p:spPr>
            <a:xfrm>
              <a:off x="97171" y="84314"/>
              <a:ext cx="1173810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595959"/>
                  </a:solidFill>
                </a:defRPr>
              </a:pPr>
              <a:r>
                <a:t>ω</a:t>
              </a:r>
              <a:r>
                <a:t>-</a:t>
              </a:r>
              <a:r>
                <a:t>6</a:t>
              </a:r>
            </a:p>
            <a:p>
              <a:pPr algn="ctr">
                <a:defRPr b="1">
                  <a:solidFill>
                    <a:srgbClr val="595959"/>
                  </a:solidFill>
                </a:defRPr>
              </a:pPr>
              <a:r>
                <a:t>Арах.</a:t>
              </a:r>
            </a:p>
          </p:txBody>
        </p:sp>
      </p:grpSp>
      <p:sp>
        <p:nvSpPr>
          <p:cNvPr id="562" name="Прямая со стрелкой 82"/>
          <p:cNvSpPr/>
          <p:nvPr/>
        </p:nvSpPr>
        <p:spPr>
          <a:xfrm>
            <a:off x="6279127" y="2306736"/>
            <a:ext cx="1408915" cy="687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>
            <a:solidFill>
              <a:srgbClr val="F8A45E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63" name="Прямая со стрелкой 84"/>
          <p:cNvSpPr/>
          <p:nvPr/>
        </p:nvSpPr>
        <p:spPr>
          <a:xfrm>
            <a:off x="7211015" y="3549925"/>
            <a:ext cx="460578" cy="148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F8A45E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40" name="Скругленный прямоугольник 86"/>
          <p:cNvGrpSpPr/>
          <p:nvPr/>
        </p:nvGrpSpPr>
        <p:grpSpPr>
          <a:xfrm>
            <a:off x="99459" y="2934835"/>
            <a:ext cx="1368152" cy="793816"/>
            <a:chOff x="0" y="0"/>
            <a:chExt cx="1368151" cy="793815"/>
          </a:xfrm>
        </p:grpSpPr>
        <p:sp>
          <p:nvSpPr>
            <p:cNvPr id="538" name="Сквиркл"/>
            <p:cNvSpPr/>
            <p:nvPr/>
          </p:nvSpPr>
          <p:spPr>
            <a:xfrm>
              <a:off x="0" y="0"/>
              <a:ext cx="1368152" cy="7938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8A4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9" name="ω-3…"/>
            <p:cNvSpPr txBox="1"/>
            <p:nvPr/>
          </p:nvSpPr>
          <p:spPr>
            <a:xfrm>
              <a:off x="97171" y="84314"/>
              <a:ext cx="1173810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595959"/>
                  </a:solidFill>
                </a:defRPr>
              </a:pPr>
              <a:r>
                <a:t>ω</a:t>
              </a:r>
              <a:r>
                <a:t>-3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>
                  <a:solidFill>
                    <a:srgbClr val="595959"/>
                  </a:solidFill>
                </a:defRPr>
              </a:pPr>
              <a:r>
                <a:t>ДКГ</a:t>
              </a:r>
            </a:p>
          </p:txBody>
        </p:sp>
      </p:grpSp>
      <p:sp>
        <p:nvSpPr>
          <p:cNvPr id="541" name="Прямая со стрелкой 88"/>
          <p:cNvSpPr/>
          <p:nvPr/>
        </p:nvSpPr>
        <p:spPr>
          <a:xfrm>
            <a:off x="1467610" y="3400302"/>
            <a:ext cx="663971" cy="637366"/>
          </a:xfrm>
          <a:prstGeom prst="line">
            <a:avLst/>
          </a:prstGeom>
          <a:ln>
            <a:solidFill>
              <a:srgbClr val="FFCC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2" name="Прямая со стрелкой 90"/>
          <p:cNvSpPr/>
          <p:nvPr/>
        </p:nvSpPr>
        <p:spPr>
          <a:xfrm flipV="1">
            <a:off x="1467610" y="2674788"/>
            <a:ext cx="649902" cy="650830"/>
          </a:xfrm>
          <a:prstGeom prst="line">
            <a:avLst/>
          </a:prstGeom>
          <a:ln>
            <a:solidFill>
              <a:srgbClr val="FFCC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3" name="Блок-схема: узел 91"/>
          <p:cNvSpPr/>
          <p:nvPr/>
        </p:nvSpPr>
        <p:spPr>
          <a:xfrm>
            <a:off x="3859534" y="3252870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4" name="Блок-схема: узел 92"/>
          <p:cNvSpPr/>
          <p:nvPr/>
        </p:nvSpPr>
        <p:spPr>
          <a:xfrm>
            <a:off x="2727750" y="3386256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5" name="Блок-схема: узел 93"/>
          <p:cNvSpPr/>
          <p:nvPr/>
        </p:nvSpPr>
        <p:spPr>
          <a:xfrm>
            <a:off x="3097534" y="3773439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6" name="Блок-схема: узел 94"/>
          <p:cNvSpPr/>
          <p:nvPr/>
        </p:nvSpPr>
        <p:spPr>
          <a:xfrm>
            <a:off x="3495726" y="339615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7" name="Блок-схема: узел 95"/>
          <p:cNvSpPr/>
          <p:nvPr/>
        </p:nvSpPr>
        <p:spPr>
          <a:xfrm>
            <a:off x="3754123" y="355732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8" name="Блок-схема: узел 96"/>
          <p:cNvSpPr/>
          <p:nvPr/>
        </p:nvSpPr>
        <p:spPr>
          <a:xfrm>
            <a:off x="3662746" y="395579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9" name="Блок-схема: узел 97"/>
          <p:cNvSpPr/>
          <p:nvPr/>
        </p:nvSpPr>
        <p:spPr>
          <a:xfrm>
            <a:off x="3962825" y="398907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0" name="Блок-схема: узел 98"/>
          <p:cNvSpPr/>
          <p:nvPr/>
        </p:nvSpPr>
        <p:spPr>
          <a:xfrm>
            <a:off x="4452220" y="3267088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1" name="Блок-схема: узел 99"/>
          <p:cNvSpPr/>
          <p:nvPr/>
        </p:nvSpPr>
        <p:spPr>
          <a:xfrm>
            <a:off x="3943525" y="2631445"/>
            <a:ext cx="216025" cy="216024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2" name="Блок-схема: узел 100"/>
          <p:cNvSpPr/>
          <p:nvPr/>
        </p:nvSpPr>
        <p:spPr>
          <a:xfrm>
            <a:off x="3525134" y="254153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3" name="Блок-схема: узел 101"/>
          <p:cNvSpPr/>
          <p:nvPr/>
        </p:nvSpPr>
        <p:spPr>
          <a:xfrm>
            <a:off x="5103186" y="395148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4" name="Блок-схема: узел 102"/>
          <p:cNvSpPr/>
          <p:nvPr/>
        </p:nvSpPr>
        <p:spPr>
          <a:xfrm>
            <a:off x="4488977" y="3789040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5" name="Блок-схема: узел 103"/>
          <p:cNvSpPr/>
          <p:nvPr/>
        </p:nvSpPr>
        <p:spPr>
          <a:xfrm>
            <a:off x="5340679" y="3322260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6" name="Блок-схема: узел 104"/>
          <p:cNvSpPr/>
          <p:nvPr/>
        </p:nvSpPr>
        <p:spPr>
          <a:xfrm>
            <a:off x="5158173" y="3041095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7" name="Блок-схема: узел 105"/>
          <p:cNvSpPr/>
          <p:nvPr/>
        </p:nvSpPr>
        <p:spPr>
          <a:xfrm>
            <a:off x="5772727" y="3351165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8" name="Блок-схема: узел 106"/>
          <p:cNvSpPr/>
          <p:nvPr/>
        </p:nvSpPr>
        <p:spPr>
          <a:xfrm>
            <a:off x="4832658" y="2973142"/>
            <a:ext cx="216025" cy="216025"/>
          </a:xfrm>
          <a:prstGeom prst="ellipse">
            <a:avLst/>
          </a:prstGeom>
          <a:solidFill>
            <a:srgbClr val="FFCC66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61" name="Скругленный прямоугольник 107"/>
          <p:cNvGrpSpPr/>
          <p:nvPr/>
        </p:nvGrpSpPr>
        <p:grpSpPr>
          <a:xfrm>
            <a:off x="2453670" y="1268759"/>
            <a:ext cx="4450698" cy="504057"/>
            <a:chOff x="0" y="0"/>
            <a:chExt cx="4450696" cy="504056"/>
          </a:xfrm>
        </p:grpSpPr>
        <p:sp>
          <p:nvSpPr>
            <p:cNvPr id="559" name="Сквиркл"/>
            <p:cNvSpPr/>
            <p:nvPr/>
          </p:nvSpPr>
          <p:spPr>
            <a:xfrm>
              <a:off x="0" y="0"/>
              <a:ext cx="4450697" cy="5040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0" name="Конкуренция в усвояемости"/>
            <p:cNvSpPr txBox="1"/>
            <p:nvPr/>
          </p:nvSpPr>
          <p:spPr>
            <a:xfrm>
              <a:off x="83025" y="55793"/>
              <a:ext cx="4284647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80808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/>
              <a:r>
                <a:t>Конкуренция в усвояемости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11" name="Заголовок 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Немного статистики</a:t>
            </a:r>
          </a:p>
        </p:txBody>
      </p:sp>
      <p:graphicFrame>
        <p:nvGraphicFramePr>
          <p:cNvPr id="112" name="Объект 11"/>
          <p:cNvGraphicFramePr/>
          <p:nvPr/>
        </p:nvGraphicFramePr>
        <p:xfrm>
          <a:off x="432979" y="1834526"/>
          <a:ext cx="8088722" cy="393977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6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7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Alleva Care Allergocontrol </a:t>
            </a:r>
          </a:p>
        </p:txBody>
      </p:sp>
      <p:sp>
        <p:nvSpPr>
          <p:cNvPr id="568" name="Объект 1"/>
          <p:cNvSpPr txBox="1"/>
          <p:nvPr>
            <p:ph type="body" idx="1"/>
          </p:nvPr>
        </p:nvSpPr>
        <p:spPr>
          <a:xfrm>
            <a:off x="457199" y="1600200"/>
            <a:ext cx="5338938" cy="47811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/>
            <a:r>
              <a:t>В  диетическом корме Alleva Care Allergocontrol 70% белков имеют молекулярную массу менее 3 кДа, а остальные 30% - от 2 до 6 кДа. Кроме того, для поддержки быстрой ремиссии симптомов и регенерации кожных покровов продукт содержит высокую концентрацию незаменимых жирных кислот (линолевая кислота (LA), эйкозапентаеновая кислота (EPA) и докозагексаеновая кислота (DHA)) из сельди и подсолнечного масла. Характеристики продукта усиливаются благодаря высокоочищенному алоэ вера, способствующему улучшению процессов заживления и снижению воспалительной реакции. </a:t>
            </a:r>
          </a:p>
        </p:txBody>
      </p:sp>
      <p:pic>
        <p:nvPicPr>
          <p:cNvPr id="569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570" name="Объект 6" descr="Объект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9864" y="1875627"/>
            <a:ext cx="4038601" cy="403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3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</a:t>
            </a:r>
            <a:r>
              <a:t>для собак</a:t>
            </a:r>
            <a:br/>
            <a:r>
              <a:t>Аллергоконтроль</a:t>
            </a:r>
          </a:p>
        </p:txBody>
      </p:sp>
      <p:sp>
        <p:nvSpPr>
          <p:cNvPr id="575" name="Объект 13"/>
          <p:cNvSpPr txBox="1"/>
          <p:nvPr>
            <p:ph type="body" idx="1"/>
          </p:nvPr>
        </p:nvSpPr>
        <p:spPr>
          <a:xfrm>
            <a:off x="107503" y="1600200"/>
            <a:ext cx="8784978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400"/>
              </a:spcBef>
              <a:buSzTx/>
              <a:buNone/>
              <a:defRPr b="1" sz="2000"/>
            </a:pPr>
            <a:r>
              <a:t>Ингредиенты:</a:t>
            </a:r>
            <a:r>
              <a:rPr b="0"/>
              <a:t> картофельный крахмал, гидролизованная океаническая рыба – сельдь (34%), рыбий жир (сельди), масло подсолнечника (источник линолевой кислоты), порошок из целлюлозы, дикальций фосфат, карбонат калия, фруктоолигосахариды (ФОС) (0,50%), инулин (0,50%), маннанолигосахариды (МОС) (0,50%), бета-глюканы (0,50%), ксилоолигосахариды (X.O.S.) (0,30%), Алое вера (0,10%). Источник белков: гидролизованная океаническая рыба – сельдь. Источник углеводов: картофельный крахмал.</a:t>
            </a:r>
          </a:p>
        </p:txBody>
      </p:sp>
      <p:pic>
        <p:nvPicPr>
          <p:cNvPr id="57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577" name="Объект 1"/>
          <p:cNvSpPr txBox="1"/>
          <p:nvPr/>
        </p:nvSpPr>
        <p:spPr>
          <a:xfrm>
            <a:off x="153223" y="4509120"/>
            <a:ext cx="8693538" cy="129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05255">
              <a:lnSpc>
                <a:spcPct val="80000"/>
              </a:lnSpc>
              <a:spcBef>
                <a:spcPts val="300"/>
              </a:spcBef>
              <a:defRPr b="1" sz="1584"/>
            </a:pPr>
            <a:r>
              <a:t>Гарантированный анализ: </a:t>
            </a:r>
            <a:r>
              <a:rPr b="0"/>
              <a:t>сырой протеин – 23,00%, сырой жир –15,00%, сырая клетчатка – 1,50%, влага – 9,00%, сырая зола – 7,00%, Кальций – 1,20%, Фосфор – 0,90%, Натрий – 0,15%, Калий – 0,60%, Магний - 0,06%; Омега-6 – 1,60%, Омега-3 – 2,30%,  докозагексаеновая кислота (</a:t>
            </a:r>
            <a:r>
              <a:rPr b="0"/>
              <a:t>DHA</a:t>
            </a:r>
            <a:r>
              <a:rPr b="0"/>
              <a:t>) - 1,10%; эйкозапентаеновая кислота (</a:t>
            </a:r>
            <a:r>
              <a:rPr b="0"/>
              <a:t>EPA</a:t>
            </a:r>
            <a:r>
              <a:rPr b="0"/>
              <a:t>) - 0,80%, </a:t>
            </a:r>
            <a:r>
              <a:rPr b="0"/>
              <a:t>EPA</a:t>
            </a:r>
            <a:r>
              <a:rPr b="0"/>
              <a:t>+</a:t>
            </a:r>
            <a:r>
              <a:rPr b="0"/>
              <a:t>DHA</a:t>
            </a:r>
            <a:r>
              <a:rPr b="0"/>
              <a:t> – 1,90%, Линолевая кислота – 1,50%. Энергетическая ценность: 3840 ккал/кг; 16,1 МДж/кг (23% от белка, 39% от жира). Белок животного происхождения: 99%.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</a:t>
            </a:r>
            <a:r>
              <a:t>для кошек</a:t>
            </a:r>
            <a:br/>
            <a:r>
              <a:t>Аллергоконтроль</a:t>
            </a:r>
          </a:p>
        </p:txBody>
      </p:sp>
      <p:sp>
        <p:nvSpPr>
          <p:cNvPr id="582" name="Объект 1"/>
          <p:cNvSpPr txBox="1"/>
          <p:nvPr>
            <p:ph type="body" sz="half" idx="1"/>
          </p:nvPr>
        </p:nvSpPr>
        <p:spPr>
          <a:xfrm>
            <a:off x="179511" y="1600200"/>
            <a:ext cx="8784978" cy="1684784"/>
          </a:xfrm>
          <a:prstGeom prst="rect">
            <a:avLst/>
          </a:prstGeom>
        </p:spPr>
        <p:txBody>
          <a:bodyPr/>
          <a:lstStyle/>
          <a:p>
            <a:pPr marL="0" indent="0" algn="just" defTabSz="795527">
              <a:spcBef>
                <a:spcPts val="400"/>
              </a:spcBef>
              <a:buSzTx/>
              <a:buNone/>
              <a:defRPr b="1" sz="1740"/>
            </a:pPr>
            <a:r>
              <a:t>Ингредиенты: </a:t>
            </a:r>
            <a:r>
              <a:rPr b="0"/>
              <a:t>гидролизованная океаническая рыба – сельдь, картофельный крахмал, рыбий жир (сельди), масло подсолнечника (источник линолевой кислоты), порошок из целлюлозы, дикальций фосфат, карбонат калия, фруктоолигосахариды (ФОС) (0,50%), инулин (0,50%), маннанолигосахариды (МОС) (0,50%), бета-глюканы (0,50%), ксилоолигосахариды (</a:t>
            </a:r>
            <a:r>
              <a:rPr b="0"/>
              <a:t>X</a:t>
            </a:r>
            <a:r>
              <a:rPr b="0"/>
              <a:t>.</a:t>
            </a:r>
            <a:r>
              <a:rPr b="0"/>
              <a:t>O</a:t>
            </a:r>
            <a:r>
              <a:rPr b="0"/>
              <a:t>.</a:t>
            </a:r>
            <a:r>
              <a:rPr b="0"/>
              <a:t>S</a:t>
            </a:r>
            <a:r>
              <a:rPr b="0"/>
              <a:t>.) (0,30%), Алое вера (0,10%). Источник белков: гидролизованная океаническая рыба – сельдь. Источник углеводов: картофельный крахмал.</a:t>
            </a:r>
          </a:p>
        </p:txBody>
      </p:sp>
      <p:sp>
        <p:nvSpPr>
          <p:cNvPr id="583" name="Объект 4"/>
          <p:cNvSpPr txBox="1"/>
          <p:nvPr/>
        </p:nvSpPr>
        <p:spPr>
          <a:xfrm>
            <a:off x="364076" y="4384376"/>
            <a:ext cx="8415848" cy="824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676655">
              <a:lnSpc>
                <a:spcPct val="80000"/>
              </a:lnSpc>
              <a:spcBef>
                <a:spcPts val="200"/>
              </a:spcBef>
              <a:defRPr b="1" sz="1184"/>
            </a:pPr>
            <a:r>
              <a:t>Гарантированный анализ: </a:t>
            </a:r>
            <a:r>
              <a:rPr b="0"/>
              <a:t>сырой протеин – 30,00%, сырой жир –16,00%, сырая клетчатка – 1,50%, влага – 7,00%, сырая зола – 7,50%, Кальций – 1,30%, Фосфор – 0,90%, Натрий – 0,40%, Калий – 0,60%, Магний - 0,06%; Омега-6 – 1,45%, Омега-3 – 2,70%,  докозагексаеновая кислота (</a:t>
            </a:r>
            <a:r>
              <a:rPr b="0"/>
              <a:t>DHA</a:t>
            </a:r>
            <a:r>
              <a:rPr b="0"/>
              <a:t>) - 1,20%; эйкозапентаеновая кислота (</a:t>
            </a:r>
            <a:r>
              <a:rPr b="0"/>
              <a:t>EPA</a:t>
            </a:r>
            <a:r>
              <a:rPr b="0"/>
              <a:t>) - 0,90%, </a:t>
            </a:r>
            <a:r>
              <a:rPr b="0"/>
              <a:t>EPA</a:t>
            </a:r>
            <a:r>
              <a:rPr b="0"/>
              <a:t>+</a:t>
            </a:r>
            <a:r>
              <a:rPr b="0"/>
              <a:t>DHA</a:t>
            </a:r>
            <a:r>
              <a:rPr b="0"/>
              <a:t> – 2,10%, Линолевая кислота – 1,35%. Энергетическая ценность: 3930 ккал/кг; 16,5 МДж/кг (31% от белка, 38% от жира). Белок животного происхождения: 99%.</a:t>
            </a:r>
          </a:p>
        </p:txBody>
      </p:sp>
      <p:pic>
        <p:nvPicPr>
          <p:cNvPr id="584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Подбор нового источника белка</a:t>
            </a:r>
            <a:br/>
            <a:r>
              <a:t>(монопротеиновые рационы)</a:t>
            </a:r>
          </a:p>
        </p:txBody>
      </p:sp>
      <p:sp>
        <p:nvSpPr>
          <p:cNvPr id="589" name="Объект 1"/>
          <p:cNvSpPr txBox="1"/>
          <p:nvPr>
            <p:ph type="body" sz="half" idx="1"/>
          </p:nvPr>
        </p:nvSpPr>
        <p:spPr>
          <a:xfrm>
            <a:off x="251520" y="2083881"/>
            <a:ext cx="4662664" cy="37730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prstDash val="sysDash"/>
            <a:round/>
          </a:ln>
        </p:spPr>
        <p:txBody>
          <a:bodyPr/>
          <a:lstStyle/>
          <a:p>
            <a:pPr>
              <a:buFontTx/>
              <a:buChar char="➢"/>
            </a:pPr>
            <a:r>
              <a:t>Пищевая непереносимость</a:t>
            </a:r>
          </a:p>
          <a:p>
            <a:pPr>
              <a:buFontTx/>
              <a:buChar char="➢"/>
            </a:pPr>
            <a:r>
              <a:t>Установлена пищевая аллергия</a:t>
            </a:r>
          </a:p>
          <a:p>
            <a:pPr>
              <a:buFontTx/>
              <a:buChar char="➢"/>
            </a:pPr>
            <a:r>
              <a:t>Ассоциированная пищевая реакция</a:t>
            </a:r>
          </a:p>
        </p:txBody>
      </p:sp>
      <p:pic>
        <p:nvPicPr>
          <p:cNvPr id="590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591" name="Правая фигурная скобка 6"/>
          <p:cNvSpPr/>
          <p:nvPr/>
        </p:nvSpPr>
        <p:spPr>
          <a:xfrm>
            <a:off x="5119863" y="1700808"/>
            <a:ext cx="460249" cy="4607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"/>
                  <a:pt x="10800" y="180"/>
                </a:cubicBezTo>
                <a:lnTo>
                  <a:pt x="10800" y="10620"/>
                </a:lnTo>
                <a:cubicBezTo>
                  <a:pt x="10800" y="10720"/>
                  <a:pt x="15635" y="10800"/>
                  <a:pt x="21600" y="10800"/>
                </a:cubicBezTo>
                <a:cubicBezTo>
                  <a:pt x="15635" y="10800"/>
                  <a:pt x="10800" y="10880"/>
                  <a:pt x="10800" y="10980"/>
                </a:cubicBezTo>
                <a:lnTo>
                  <a:pt x="10800" y="21420"/>
                </a:lnTo>
                <a:cubicBezTo>
                  <a:pt x="10800" y="21520"/>
                  <a:pt x="5965" y="21600"/>
                  <a:pt x="0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594" name="Прямоугольник: скругленные углы 9"/>
          <p:cNvGrpSpPr/>
          <p:nvPr/>
        </p:nvGrpSpPr>
        <p:grpSpPr>
          <a:xfrm>
            <a:off x="5785792" y="2744642"/>
            <a:ext cx="3024337" cy="2520241"/>
            <a:chOff x="0" y="0"/>
            <a:chExt cx="3024335" cy="2520239"/>
          </a:xfrm>
        </p:grpSpPr>
        <p:sp>
          <p:nvSpPr>
            <p:cNvPr id="592" name="Сквиркл"/>
            <p:cNvSpPr/>
            <p:nvPr/>
          </p:nvSpPr>
          <p:spPr>
            <a:xfrm>
              <a:off x="0" y="0"/>
              <a:ext cx="3024336" cy="2520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3" name="При установлении потенциально опасного белка"/>
            <p:cNvSpPr txBox="1"/>
            <p:nvPr/>
          </p:nvSpPr>
          <p:spPr>
            <a:xfrm>
              <a:off x="181447" y="801476"/>
              <a:ext cx="2661442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262626"/>
                  </a:solidFill>
                </a:defRPr>
              </a:lvl1pPr>
            </a:lstStyle>
            <a:p>
              <a:pPr/>
              <a:r>
                <a:t>При установлении потенциально опасного белка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8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Alleva Care Hypoallergenic</a:t>
            </a:r>
          </a:p>
        </p:txBody>
      </p:sp>
      <p:pic>
        <p:nvPicPr>
          <p:cNvPr id="599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00" name="Объект 9"/>
          <p:cNvSpPr txBox="1"/>
          <p:nvPr>
            <p:ph type="body" sz="half" idx="1"/>
          </p:nvPr>
        </p:nvSpPr>
        <p:spPr>
          <a:xfrm>
            <a:off x="457199" y="1600200"/>
            <a:ext cx="4834882" cy="4525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lvl1pPr>
          </a:lstStyle>
          <a:p>
            <a:pPr/>
            <a:r>
              <a:t>Единственным источником белка в Alleva Care Hypoallergenic Low Grain является дико выловленная сельдь, а в качестве источника углеводов используются высоко усваиваемый рис и гороховый крахмал, очищенные от белковой составляющей. Высокая концентрация незаменимых жирных кислот (линолевая кислота, эйкозапентаеновая кислота (EPA) и докозагексаеновая кислота (DHA)) из жира сельди и масла подсолнечника поддерживает здоровье кожи.</a:t>
            </a:r>
          </a:p>
        </p:txBody>
      </p:sp>
      <p:pic>
        <p:nvPicPr>
          <p:cNvPr id="601" name="Объект 11" descr="Объект 11"/>
          <p:cNvPicPr>
            <a:picLocks noChangeAspect="1"/>
          </p:cNvPicPr>
          <p:nvPr/>
        </p:nvPicPr>
        <p:blipFill>
          <a:blip r:embed="rId3">
            <a:extLst/>
          </a:blip>
          <a:srcRect l="25431" t="11549" r="30145" b="10357"/>
          <a:stretch>
            <a:fillRect/>
          </a:stretch>
        </p:blipFill>
        <p:spPr>
          <a:xfrm>
            <a:off x="5652120" y="1600198"/>
            <a:ext cx="2574608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4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Hypoallergenic</a:t>
            </a:r>
            <a:br/>
            <a:r>
              <a:t>для собак</a:t>
            </a:r>
          </a:p>
        </p:txBody>
      </p:sp>
      <p:pic>
        <p:nvPicPr>
          <p:cNvPr id="60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07" name="Объект 9"/>
          <p:cNvSpPr txBox="1"/>
          <p:nvPr>
            <p:ph type="body" idx="1"/>
          </p:nvPr>
        </p:nvSpPr>
        <p:spPr>
          <a:xfrm>
            <a:off x="457200" y="1600199"/>
            <a:ext cx="8507288" cy="3539351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500"/>
              </a:spcBef>
              <a:buSzTx/>
              <a:buNone/>
              <a:defRPr b="1" sz="2178"/>
            </a:pPr>
            <a:r>
              <a:t>Ингредиенты</a:t>
            </a:r>
            <a:r>
              <a:rPr b="0"/>
              <a:t>: дегидратированная океаническая рыба – сельдь (30%), рис, гороховый крахмал, рыбий жир (сельди), гидролизованная океаническая рыба (сельдь) (3%), волокна гороха, масло подсолнечника (источник линолевой кислоты), фруктоолигосахариды (ФОС) (0,50%), инулин (0,50%), маннанолигосахариды (МОС) (0,50%), бета-глюканы (0,50%), дикальций фосфат, карбонат калия, глюкозамин, хондроитин сульфат. Источник белков: дегидратированная океаническая рыба – сельдь, гидролизованная океаническая рыба – сельдь. Источник углеводов: рис, гороховый крахмал</a:t>
            </a:r>
          </a:p>
        </p:txBody>
      </p:sp>
      <p:sp>
        <p:nvSpPr>
          <p:cNvPr id="608" name="Объект 2"/>
          <p:cNvSpPr txBox="1"/>
          <p:nvPr/>
        </p:nvSpPr>
        <p:spPr>
          <a:xfrm>
            <a:off x="471929" y="5139559"/>
            <a:ext cx="8138161" cy="16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b="1" sz="1500"/>
            </a:pPr>
            <a:r>
              <a:t>Гарантированный анализ:</a:t>
            </a:r>
            <a:r>
              <a:rPr b="0"/>
              <a:t> сырой протеин – 26,00%, сырой жир –15,00%, сырая клетчатка – 2,00%, влага – 9,00%, сырая зола – 7,00%, Кальций – 1,40%, Фосфор – 1,00%, Омега-6 – 1,80%, Омега-3 – 1,90%,  докозагексаеновая кислота (</a:t>
            </a:r>
            <a:r>
              <a:rPr b="0"/>
              <a:t>DHA) - 0,90%; </a:t>
            </a:r>
            <a:r>
              <a:rPr b="0"/>
              <a:t>эйкозапентаеновая кислота (</a:t>
            </a:r>
            <a:r>
              <a:rPr b="0"/>
              <a:t>EPA) - 0,70%, EPA+DHA – 1,60%, </a:t>
            </a:r>
            <a:r>
              <a:rPr b="0"/>
              <a:t>Линолевая кислота – 1,70%,  Глюкозамин – 600 мг/кг, Хондроитин сульфат – 500 мг/кг. Энергетическая ценность: 3815 ккал/кг; 16 МДж/кг (25% от белка, 36% от жира). Белок животного происхождения: 90%.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1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2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Hypoallergenic</a:t>
            </a:r>
            <a:br/>
            <a:r>
              <a:t>для собак</a:t>
            </a:r>
          </a:p>
        </p:txBody>
      </p:sp>
      <p:pic>
        <p:nvPicPr>
          <p:cNvPr id="613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14" name="Объект 9"/>
          <p:cNvSpPr txBox="1"/>
          <p:nvPr>
            <p:ph type="body" idx="1"/>
          </p:nvPr>
        </p:nvSpPr>
        <p:spPr>
          <a:xfrm>
            <a:off x="457200" y="1600199"/>
            <a:ext cx="8507288" cy="353935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b="1" sz="2200"/>
            </a:pPr>
            <a:r>
              <a:t>Ингредиенты</a:t>
            </a:r>
            <a:r>
              <a:rPr b="0"/>
              <a:t>: дегидратированная океаническая рыба – сельдь (40%), рис, волокна гороха, рыбий жир (сельди), гороховый крахмал, гидролизованная океаническая рыба (сельдь) (3%),  масло подсолнечника (источник линолевой кислоты), фруктоолигосахариды (ФОС) (0,50%), инулин (0,50%), маннанолигосахариды (МОС) (0,50%), бета-глюканы (0,50%), карбонат кальция. Источник белков: дегидратированная океаническая рыба – сельдь, гидролизованная океаническая рыба - сельдь. Источник углеводов: рис, гороховый крахмал. </a:t>
            </a:r>
          </a:p>
        </p:txBody>
      </p:sp>
      <p:sp>
        <p:nvSpPr>
          <p:cNvPr id="615" name="Объект 2"/>
          <p:cNvSpPr txBox="1"/>
          <p:nvPr/>
        </p:nvSpPr>
        <p:spPr>
          <a:xfrm>
            <a:off x="471929" y="5139559"/>
            <a:ext cx="8138161" cy="16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b="1" sz="1700"/>
            </a:pPr>
            <a:r>
              <a:t>Гарантированный анализ</a:t>
            </a:r>
            <a:r>
              <a:rPr b="0"/>
              <a:t>: сырой протеин – 34,00%, сырой жир –16,00%, сырая клетчатка – 2,00%, влага – 7,00%, сырая зола – 7,90%, Кальций – 1,40%, Фосфор – 1,00%, Магний - 0,06%; Омега-6 – 1,50%, Омега-3 – 2,10%,  докозагексаеновая кислота (</a:t>
            </a:r>
            <a:r>
              <a:rPr b="0"/>
              <a:t>DHA) - 0,90%; </a:t>
            </a:r>
            <a:r>
              <a:rPr b="0"/>
              <a:t>эйкозапентаеновая кислота (</a:t>
            </a:r>
            <a:r>
              <a:rPr b="0"/>
              <a:t>EPA) - 0,70%, EPA+DHA – 1,60%, </a:t>
            </a:r>
            <a:r>
              <a:rPr b="0"/>
              <a:t>Линолевая кислота – 1,40%. Энергетическая ценность: 3920 ккал/кг; 16,45 МДж/кг (33% от белка, 38% от жира). Белок животного происхождения: 93%.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8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9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Энтеропатии с потерей белка</a:t>
            </a:r>
          </a:p>
        </p:txBody>
      </p:sp>
      <p:sp>
        <p:nvSpPr>
          <p:cNvPr id="620" name="Объект 1"/>
          <p:cNvSpPr txBox="1"/>
          <p:nvPr>
            <p:ph type="body" idx="1"/>
          </p:nvPr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Лимфангиэктазия , также известная как «лимфангиэктазия», представляет собой патологическое расширение лимфатических сосудов. Когда он возникает в кишечнике собак и реже людей, он вызывает заболевание, известное как «кишечная лимфангиэктазия».</a:t>
            </a:r>
          </a:p>
        </p:txBody>
      </p:sp>
      <p:pic>
        <p:nvPicPr>
          <p:cNvPr id="621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4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Лимфангиэктазия</a:t>
            </a:r>
            <a:br/>
            <a:r>
              <a:t>причины</a:t>
            </a:r>
          </a:p>
        </p:txBody>
      </p:sp>
      <p:pic>
        <p:nvPicPr>
          <p:cNvPr id="62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629" name="Блок-схема: знак завершения 2"/>
          <p:cNvGrpSpPr/>
          <p:nvPr/>
        </p:nvGrpSpPr>
        <p:grpSpPr>
          <a:xfrm>
            <a:off x="251520" y="1700807"/>
            <a:ext cx="3600401" cy="792028"/>
            <a:chOff x="0" y="0"/>
            <a:chExt cx="3600400" cy="792026"/>
          </a:xfrm>
        </p:grpSpPr>
        <p:sp>
          <p:nvSpPr>
            <p:cNvPr id="627" name="Фигура"/>
            <p:cNvSpPr/>
            <p:nvPr/>
          </p:nvSpPr>
          <p:spPr>
            <a:xfrm>
              <a:off x="-1" y="-1"/>
              <a:ext cx="3600402" cy="79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37609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8" name="Первичная"/>
            <p:cNvSpPr txBox="1"/>
            <p:nvPr/>
          </p:nvSpPr>
          <p:spPr>
            <a:xfrm>
              <a:off x="658486" y="229469"/>
              <a:ext cx="228342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Первичная </a:t>
              </a:r>
            </a:p>
          </p:txBody>
        </p:sp>
      </p:grpSp>
      <p:grpSp>
        <p:nvGrpSpPr>
          <p:cNvPr id="632" name="Блок-схема: знак завершения 9"/>
          <p:cNvGrpSpPr/>
          <p:nvPr/>
        </p:nvGrpSpPr>
        <p:grpSpPr>
          <a:xfrm>
            <a:off x="5139682" y="1700807"/>
            <a:ext cx="3600401" cy="792028"/>
            <a:chOff x="0" y="0"/>
            <a:chExt cx="3600400" cy="792026"/>
          </a:xfrm>
        </p:grpSpPr>
        <p:sp>
          <p:nvSpPr>
            <p:cNvPr id="630" name="Фигура"/>
            <p:cNvSpPr/>
            <p:nvPr/>
          </p:nvSpPr>
          <p:spPr>
            <a:xfrm>
              <a:off x="-1" y="-1"/>
              <a:ext cx="3600402" cy="79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37609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1" name="Вторичная"/>
            <p:cNvSpPr txBox="1"/>
            <p:nvPr/>
          </p:nvSpPr>
          <p:spPr>
            <a:xfrm>
              <a:off x="658486" y="229469"/>
              <a:ext cx="228342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Вторичная</a:t>
              </a:r>
            </a:p>
          </p:txBody>
        </p:sp>
      </p:grpSp>
      <p:grpSp>
        <p:nvGrpSpPr>
          <p:cNvPr id="635" name="Прямоугольник: скругленные углы 4"/>
          <p:cNvGrpSpPr/>
          <p:nvPr/>
        </p:nvGrpSpPr>
        <p:grpSpPr>
          <a:xfrm>
            <a:off x="534379" y="2892179"/>
            <a:ext cx="3034682" cy="1112884"/>
            <a:chOff x="0" y="0"/>
            <a:chExt cx="3034680" cy="1112883"/>
          </a:xfrm>
        </p:grpSpPr>
        <p:sp>
          <p:nvSpPr>
            <p:cNvPr id="633" name="Сквиркл"/>
            <p:cNvSpPr/>
            <p:nvPr/>
          </p:nvSpPr>
          <p:spPr>
            <a:xfrm>
              <a:off x="0" y="0"/>
              <a:ext cx="3034681" cy="11128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4" name="Врожденный порок развития лимфатических сосудов"/>
            <p:cNvSpPr txBox="1"/>
            <p:nvPr/>
          </p:nvSpPr>
          <p:spPr>
            <a:xfrm>
              <a:off x="112746" y="97797"/>
              <a:ext cx="2809188" cy="917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262626"/>
                  </a:solidFill>
                </a:defRPr>
              </a:lvl1pPr>
            </a:lstStyle>
            <a:p>
              <a:pPr/>
              <a:r>
                <a:t> Врожденный порок развития лимфатических сосудов</a:t>
              </a:r>
            </a:p>
          </p:txBody>
        </p:sp>
      </p:grpSp>
      <p:grpSp>
        <p:nvGrpSpPr>
          <p:cNvPr id="638" name="Прямоугольник: скругленные углы 11"/>
          <p:cNvGrpSpPr/>
          <p:nvPr/>
        </p:nvGrpSpPr>
        <p:grpSpPr>
          <a:xfrm>
            <a:off x="5422541" y="2837011"/>
            <a:ext cx="3034681" cy="1209389"/>
            <a:chOff x="0" y="0"/>
            <a:chExt cx="3034680" cy="1209387"/>
          </a:xfrm>
        </p:grpSpPr>
        <p:sp>
          <p:nvSpPr>
            <p:cNvPr id="636" name="Сквиркл"/>
            <p:cNvSpPr/>
            <p:nvPr/>
          </p:nvSpPr>
          <p:spPr>
            <a:xfrm>
              <a:off x="0" y="48252"/>
              <a:ext cx="3034681" cy="11128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7" name="гранулемами или раком, вызывающими лимфатическую обструкцию"/>
            <p:cNvSpPr txBox="1"/>
            <p:nvPr/>
          </p:nvSpPr>
          <p:spPr>
            <a:xfrm>
              <a:off x="112746" y="0"/>
              <a:ext cx="2809188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262626"/>
                  </a:solidFill>
                </a:defRPr>
              </a:lvl1pPr>
            </a:lstStyle>
            <a:p>
              <a:pPr/>
              <a:r>
                <a:t>гранулемами или раком, вызывающими лимфатическую обструкцию</a:t>
              </a:r>
            </a:p>
          </p:txBody>
        </p:sp>
      </p:grpSp>
      <p:grpSp>
        <p:nvGrpSpPr>
          <p:cNvPr id="641" name="Прямоугольник: скругленные углы 12"/>
          <p:cNvGrpSpPr/>
          <p:nvPr/>
        </p:nvGrpSpPr>
        <p:grpSpPr>
          <a:xfrm>
            <a:off x="5422541" y="4030734"/>
            <a:ext cx="3034681" cy="1209389"/>
            <a:chOff x="0" y="0"/>
            <a:chExt cx="3034680" cy="1209387"/>
          </a:xfrm>
        </p:grpSpPr>
        <p:sp>
          <p:nvSpPr>
            <p:cNvPr id="639" name="Сквиркл"/>
            <p:cNvSpPr/>
            <p:nvPr/>
          </p:nvSpPr>
          <p:spPr>
            <a:xfrm>
              <a:off x="0" y="48252"/>
              <a:ext cx="3034681" cy="11128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0" name="повышенным центральным венозным давлением (ЦВД), вызывающим аномальный лимфодренаж"/>
            <p:cNvSpPr txBox="1"/>
            <p:nvPr/>
          </p:nvSpPr>
          <p:spPr>
            <a:xfrm>
              <a:off x="112746" y="0"/>
              <a:ext cx="2809188" cy="12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262626"/>
                  </a:solidFill>
                </a:defRPr>
              </a:lvl1pPr>
            </a:lstStyle>
            <a:p>
              <a:pPr/>
              <a:r>
                <a:t>повышенным центральным венозным давлением (ЦВД), вызывающим аномальный лимфодренаж</a:t>
              </a:r>
            </a:p>
          </p:txBody>
        </p:sp>
      </p:grpSp>
      <p:grpSp>
        <p:nvGrpSpPr>
          <p:cNvPr id="644" name="Прямоугольник: скругленные углы 13"/>
          <p:cNvGrpSpPr/>
          <p:nvPr/>
        </p:nvGrpSpPr>
        <p:grpSpPr>
          <a:xfrm>
            <a:off x="5422541" y="5272709"/>
            <a:ext cx="3034681" cy="1112884"/>
            <a:chOff x="0" y="0"/>
            <a:chExt cx="3034680" cy="1112883"/>
          </a:xfrm>
        </p:grpSpPr>
        <p:sp>
          <p:nvSpPr>
            <p:cNvPr id="642" name="Сквиркл"/>
            <p:cNvSpPr/>
            <p:nvPr/>
          </p:nvSpPr>
          <p:spPr>
            <a:xfrm>
              <a:off x="0" y="0"/>
              <a:ext cx="3034681" cy="11128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3" name="Другие причины ВЗК"/>
            <p:cNvSpPr txBox="1"/>
            <p:nvPr/>
          </p:nvSpPr>
          <p:spPr>
            <a:xfrm>
              <a:off x="112746" y="389897"/>
              <a:ext cx="2809188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262626"/>
                  </a:solidFill>
                </a:defRPr>
              </a:lvl1pPr>
            </a:lstStyle>
            <a:p>
              <a:pPr/>
              <a:r>
                <a:t>Другие причины ВЗК</a:t>
              </a:r>
            </a:p>
          </p:txBody>
        </p:sp>
      </p:grpSp>
      <p:grpSp>
        <p:nvGrpSpPr>
          <p:cNvPr id="647" name="Прямоугольник: скругленные углы 5"/>
          <p:cNvGrpSpPr/>
          <p:nvPr/>
        </p:nvGrpSpPr>
        <p:grpSpPr>
          <a:xfrm>
            <a:off x="217673" y="4282791"/>
            <a:ext cx="5040561" cy="1793589"/>
            <a:chOff x="0" y="0"/>
            <a:chExt cx="5040560" cy="1793587"/>
          </a:xfrm>
        </p:grpSpPr>
        <p:sp>
          <p:nvSpPr>
            <p:cNvPr id="645" name="Сквиркл"/>
            <p:cNvSpPr/>
            <p:nvPr/>
          </p:nvSpPr>
          <p:spPr>
            <a:xfrm>
              <a:off x="0" y="82375"/>
              <a:ext cx="5040561" cy="162883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6" name="Предрасположенные породы к лимфангиэктазии и/или энтеропатии с потерей белка, включают мягкошерстного пшеничного терьера , норвежского лундехунда , басенджи и йоркширского терьера ."/>
            <p:cNvSpPr txBox="1"/>
            <p:nvPr/>
          </p:nvSpPr>
          <p:spPr>
            <a:xfrm>
              <a:off x="125232" y="0"/>
              <a:ext cx="4790096" cy="1793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Предрасположенные породы к лимфангиэктазии и/или энтеропатии с потерей белка, включают мягкошерстного пшеничного терьера , норвежского лундехунда , басенджи и йоркширского терьера 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900">
                <a:solidFill>
                  <a:srgbClr val="17375E"/>
                </a:solidFill>
              </a:defRPr>
            </a:lvl1pPr>
          </a:lstStyle>
          <a:p>
            <a:pPr/>
            <a:r>
              <a:t>Терапия энтеропатии с потерей белка</a:t>
            </a:r>
          </a:p>
        </p:txBody>
      </p:sp>
      <p:pic>
        <p:nvPicPr>
          <p:cNvPr id="652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655" name="Прямоугольник: скругленные углы 2"/>
          <p:cNvGrpSpPr/>
          <p:nvPr/>
        </p:nvGrpSpPr>
        <p:grpSpPr>
          <a:xfrm>
            <a:off x="251519" y="1772816"/>
            <a:ext cx="3096345" cy="1142998"/>
            <a:chOff x="0" y="0"/>
            <a:chExt cx="3096343" cy="1142997"/>
          </a:xfrm>
        </p:grpSpPr>
        <p:sp>
          <p:nvSpPr>
            <p:cNvPr id="653" name="Сквиркл"/>
            <p:cNvSpPr/>
            <p:nvPr/>
          </p:nvSpPr>
          <p:spPr>
            <a:xfrm>
              <a:off x="0" y="0"/>
              <a:ext cx="3096344" cy="1142998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4" name="Диета с низким содержанием жиров"/>
            <p:cNvSpPr txBox="1"/>
            <p:nvPr/>
          </p:nvSpPr>
          <p:spPr>
            <a:xfrm>
              <a:off x="114217" y="258905"/>
              <a:ext cx="2867910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Диета с низким содержанием жиров</a:t>
              </a:r>
            </a:p>
          </p:txBody>
        </p:sp>
      </p:grpSp>
      <p:grpSp>
        <p:nvGrpSpPr>
          <p:cNvPr id="658" name="Прямоугольник: скругленные углы 9"/>
          <p:cNvGrpSpPr/>
          <p:nvPr/>
        </p:nvGrpSpPr>
        <p:grpSpPr>
          <a:xfrm>
            <a:off x="251519" y="3139838"/>
            <a:ext cx="3096345" cy="1142999"/>
            <a:chOff x="0" y="0"/>
            <a:chExt cx="3096343" cy="1142997"/>
          </a:xfrm>
        </p:grpSpPr>
        <p:sp>
          <p:nvSpPr>
            <p:cNvPr id="656" name="Сквиркл"/>
            <p:cNvSpPr/>
            <p:nvPr/>
          </p:nvSpPr>
          <p:spPr>
            <a:xfrm>
              <a:off x="0" y="0"/>
              <a:ext cx="3096344" cy="1142998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7" name="Возможно иммуносупрессия"/>
            <p:cNvSpPr txBox="1"/>
            <p:nvPr/>
          </p:nvSpPr>
          <p:spPr>
            <a:xfrm>
              <a:off x="114217" y="258905"/>
              <a:ext cx="2867910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Возможно иммуносупрессия</a:t>
              </a:r>
            </a:p>
          </p:txBody>
        </p:sp>
      </p:grpSp>
      <p:grpSp>
        <p:nvGrpSpPr>
          <p:cNvPr id="661" name="Прямоугольник: скругленные углы 11"/>
          <p:cNvGrpSpPr/>
          <p:nvPr/>
        </p:nvGrpSpPr>
        <p:grpSpPr>
          <a:xfrm>
            <a:off x="251519" y="4510792"/>
            <a:ext cx="3096345" cy="1142999"/>
            <a:chOff x="0" y="0"/>
            <a:chExt cx="3096343" cy="1142997"/>
          </a:xfrm>
        </p:grpSpPr>
        <p:sp>
          <p:nvSpPr>
            <p:cNvPr id="659" name="Сквиркл"/>
            <p:cNvSpPr/>
            <p:nvPr/>
          </p:nvSpPr>
          <p:spPr>
            <a:xfrm>
              <a:off x="0" y="0"/>
              <a:ext cx="3096344" cy="1142998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0" name="Симптоматическая и востановительная терапия"/>
            <p:cNvSpPr txBox="1"/>
            <p:nvPr/>
          </p:nvSpPr>
          <p:spPr>
            <a:xfrm>
              <a:off x="114217" y="258905"/>
              <a:ext cx="2867910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Симптоматическая и востановительная терапия</a:t>
              </a:r>
            </a:p>
          </p:txBody>
        </p:sp>
      </p:grpSp>
      <p:grpSp>
        <p:nvGrpSpPr>
          <p:cNvPr id="664" name="Прямоугольник: скругленные углы 12"/>
          <p:cNvGrpSpPr/>
          <p:nvPr/>
        </p:nvGrpSpPr>
        <p:grpSpPr>
          <a:xfrm>
            <a:off x="3491879" y="1772816"/>
            <a:ext cx="5544617" cy="1142998"/>
            <a:chOff x="0" y="0"/>
            <a:chExt cx="5544615" cy="1142997"/>
          </a:xfrm>
        </p:grpSpPr>
        <p:sp>
          <p:nvSpPr>
            <p:cNvPr id="662" name="Сквиркл"/>
            <p:cNvSpPr/>
            <p:nvPr/>
          </p:nvSpPr>
          <p:spPr>
            <a:xfrm>
              <a:off x="0" y="0"/>
              <a:ext cx="5544616" cy="11429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63" name="Ограничивая потребление жиров собакой, количество образующейся кишечной лимфы уменьшается, что также снижает давление внутри этих дефектных протоков. Меньшее давление означает меньшую утечку лимфы и уменьшение симптомов. В рационе собак с лимфангиэктазие"/>
            <p:cNvSpPr txBox="1"/>
            <p:nvPr/>
          </p:nvSpPr>
          <p:spPr>
            <a:xfrm>
              <a:off x="114216" y="66346"/>
              <a:ext cx="5316184" cy="1010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pPr/>
              <a:r>
                <a:t>Ограничивая потребление жиров собакой, количество образующейся кишечной лимфы уменьшается, что также снижает давление внутри этих дефектных протоков. Меньшее давление означает меньшую утечку лимфы и уменьшение симптомов. В рационе собак с лимфангиэктазией не должно более 20% калорий поступать из жиров</a:t>
              </a:r>
            </a:p>
          </p:txBody>
        </p:sp>
      </p:grpSp>
      <p:grpSp>
        <p:nvGrpSpPr>
          <p:cNvPr id="667" name="Прямоугольник: скругленные углы 13"/>
          <p:cNvGrpSpPr/>
          <p:nvPr/>
        </p:nvGrpSpPr>
        <p:grpSpPr>
          <a:xfrm>
            <a:off x="3466329" y="3155811"/>
            <a:ext cx="5544617" cy="1142999"/>
            <a:chOff x="0" y="0"/>
            <a:chExt cx="5544615" cy="1142997"/>
          </a:xfrm>
        </p:grpSpPr>
        <p:sp>
          <p:nvSpPr>
            <p:cNvPr id="665" name="Сквиркл"/>
            <p:cNvSpPr/>
            <p:nvPr/>
          </p:nvSpPr>
          <p:spPr>
            <a:xfrm>
              <a:off x="0" y="0"/>
              <a:ext cx="5544616" cy="11429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66" name="При длительных и тяжелых симптомах болезни рекомендуется подавить воспаление и иммуноопосредованную реакцию. Курс приема кортикостероидов может быть длительным. Но можно и ограничиться на коротких период при ответе на дието-терапию"/>
            <p:cNvSpPr txBox="1"/>
            <p:nvPr/>
          </p:nvSpPr>
          <p:spPr>
            <a:xfrm>
              <a:off x="114216" y="161596"/>
              <a:ext cx="5316184" cy="819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pPr/>
              <a:r>
                <a:t>При длительных и тяжелых симптомах болезни рекомендуется подавить воспаление и иммуноопосредованную реакцию. Курс приема кортикостероидов может быть длительным. Но можно и ограничиться на коротких период при ответе на дието-терапию</a:t>
              </a:r>
            </a:p>
          </p:txBody>
        </p:sp>
      </p:grpSp>
      <p:grpSp>
        <p:nvGrpSpPr>
          <p:cNvPr id="670" name="Прямоугольник: скругленные углы 14"/>
          <p:cNvGrpSpPr/>
          <p:nvPr/>
        </p:nvGrpSpPr>
        <p:grpSpPr>
          <a:xfrm>
            <a:off x="3466329" y="4510792"/>
            <a:ext cx="5544617" cy="1142999"/>
            <a:chOff x="0" y="0"/>
            <a:chExt cx="5544615" cy="1142997"/>
          </a:xfrm>
        </p:grpSpPr>
        <p:sp>
          <p:nvSpPr>
            <p:cNvPr id="668" name="Сквиркл"/>
            <p:cNvSpPr/>
            <p:nvPr/>
          </p:nvSpPr>
          <p:spPr>
            <a:xfrm>
              <a:off x="0" y="0"/>
              <a:ext cx="5544616" cy="11429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69" name="Обязательно добавить в рацион жирорастворимые витамины. При сильном обезвоживании и длительном периоде энтеропатии – заместительная терапия. Антибиотики симптоматично. Контроль сывороточного альбумина. Возможно необходимо переливание плазмы."/>
            <p:cNvSpPr txBox="1"/>
            <p:nvPr/>
          </p:nvSpPr>
          <p:spPr>
            <a:xfrm>
              <a:off x="114216" y="161596"/>
              <a:ext cx="5316184" cy="819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pPr/>
              <a:r>
                <a:t>Обязательно добавить в рацион жирорастворимые витамины. При сильном обезвоживании и длительном периоде энтеропатии – заместительная терапия. Антибиотики симптоматично. Контроль сывороточного альбумина. Возможно необходимо переливание плазмы.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Немного статистики</a:t>
            </a:r>
          </a:p>
        </p:txBody>
      </p:sp>
      <p:pic>
        <p:nvPicPr>
          <p:cNvPr id="117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aphicFrame>
        <p:nvGraphicFramePr>
          <p:cNvPr id="118" name="Объект 9"/>
          <p:cNvGraphicFramePr/>
          <p:nvPr/>
        </p:nvGraphicFramePr>
        <p:xfrm>
          <a:off x="402863" y="2165668"/>
          <a:ext cx="8111764" cy="37387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3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4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900">
                <a:solidFill>
                  <a:srgbClr val="17375E"/>
                </a:solidFill>
              </a:defRPr>
            </a:lvl1pPr>
          </a:lstStyle>
          <a:p>
            <a:pPr/>
            <a:r>
              <a:t>Alleva Care Gastrointestinal Low Fat </a:t>
            </a:r>
          </a:p>
        </p:txBody>
      </p:sp>
      <p:sp>
        <p:nvSpPr>
          <p:cNvPr id="675" name="Объект 1"/>
          <p:cNvSpPr txBox="1"/>
          <p:nvPr>
            <p:ph type="body" idx="1"/>
          </p:nvPr>
        </p:nvSpPr>
        <p:spPr>
          <a:xfrm>
            <a:off x="457199" y="1600200"/>
            <a:ext cx="5842994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Alleva Care </a:t>
            </a:r>
            <a:r>
              <a:t>Gastrointestinal Low Fat </a:t>
            </a:r>
            <a:r>
              <a:t>обеспечивает легкоусвояемую диету с пониженным содержанием жира, повышенным содержанием натрия и калия, с отборными источниками растворимой клетчатки (подорожник, тыква, X.O.S.) и другими пребиотиками. Состав дополнен комплексом растительных компонентов (фитонутриентами), обладающих протективными свойствами в отношении слизистой ЖКТ, а также комбинацией трех различных штаммов тщательно отобранных и очищенных дрожжей, способных связывать патогенные микроорганизмы и стимулировать кишечный иммунитет. Курица была выбрана в качестве источника белка из-за низкого содержания жира и высокой усвояемости; в качестве источника углеводов - белый рис с пониженным содержанием сырой клетчатки и высоким гликемическим индексом (быстрое высвобождение глюкозы).</a:t>
            </a:r>
          </a:p>
        </p:txBody>
      </p:sp>
      <p:pic>
        <p:nvPicPr>
          <p:cNvPr id="67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677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080" y="1417637"/>
            <a:ext cx="4039201" cy="403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3900">
                <a:solidFill>
                  <a:srgbClr val="17375E"/>
                </a:solidFill>
              </a:defRPr>
            </a:lvl1pPr>
          </a:lstStyle>
          <a:p>
            <a:pPr/>
            <a:r>
              <a:t>Alleva Care Gastrointestinal Low Fat </a:t>
            </a:r>
          </a:p>
        </p:txBody>
      </p:sp>
      <p:pic>
        <p:nvPicPr>
          <p:cNvPr id="682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83" name="Левая фигурная скобка 5"/>
          <p:cNvSpPr/>
          <p:nvPr/>
        </p:nvSpPr>
        <p:spPr>
          <a:xfrm>
            <a:off x="485799" y="1556791"/>
            <a:ext cx="1440161" cy="4248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27"/>
                  <a:pt x="10800" y="20990"/>
                </a:cubicBezTo>
                <a:lnTo>
                  <a:pt x="10800" y="11410"/>
                </a:lnTo>
                <a:cubicBezTo>
                  <a:pt x="10800" y="11073"/>
                  <a:pt x="5965" y="10800"/>
                  <a:pt x="0" y="10800"/>
                </a:cubicBezTo>
                <a:cubicBezTo>
                  <a:pt x="5965" y="10800"/>
                  <a:pt x="10800" y="10527"/>
                  <a:pt x="10800" y="10190"/>
                </a:cubicBezTo>
                <a:lnTo>
                  <a:pt x="10800" y="610"/>
                </a:lnTo>
                <a:cubicBezTo>
                  <a:pt x="10800" y="273"/>
                  <a:pt x="15635" y="0"/>
                  <a:pt x="21600" y="0"/>
                </a:cubicBezTo>
              </a:path>
            </a:pathLst>
          </a:custGeom>
          <a:ln>
            <a:solidFill>
              <a:srgbClr val="17375E"/>
            </a:solidFill>
          </a:ln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686" name="Прямоугольник с двумя скругленными соседними углами 6"/>
          <p:cNvGrpSpPr/>
          <p:nvPr/>
        </p:nvGrpSpPr>
        <p:grpSpPr>
          <a:xfrm>
            <a:off x="323528" y="3816602"/>
            <a:ext cx="795763" cy="2376265"/>
            <a:chOff x="0" y="0"/>
            <a:chExt cx="795762" cy="2376264"/>
          </a:xfrm>
        </p:grpSpPr>
        <p:sp>
          <p:nvSpPr>
            <p:cNvPr id="684" name="Фигура"/>
            <p:cNvSpPr/>
            <p:nvPr/>
          </p:nvSpPr>
          <p:spPr>
            <a:xfrm rot="16200000">
              <a:off x="-792089" y="792088"/>
              <a:ext cx="2376266" cy="7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" y="0"/>
                  </a:moveTo>
                  <a:lnTo>
                    <a:pt x="20400" y="0"/>
                  </a:lnTo>
                  <a:cubicBezTo>
                    <a:pt x="21063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537" y="0"/>
                    <a:pt x="120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5" name="Комплексная…"/>
            <p:cNvSpPr txBox="1"/>
            <p:nvPr/>
          </p:nvSpPr>
          <p:spPr>
            <a:xfrm rot="16200000">
              <a:off x="-675668" y="807747"/>
              <a:ext cx="2182091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2400">
                  <a:solidFill>
                    <a:srgbClr val="808080"/>
                  </a:solidFill>
                </a:defRPr>
              </a:pPr>
              <a:r>
                <a:t>Комплексная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2400">
                  <a:solidFill>
                    <a:srgbClr val="808080"/>
                  </a:solidFill>
                </a:defRPr>
              </a:pPr>
              <a:r>
                <a:t>механика </a:t>
              </a:r>
            </a:p>
          </p:txBody>
        </p:sp>
      </p:grpSp>
      <p:grpSp>
        <p:nvGrpSpPr>
          <p:cNvPr id="689" name="Скругленный прямоугольник 12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475655" y="1844824"/>
            <a:ext cx="2548481" cy="792089"/>
            <a:chOff x="0" y="0"/>
            <a:chExt cx="2548479" cy="792087"/>
          </a:xfrm>
        </p:grpSpPr>
        <p:sp>
          <p:nvSpPr>
            <p:cNvPr id="687" name="Сквиркл"/>
            <p:cNvSpPr/>
            <p:nvPr/>
          </p:nvSpPr>
          <p:spPr>
            <a:xfrm>
              <a:off x="0" y="0"/>
              <a:ext cx="2548480" cy="792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808080"/>
              </a:solidFill>
              <a:prstDash val="solid"/>
              <a:round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688" name="Фитонутриенты"/>
            <p:cNvSpPr txBox="1"/>
            <p:nvPr/>
          </p:nvSpPr>
          <p:spPr>
            <a:xfrm>
              <a:off x="97087" y="199809"/>
              <a:ext cx="2354306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595959"/>
                  </a:solidFill>
                </a:defRPr>
              </a:lvl1pPr>
            </a:lstStyle>
            <a:p>
              <a:pPr/>
              <a:r>
                <a:t>Фитонутриенты</a:t>
              </a:r>
            </a:p>
          </p:txBody>
        </p:sp>
      </p:grpSp>
      <p:grpSp>
        <p:nvGrpSpPr>
          <p:cNvPr id="692" name="Скругленный прямоугольник 13"/>
          <p:cNvGrpSpPr/>
          <p:nvPr/>
        </p:nvGrpSpPr>
        <p:grpSpPr>
          <a:xfrm>
            <a:off x="1475655" y="3245617"/>
            <a:ext cx="2548481" cy="792089"/>
            <a:chOff x="0" y="0"/>
            <a:chExt cx="2548479" cy="792087"/>
          </a:xfrm>
        </p:grpSpPr>
        <p:sp>
          <p:nvSpPr>
            <p:cNvPr id="690" name="Сквиркл"/>
            <p:cNvSpPr/>
            <p:nvPr/>
          </p:nvSpPr>
          <p:spPr>
            <a:xfrm>
              <a:off x="0" y="0"/>
              <a:ext cx="2548480" cy="792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808080"/>
              </a:solidFill>
              <a:prstDash val="solid"/>
              <a:round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691" name="Пробиотики и пребиотики"/>
            <p:cNvSpPr txBox="1"/>
            <p:nvPr/>
          </p:nvSpPr>
          <p:spPr>
            <a:xfrm>
              <a:off x="97087" y="15659"/>
              <a:ext cx="2354306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595959"/>
                  </a:solidFill>
                </a:defRPr>
              </a:lvl1pPr>
            </a:lstStyle>
            <a:p>
              <a:pPr/>
              <a:r>
                <a:t>Пробиотики и пребиотики</a:t>
              </a:r>
            </a:p>
          </p:txBody>
        </p:sp>
      </p:grpSp>
      <p:grpSp>
        <p:nvGrpSpPr>
          <p:cNvPr id="695" name="Скругленный прямоугольник 14"/>
          <p:cNvGrpSpPr/>
          <p:nvPr/>
        </p:nvGrpSpPr>
        <p:grpSpPr>
          <a:xfrm>
            <a:off x="1475655" y="4646412"/>
            <a:ext cx="2548481" cy="792089"/>
            <a:chOff x="0" y="0"/>
            <a:chExt cx="2548479" cy="792087"/>
          </a:xfrm>
        </p:grpSpPr>
        <p:sp>
          <p:nvSpPr>
            <p:cNvPr id="693" name="Сквиркл"/>
            <p:cNvSpPr/>
            <p:nvPr/>
          </p:nvSpPr>
          <p:spPr>
            <a:xfrm>
              <a:off x="0" y="0"/>
              <a:ext cx="2548480" cy="792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808080"/>
              </a:solidFill>
              <a:prstDash val="solid"/>
              <a:round/>
            </a:ln>
            <a:effectLst>
              <a:outerShdw sx="100000" sy="100000" kx="0" ky="0" algn="b" rotWithShape="0" blurRad="190500" dist="228600" dir="270000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4" name="Баланс БЖУ"/>
            <p:cNvSpPr txBox="1"/>
            <p:nvPr/>
          </p:nvSpPr>
          <p:spPr>
            <a:xfrm>
              <a:off x="97087" y="199809"/>
              <a:ext cx="2354306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595959"/>
                  </a:solidFill>
                </a:defRPr>
              </a:lvl1pPr>
            </a:lstStyle>
            <a:p>
              <a:pPr/>
              <a:r>
                <a:t>Баланс БЖУ</a:t>
              </a:r>
            </a:p>
          </p:txBody>
        </p:sp>
      </p:grpSp>
      <p:grpSp>
        <p:nvGrpSpPr>
          <p:cNvPr id="698" name="Прямоугольник с двумя скругленными соседними углами 15"/>
          <p:cNvGrpSpPr/>
          <p:nvPr/>
        </p:nvGrpSpPr>
        <p:grpSpPr>
          <a:xfrm>
            <a:off x="292238" y="1088646"/>
            <a:ext cx="792089" cy="2528665"/>
            <a:chOff x="0" y="0"/>
            <a:chExt cx="792088" cy="2528664"/>
          </a:xfrm>
        </p:grpSpPr>
        <p:sp>
          <p:nvSpPr>
            <p:cNvPr id="696" name="Фигура"/>
            <p:cNvSpPr/>
            <p:nvPr/>
          </p:nvSpPr>
          <p:spPr>
            <a:xfrm rot="16200000">
              <a:off x="-868289" y="868288"/>
              <a:ext cx="2528666" cy="79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8" y="0"/>
                  </a:moveTo>
                  <a:lnTo>
                    <a:pt x="20472" y="0"/>
                  </a:lnTo>
                  <a:cubicBezTo>
                    <a:pt x="21095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505" y="0"/>
                    <a:pt x="1128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7" name="терапевтического эффекта"/>
            <p:cNvSpPr txBox="1"/>
            <p:nvPr/>
          </p:nvSpPr>
          <p:spPr>
            <a:xfrm rot="16200000">
              <a:off x="-751868" y="893844"/>
              <a:ext cx="2334491" cy="740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200">
                  <a:solidFill>
                    <a:srgbClr val="808080"/>
                  </a:solidFill>
                </a:defRPr>
              </a:lvl1pPr>
            </a:lstStyle>
            <a:p>
              <a:pPr/>
              <a:r>
                <a:t>терапевтического эффекта</a:t>
              </a:r>
            </a:p>
          </p:txBody>
        </p:sp>
      </p:grpSp>
      <p:sp>
        <p:nvSpPr>
          <p:cNvPr id="699" name="TextBox 16"/>
          <p:cNvSpPr txBox="1"/>
          <p:nvPr/>
        </p:nvSpPr>
        <p:spPr>
          <a:xfrm>
            <a:off x="4689727" y="1890932"/>
            <a:ext cx="4013018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Подорожник, тыква, гранат, акация, андрографис, бибхитахи</a:t>
            </a:r>
          </a:p>
        </p:txBody>
      </p:sp>
      <p:sp>
        <p:nvSpPr>
          <p:cNvPr id="700" name="TextBox 17"/>
          <p:cNvSpPr txBox="1"/>
          <p:nvPr/>
        </p:nvSpPr>
        <p:spPr>
          <a:xfrm>
            <a:off x="4689727" y="3173196"/>
            <a:ext cx="4013018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Корень цикория (ФОС), комплекс дрожжей (МОС),  ксилоолигосахариды</a:t>
            </a:r>
          </a:p>
        </p:txBody>
      </p:sp>
      <p:sp>
        <p:nvSpPr>
          <p:cNvPr id="701" name="TextBox 18"/>
          <p:cNvSpPr txBox="1"/>
          <p:nvPr/>
        </p:nvSpPr>
        <p:spPr>
          <a:xfrm>
            <a:off x="4689727" y="4482594"/>
            <a:ext cx="4013018" cy="94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Легкоусвояемые источники белка и углеводов, низкая жирность, белок на 93% животного происхождения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04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05" name="Elemento grafico 2" descr="Elemento grafico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706" name="Заголовок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pPr/>
            <a:r>
              <a:t>Фитонутриенты</a:t>
            </a:r>
          </a:p>
        </p:txBody>
      </p:sp>
      <p:grpSp>
        <p:nvGrpSpPr>
          <p:cNvPr id="709" name="Скругленный прямоугольник 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71127" y="1417179"/>
            <a:ext cx="2628988" cy="1435757"/>
            <a:chOff x="0" y="0"/>
            <a:chExt cx="2628986" cy="1435755"/>
          </a:xfrm>
        </p:grpSpPr>
        <p:sp>
          <p:nvSpPr>
            <p:cNvPr id="707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8" name="Подорожник"/>
            <p:cNvSpPr txBox="1"/>
            <p:nvPr/>
          </p:nvSpPr>
          <p:spPr>
            <a:xfrm>
              <a:off x="134857" y="547787"/>
              <a:ext cx="2359272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Подорожник</a:t>
              </a:r>
            </a:p>
          </p:txBody>
        </p:sp>
      </p:grpSp>
      <p:grpSp>
        <p:nvGrpSpPr>
          <p:cNvPr id="712" name="Скругленный прямоугольник 11"/>
          <p:cNvGrpSpPr/>
          <p:nvPr/>
        </p:nvGrpSpPr>
        <p:grpSpPr>
          <a:xfrm>
            <a:off x="3257506" y="1417179"/>
            <a:ext cx="2628988" cy="1435757"/>
            <a:chOff x="0" y="0"/>
            <a:chExt cx="2628986" cy="1435755"/>
          </a:xfrm>
        </p:grpSpPr>
        <p:sp>
          <p:nvSpPr>
            <p:cNvPr id="710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1" name="Тыква"/>
            <p:cNvSpPr txBox="1"/>
            <p:nvPr/>
          </p:nvSpPr>
          <p:spPr>
            <a:xfrm>
              <a:off x="134857" y="547787"/>
              <a:ext cx="2359272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Тыква</a:t>
              </a:r>
            </a:p>
          </p:txBody>
        </p:sp>
      </p:grpSp>
      <p:grpSp>
        <p:nvGrpSpPr>
          <p:cNvPr id="715" name="Скругленный прямоугольник 12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343886" y="1417179"/>
            <a:ext cx="2628987" cy="1435757"/>
            <a:chOff x="0" y="0"/>
            <a:chExt cx="2628986" cy="1435755"/>
          </a:xfrm>
        </p:grpSpPr>
        <p:sp>
          <p:nvSpPr>
            <p:cNvPr id="713" name="Сквиркл"/>
            <p:cNvSpPr/>
            <p:nvPr/>
          </p:nvSpPr>
          <p:spPr>
            <a:xfrm>
              <a:off x="0" y="0"/>
              <a:ext cx="2628987" cy="14357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4" name="Порошок лекарственных растений"/>
            <p:cNvSpPr txBox="1"/>
            <p:nvPr/>
          </p:nvSpPr>
          <p:spPr>
            <a:xfrm>
              <a:off x="134857" y="242987"/>
              <a:ext cx="2359272" cy="949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Порошок лекарственных растений</a:t>
              </a:r>
            </a:p>
          </p:txBody>
        </p:sp>
      </p:grpSp>
      <p:grpSp>
        <p:nvGrpSpPr>
          <p:cNvPr id="718" name="Скругленный прямоугольник 14"/>
          <p:cNvGrpSpPr/>
          <p:nvPr/>
        </p:nvGrpSpPr>
        <p:grpSpPr>
          <a:xfrm>
            <a:off x="50119" y="3068959"/>
            <a:ext cx="2879531" cy="3239766"/>
            <a:chOff x="0" y="0"/>
            <a:chExt cx="2879529" cy="3239765"/>
          </a:xfrm>
        </p:grpSpPr>
        <p:sp>
          <p:nvSpPr>
            <p:cNvPr id="716" name="Сквиркл"/>
            <p:cNvSpPr/>
            <p:nvPr/>
          </p:nvSpPr>
          <p:spPr>
            <a:xfrm>
              <a:off x="0" y="0"/>
              <a:ext cx="2879530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7" name="Обладает антисептическим, противовоспалительным, спазмолитическим, обволакивающим и отхаркивающим действием, способствует регенерации тканей и активирует желудочную секрецию"/>
            <p:cNvSpPr txBox="1"/>
            <p:nvPr/>
          </p:nvSpPr>
          <p:spPr>
            <a:xfrm>
              <a:off x="198986" y="326585"/>
              <a:ext cx="2481557" cy="2586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595959"/>
                  </a:solidFill>
                </a:defRPr>
              </a:lvl1pPr>
            </a:lstStyle>
            <a:p>
              <a:pPr/>
              <a:r>
                <a:t>Обладает антисептическим, противовоспалительным, спазмолитическим, обволакивающим и отхаркивающим действием, способствует регенерации тканей и активирует желудочную секрецию</a:t>
              </a:r>
            </a:p>
          </p:txBody>
        </p:sp>
      </p:grpSp>
      <p:grpSp>
        <p:nvGrpSpPr>
          <p:cNvPr id="721" name="Скругленный прямоугольник 15"/>
          <p:cNvGrpSpPr/>
          <p:nvPr/>
        </p:nvGrpSpPr>
        <p:grpSpPr>
          <a:xfrm>
            <a:off x="3132234" y="3068959"/>
            <a:ext cx="2879531" cy="3239766"/>
            <a:chOff x="0" y="0"/>
            <a:chExt cx="2879529" cy="3239765"/>
          </a:xfrm>
        </p:grpSpPr>
        <p:sp>
          <p:nvSpPr>
            <p:cNvPr id="719" name="Сквиркл"/>
            <p:cNvSpPr/>
            <p:nvPr/>
          </p:nvSpPr>
          <p:spPr>
            <a:xfrm>
              <a:off x="0" y="0"/>
              <a:ext cx="2879530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0" name="Снижает кислотность (профилактика гиперацидного гастрита), спазмолитик, улучшает проходимость желчных протоков"/>
            <p:cNvSpPr txBox="1"/>
            <p:nvPr/>
          </p:nvSpPr>
          <p:spPr>
            <a:xfrm>
              <a:off x="198986" y="723088"/>
              <a:ext cx="2481557" cy="179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Снижает кислотность (профилактика гиперацидного гастрита), спазмолитик, улучшает проходимость желчных протоков</a:t>
              </a:r>
            </a:p>
          </p:txBody>
        </p:sp>
      </p:grpSp>
      <p:grpSp>
        <p:nvGrpSpPr>
          <p:cNvPr id="724" name="Скругленный прямоугольник 16"/>
          <p:cNvGrpSpPr/>
          <p:nvPr/>
        </p:nvGrpSpPr>
        <p:grpSpPr>
          <a:xfrm>
            <a:off x="6185789" y="2915748"/>
            <a:ext cx="2879530" cy="3546189"/>
            <a:chOff x="0" y="0"/>
            <a:chExt cx="2879529" cy="3546187"/>
          </a:xfrm>
        </p:grpSpPr>
        <p:sp>
          <p:nvSpPr>
            <p:cNvPr id="722" name="Сквиркл"/>
            <p:cNvSpPr/>
            <p:nvPr/>
          </p:nvSpPr>
          <p:spPr>
            <a:xfrm>
              <a:off x="0" y="153211"/>
              <a:ext cx="2879530" cy="3239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DBEEF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3" name="Гранат –источник танинов, бибхитахи – богат сапонинами и обладает вяжущими свойствами, андрографис –желчегонный эффект, камедь коры Акации - Улучшение всасывания кальция из желудочно-кишечного тракта"/>
            <p:cNvSpPr txBox="1"/>
            <p:nvPr/>
          </p:nvSpPr>
          <p:spPr>
            <a:xfrm>
              <a:off x="198986" y="0"/>
              <a:ext cx="2481557" cy="3546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Гранат –источник танинов, бибхитахи – богат сапонинами и обладает вяжущими свойствами, андрографис –желчегонный эффект, камедь коры Акации - Улучшение всасывания кальция из желудочно-кишечного тракта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>
                  <a:solidFill>
                    <a:srgbClr val="808080"/>
                  </a:solidFill>
                </a:defRPr>
              </a:pPr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9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0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</a:t>
            </a:r>
            <a:r>
              <a:t>для собак</a:t>
            </a:r>
            <a:br/>
            <a:r>
              <a:t>Гастроинтестинал </a:t>
            </a:r>
          </a:p>
        </p:txBody>
      </p:sp>
      <p:sp>
        <p:nvSpPr>
          <p:cNvPr id="731" name="Объект 1"/>
          <p:cNvSpPr txBox="1"/>
          <p:nvPr>
            <p:ph type="body" sz="half" idx="1"/>
          </p:nvPr>
        </p:nvSpPr>
        <p:spPr>
          <a:xfrm>
            <a:off x="174339" y="1600200"/>
            <a:ext cx="8795322" cy="2836914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SzTx/>
              <a:buNone/>
              <a:defRPr b="1" sz="1600"/>
            </a:pPr>
            <a:r>
              <a:t>Ингредиенты: </a:t>
            </a:r>
            <a:r>
              <a:rPr b="0"/>
              <a:t>дегидратированная курица (33%), рис, картофельный крахмал, сушеная тыква (5%), рыбий жир (сельди), куриный жир, гидролизованная куриная печень (3%), корень цикория (источник инулина и ФОС) (1%), подорожник (1%), карбонат кальция, карбонат калия,  комплекс отборных инактивированных дрожжей (Saccharomyces cerevisiae, Cyberlindnera jadinii, источник МОС и бета-глюканов) (0,50%),  ксилоолигосахариды (X.O.S.) (0,30%), хлорид натрия, порошок из сушеных растений  (кожура граната обыкновенного - Punica granatum; камедь коры Акации аравийской - Acacia arabica; кора Холарены пушистой - Holarrhena antidysenterica; Андрографис метельчатый - Andrographis paniculata; плоды Бибхитаки - Terminalia bellerica) (0,10%), сок юкки. Легкоусвояемые ингредиенты: дегидратированная курица, гидролизованная куриная печень, рис, картофельный крахмал, куриный жир, рыбий жир (сельди). </a:t>
            </a:r>
          </a:p>
        </p:txBody>
      </p:sp>
      <p:pic>
        <p:nvPicPr>
          <p:cNvPr id="732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733" name="Объект 2"/>
          <p:cNvSpPr txBox="1"/>
          <p:nvPr/>
        </p:nvSpPr>
        <p:spPr>
          <a:xfrm>
            <a:off x="153223" y="4437112"/>
            <a:ext cx="8621530" cy="168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300"/>
              </a:spcBef>
              <a:defRPr b="1" sz="1600"/>
            </a:pPr>
            <a:r>
              <a:t>Гарантированный анализ: </a:t>
            </a:r>
            <a:r>
              <a:rPr b="0"/>
              <a:t>сырой протеин – 25,00%, сырой жир –9,00%, сырая клетчатка – 1,40%, влага – 9,00%, сырая зола – 8,00%, Кальций – 1,20%, Фосфор – 0,90%, Натрий – 0,50%, Калий – 0,80%, Магний - 0,10%; Хлорид – 0,60%; Омега-6 – 1,80%, Омега-3 – 0,60%,  докозагексаеновая кислота (</a:t>
            </a:r>
            <a:r>
              <a:rPr b="0"/>
              <a:t>DHA</a:t>
            </a:r>
            <a:r>
              <a:rPr b="0"/>
              <a:t>) - 0,20%; эйкозапентаеновая кислота (</a:t>
            </a:r>
            <a:r>
              <a:rPr b="0"/>
              <a:t>EPA</a:t>
            </a:r>
            <a:r>
              <a:rPr b="0"/>
              <a:t>) - 0,15%. Энергетическая ценность: 3535 ккал/кг; 14,85 МДж/кг (28% от белка, 22% от жира). Белок животного происхождения: 93%.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6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7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defRPr b="1" sz="3783">
                <a:solidFill>
                  <a:srgbClr val="17375E"/>
                </a:solidFill>
              </a:defRPr>
            </a:pPr>
            <a:r>
              <a:t>Alleva Care </a:t>
            </a:r>
            <a:r>
              <a:t>для кошек</a:t>
            </a:r>
            <a:br/>
            <a:r>
              <a:t>Гастроинтестинал</a:t>
            </a:r>
          </a:p>
        </p:txBody>
      </p:sp>
      <p:sp>
        <p:nvSpPr>
          <p:cNvPr id="738" name="Объект 1"/>
          <p:cNvSpPr txBox="1"/>
          <p:nvPr>
            <p:ph type="body" sz="half" idx="1"/>
          </p:nvPr>
        </p:nvSpPr>
        <p:spPr>
          <a:xfrm>
            <a:off x="143507" y="1417637"/>
            <a:ext cx="8856986" cy="2620890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spcBef>
                <a:spcPts val="300"/>
              </a:spcBef>
              <a:buSzTx/>
              <a:buNone/>
              <a:defRPr b="1" sz="1656"/>
            </a:pPr>
            <a:r>
              <a:t>Ингредиенты:</a:t>
            </a:r>
            <a:r>
              <a:rPr b="0"/>
              <a:t> дегидратированная курица (48%), рис, картофельный крахмал, сушеная тыква (5%), рыбий жир (сельди), куриный жир, гидролизованная куриная печень (3%), корень цикория (источник инулина и ФОС) (1%), подорожник (1%), карбонат кальция, карбонат калия, комплекс отборных инактивированных дрожжей (Saccharomyces cerevisiae, Cyberlindnera jadinii, источник МОС и бета-глюканов) (0,50%), ксилоолигосахариды (X.O.S.) (0,30%), хлорид натрия, порошок из сушеных растений  (кожура граната обыкновенного - Punica granatum; камедь коры Акации аравийской - Acacia arabica; кора Холарены пушистой - Holarrhena antidysenterica; Андрографис метельчатый - Andrographis paniculata; плоды Бибхитаки - Terminalia bellerica) (0,10%), сок юкки. Легкоусвояемые ингредиенты: дегидратированная курица, гидролизованная куриная печень, рис, картофельный крахмал, куриный жир, рыбий жир (сельди). </a:t>
            </a:r>
          </a:p>
        </p:txBody>
      </p:sp>
      <p:sp>
        <p:nvSpPr>
          <p:cNvPr id="739" name="Объект 2"/>
          <p:cNvSpPr txBox="1"/>
          <p:nvPr/>
        </p:nvSpPr>
        <p:spPr>
          <a:xfrm>
            <a:off x="297240" y="4869160"/>
            <a:ext cx="8412493" cy="1545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05255">
              <a:spcBef>
                <a:spcPts val="300"/>
              </a:spcBef>
              <a:defRPr b="1" sz="1584"/>
            </a:pPr>
            <a:r>
              <a:t>Гарантированный анализ:</a:t>
            </a:r>
            <a:r>
              <a:rPr b="0"/>
              <a:t> сырой протеин – 35,00%, сырой жир – 11,50%, сырая клетчатка – 1,30%, влага – 7,00%, сырая зола – 8,50%, Кальций – 1,40%, Фосфор – 1,00%, Натрий – 0,60%, Калий – 0,80%, Магний - 0,10%; Хлорид – 0,70%; Омега-6 – 2,00%, Омега-3 – 0,80%,  докозагексаеновая кислота (DHA) - 0,30%; эйкозапентаеновая кислота (EPA) - 0,20%. Энергетическая ценность: 3750 ккал/кг; 15,7 МДж/кг (36% от белка, 31% от жира). Белок животного происхождения: 96%.</a:t>
            </a:r>
          </a:p>
        </p:txBody>
      </p:sp>
      <p:pic>
        <p:nvPicPr>
          <p:cNvPr id="740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6449" y="6328276"/>
            <a:ext cx="1313623" cy="480887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Прямая соединительная линия 4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rgbClr val="69A12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4" name="Прямая соединительная линия 6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rgbClr val="69A12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45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Неправильное кормление?</a:t>
            </a:r>
          </a:p>
        </p:txBody>
      </p:sp>
      <p:pic>
        <p:nvPicPr>
          <p:cNvPr id="123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24" name="Объект 5"/>
          <p:cNvSpPr txBox="1"/>
          <p:nvPr>
            <p:ph type="body" sz="quarter" idx="1"/>
          </p:nvPr>
        </p:nvSpPr>
        <p:spPr>
          <a:xfrm>
            <a:off x="31831" y="2276872"/>
            <a:ext cx="4396153" cy="277304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254061"/>
                </a:solidFill>
              </a:defRPr>
            </a:pPr>
            <a:r>
              <a:t>Пищевая аллергия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254061"/>
                </a:solidFill>
              </a:defRPr>
            </a:pPr>
            <a:r>
              <a:t>Пищевая непереносимость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254061"/>
                </a:solidFill>
              </a:defRPr>
            </a:pPr>
            <a:r>
              <a:t>Панкреатит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254061"/>
                </a:solidFill>
              </a:defRPr>
            </a:pPr>
            <a:r>
              <a:t>Гепатозы (липидоз)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254061"/>
                </a:solidFill>
              </a:defRPr>
            </a:pPr>
            <a:r>
              <a:t>Сахарный диабет</a:t>
            </a:r>
          </a:p>
        </p:txBody>
      </p:sp>
      <p:sp>
        <p:nvSpPr>
          <p:cNvPr id="125" name="Правая фигурная скобка 9"/>
          <p:cNvSpPr/>
          <p:nvPr/>
        </p:nvSpPr>
        <p:spPr>
          <a:xfrm>
            <a:off x="4352211" y="2224019"/>
            <a:ext cx="648073" cy="1368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382"/>
                  <a:pt x="10800" y="853"/>
                </a:cubicBezTo>
                <a:lnTo>
                  <a:pt x="10800" y="9947"/>
                </a:lnTo>
                <a:cubicBezTo>
                  <a:pt x="10800" y="10418"/>
                  <a:pt x="15635" y="10800"/>
                  <a:pt x="21600" y="10800"/>
                </a:cubicBezTo>
                <a:cubicBezTo>
                  <a:pt x="15635" y="10800"/>
                  <a:pt x="10800" y="11182"/>
                  <a:pt x="10800" y="11653"/>
                </a:cubicBezTo>
                <a:lnTo>
                  <a:pt x="10800" y="20747"/>
                </a:lnTo>
                <a:cubicBezTo>
                  <a:pt x="10800" y="21218"/>
                  <a:pt x="5965" y="21600"/>
                  <a:pt x="0" y="21600"/>
                </a:cubicBezTo>
              </a:path>
            </a:pathLst>
          </a:cu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grpSp>
        <p:nvGrpSpPr>
          <p:cNvPr id="128" name="Прямоугольник: скругленные углы 11"/>
          <p:cNvGrpSpPr/>
          <p:nvPr/>
        </p:nvGrpSpPr>
        <p:grpSpPr>
          <a:xfrm>
            <a:off x="5220072" y="2224019"/>
            <a:ext cx="3384377" cy="1368043"/>
            <a:chOff x="0" y="0"/>
            <a:chExt cx="3384375" cy="1368041"/>
          </a:xfrm>
        </p:grpSpPr>
        <p:sp>
          <p:nvSpPr>
            <p:cNvPr id="126" name="Сквиркл"/>
            <p:cNvSpPr/>
            <p:nvPr/>
          </p:nvSpPr>
          <p:spPr>
            <a:xfrm>
              <a:off x="0" y="0"/>
              <a:ext cx="3384376" cy="136804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Воспалительные…"/>
            <p:cNvSpPr txBox="1"/>
            <p:nvPr/>
          </p:nvSpPr>
          <p:spPr>
            <a:xfrm>
              <a:off x="131551" y="119486"/>
              <a:ext cx="3121274" cy="1129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  <a:r>
                <a:t>Воспалительные </a:t>
              </a:r>
            </a:p>
            <a:p>
              <a:pPr algn="ctr">
                <a:defRPr sz="2400">
                  <a:solidFill>
                    <a:srgbClr val="FFFFFF"/>
                  </a:solidFill>
                </a:defRPr>
              </a:pPr>
              <a:r>
                <a:t>заболевания кишечника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>
                <a:solidFill>
                  <a:srgbClr val="17375E"/>
                </a:solidFill>
              </a:defRPr>
            </a:lvl1pPr>
          </a:lstStyle>
          <a:p>
            <a:pPr/>
            <a:r>
              <a:t>Воспалительные заболевания кишечника (ВЗК)</a:t>
            </a:r>
          </a:p>
        </p:txBody>
      </p:sp>
      <p:grpSp>
        <p:nvGrpSpPr>
          <p:cNvPr id="135" name="Сгруппировать"/>
          <p:cNvGrpSpPr/>
          <p:nvPr/>
        </p:nvGrpSpPr>
        <p:grpSpPr>
          <a:xfrm>
            <a:off x="906147" y="1601965"/>
            <a:ext cx="7537385" cy="4522432"/>
            <a:chOff x="0" y="0"/>
            <a:chExt cx="7537383" cy="4522430"/>
          </a:xfrm>
        </p:grpSpPr>
        <p:sp>
          <p:nvSpPr>
            <p:cNvPr id="133" name="Прямоугольник"/>
            <p:cNvSpPr/>
            <p:nvPr/>
          </p:nvSpPr>
          <p:spPr>
            <a:xfrm>
              <a:off x="-1" y="-1"/>
              <a:ext cx="7537385" cy="452243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ts val="1300"/>
                </a:spcBef>
                <a:defRPr sz="3200"/>
              </a:pPr>
            </a:p>
          </p:txBody>
        </p:sp>
        <p:sp>
          <p:nvSpPr>
            <p:cNvPr id="134" name="Воспалительные заболевания кишечника (ВЗК) представляют собой группу хронических энтеропатий, что подчеркивается разными авторами. Эти энтеропатии характеризуются наличием постоянных или рецидивирующих расстройств желудочно-кишечного тракта с признаками "/>
            <p:cNvSpPr txBox="1"/>
            <p:nvPr/>
          </p:nvSpPr>
          <p:spPr>
            <a:xfrm>
              <a:off x="0" y="295159"/>
              <a:ext cx="7537384" cy="3932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5729" tIns="125729" rIns="125729" bIns="125729" numCol="1" anchor="ctr">
              <a:spAutoFit/>
            </a:bodyPr>
            <a:lstStyle>
              <a:lvl1pPr algn="ctr" defTabSz="1466850">
                <a:lnSpc>
                  <a:spcPct val="90000"/>
                </a:lnSpc>
                <a:spcBef>
                  <a:spcPts val="1300"/>
                </a:spcBef>
                <a:defRPr sz="3300">
                  <a:solidFill>
                    <a:srgbClr val="595959"/>
                  </a:solidFill>
                </a:defRPr>
              </a:lvl1pPr>
            </a:lstStyle>
            <a:p>
              <a:pPr/>
              <a:r>
                <a:t>Воспалительные заболевания кишечника (ВЗК) представляют собой группу хронических энтеропатий, что подчеркивается разными авторами. Эти энтеропатии характеризуются наличием постоянных или рецидивирующих расстройств желудочно-кишечного тракта с признаками воспаления </a:t>
              </a:r>
            </a:p>
          </p:txBody>
        </p:sp>
      </p:grpSp>
      <p:pic>
        <p:nvPicPr>
          <p:cNvPr id="13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b="1" sz="3198">
                <a:solidFill>
                  <a:srgbClr val="17375E"/>
                </a:solidFill>
              </a:defRPr>
            </a:pPr>
            <a:r>
              <a:t>Этиопатогенез ВЗК</a:t>
            </a:r>
            <a:br/>
            <a:r>
              <a:t>(Медицина) Болезнь Крона и язвенный колит</a:t>
            </a:r>
          </a:p>
        </p:txBody>
      </p:sp>
      <p:grpSp>
        <p:nvGrpSpPr>
          <p:cNvPr id="150" name="Объект 15"/>
          <p:cNvGrpSpPr/>
          <p:nvPr/>
        </p:nvGrpSpPr>
        <p:grpSpPr>
          <a:xfrm>
            <a:off x="2062079" y="2071218"/>
            <a:ext cx="5095068" cy="4167554"/>
            <a:chOff x="0" y="0"/>
            <a:chExt cx="5095066" cy="4167552"/>
          </a:xfrm>
        </p:grpSpPr>
        <p:grpSp>
          <p:nvGrpSpPr>
            <p:cNvPr id="143" name="Сгруппировать"/>
            <p:cNvGrpSpPr/>
            <p:nvPr/>
          </p:nvGrpSpPr>
          <p:grpSpPr>
            <a:xfrm>
              <a:off x="1152119" y="0"/>
              <a:ext cx="2715580" cy="2715579"/>
              <a:chOff x="0" y="0"/>
              <a:chExt cx="2715578" cy="2715578"/>
            </a:xfrm>
          </p:grpSpPr>
          <p:sp>
            <p:nvSpPr>
              <p:cNvPr id="141" name="Кружок"/>
              <p:cNvSpPr/>
              <p:nvPr/>
            </p:nvSpPr>
            <p:spPr>
              <a:xfrm>
                <a:off x="-1" y="-1"/>
                <a:ext cx="2715580" cy="271558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</a:p>
            </p:txBody>
          </p:sp>
          <p:sp>
            <p:nvSpPr>
              <p:cNvPr id="142" name="Наследственный фактор"/>
              <p:cNvSpPr txBox="1"/>
              <p:nvPr/>
            </p:nvSpPr>
            <p:spPr>
              <a:xfrm>
                <a:off x="362076" y="832701"/>
                <a:ext cx="1991424" cy="5070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b="1" sz="19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Наследственный фактор</a:t>
                </a:r>
              </a:p>
            </p:txBody>
          </p:sp>
        </p:grpSp>
        <p:grpSp>
          <p:nvGrpSpPr>
            <p:cNvPr id="146" name="Сгруппировать"/>
            <p:cNvGrpSpPr/>
            <p:nvPr/>
          </p:nvGrpSpPr>
          <p:grpSpPr>
            <a:xfrm>
              <a:off x="2379488" y="1451974"/>
              <a:ext cx="2715579" cy="2715579"/>
              <a:chOff x="0" y="0"/>
              <a:chExt cx="2715578" cy="2715578"/>
            </a:xfrm>
          </p:grpSpPr>
          <p:sp>
            <p:nvSpPr>
              <p:cNvPr id="144" name="Кружок"/>
              <p:cNvSpPr/>
              <p:nvPr/>
            </p:nvSpPr>
            <p:spPr>
              <a:xfrm>
                <a:off x="-1" y="-1"/>
                <a:ext cx="2715580" cy="271558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</a:p>
            </p:txBody>
          </p:sp>
          <p:sp>
            <p:nvSpPr>
              <p:cNvPr id="145" name="Иммунная система (снижение толерантности)"/>
              <p:cNvSpPr txBox="1"/>
              <p:nvPr/>
            </p:nvSpPr>
            <p:spPr>
              <a:xfrm>
                <a:off x="830514" y="926562"/>
                <a:ext cx="1629347" cy="10434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b="1" sz="19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Иммунная система (снижение толерантности)</a:t>
                </a:r>
              </a:p>
            </p:txBody>
          </p:sp>
        </p:grpSp>
        <p:grpSp>
          <p:nvGrpSpPr>
            <p:cNvPr id="149" name="Сгруппировать"/>
            <p:cNvGrpSpPr/>
            <p:nvPr/>
          </p:nvGrpSpPr>
          <p:grpSpPr>
            <a:xfrm>
              <a:off x="0" y="1451974"/>
              <a:ext cx="2715579" cy="2715579"/>
              <a:chOff x="0" y="0"/>
              <a:chExt cx="2715578" cy="2715578"/>
            </a:xfrm>
          </p:grpSpPr>
          <p:sp>
            <p:nvSpPr>
              <p:cNvPr id="147" name="Кружок"/>
              <p:cNvSpPr/>
              <p:nvPr/>
            </p:nvSpPr>
            <p:spPr>
              <a:xfrm>
                <a:off x="-1" y="-1"/>
                <a:ext cx="2715580" cy="271558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</a:p>
            </p:txBody>
          </p:sp>
          <p:sp>
            <p:nvSpPr>
              <p:cNvPr id="148" name="Инфекции, питание, стресс"/>
              <p:cNvSpPr txBox="1"/>
              <p:nvPr/>
            </p:nvSpPr>
            <p:spPr>
              <a:xfrm>
                <a:off x="255715" y="1194777"/>
                <a:ext cx="1629348" cy="5070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b="1" sz="19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Инфекции, питание, стресс</a:t>
                </a:r>
              </a:p>
            </p:txBody>
          </p:sp>
        </p:grpSp>
      </p:grpSp>
      <p:pic>
        <p:nvPicPr>
          <p:cNvPr id="151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154" name="Овал 16"/>
          <p:cNvGrpSpPr/>
          <p:nvPr/>
        </p:nvGrpSpPr>
        <p:grpSpPr>
          <a:xfrm>
            <a:off x="3419871" y="3786985"/>
            <a:ext cx="2304257" cy="792089"/>
            <a:chOff x="0" y="0"/>
            <a:chExt cx="2304256" cy="792087"/>
          </a:xfrm>
        </p:grpSpPr>
        <p:sp>
          <p:nvSpPr>
            <p:cNvPr id="152" name="Овал"/>
            <p:cNvSpPr/>
            <p:nvPr/>
          </p:nvSpPr>
          <p:spPr>
            <a:xfrm>
              <a:off x="-1" y="0"/>
              <a:ext cx="2304258" cy="792088"/>
            </a:xfrm>
            <a:prstGeom prst="ellipse">
              <a:avLst/>
            </a:prstGeom>
            <a:gradFill flip="none" rotWithShape="1">
              <a:gsLst>
                <a:gs pos="0">
                  <a:srgbClr val="2A869F"/>
                </a:gs>
                <a:gs pos="80000">
                  <a:srgbClr val="37B1D1"/>
                </a:gs>
                <a:gs pos="100000">
                  <a:srgbClr val="34B3D5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ВЗК"/>
            <p:cNvSpPr txBox="1"/>
            <p:nvPr/>
          </p:nvSpPr>
          <p:spPr>
            <a:xfrm>
              <a:off x="383170" y="229499"/>
              <a:ext cx="153791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ВЗК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b="1" sz="3783">
                <a:solidFill>
                  <a:srgbClr val="17375E"/>
                </a:solidFill>
              </a:defRPr>
            </a:lvl1pPr>
          </a:lstStyle>
          <a:p>
            <a:pPr/>
            <a:r>
              <a:t>Патогенез с бактериальным антигеном</a:t>
            </a:r>
          </a:p>
        </p:txBody>
      </p:sp>
      <p:pic>
        <p:nvPicPr>
          <p:cNvPr id="159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60" name="Блок-схема: знак завершения 2"/>
          <p:cNvSpPr/>
          <p:nvPr/>
        </p:nvSpPr>
        <p:spPr>
          <a:xfrm>
            <a:off x="457199" y="2612520"/>
            <a:ext cx="576066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Блок-схема: знак завершения 13"/>
          <p:cNvSpPr/>
          <p:nvPr/>
        </p:nvSpPr>
        <p:spPr>
          <a:xfrm>
            <a:off x="1349895" y="261252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Блок-схема: знак завершения 14"/>
          <p:cNvSpPr/>
          <p:nvPr/>
        </p:nvSpPr>
        <p:spPr>
          <a:xfrm>
            <a:off x="4028718" y="261252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Блок-схема: знак завершения 15"/>
          <p:cNvSpPr/>
          <p:nvPr/>
        </p:nvSpPr>
        <p:spPr>
          <a:xfrm>
            <a:off x="2323727" y="261252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Блок-схема: знак завершения 16"/>
          <p:cNvSpPr/>
          <p:nvPr/>
        </p:nvSpPr>
        <p:spPr>
          <a:xfrm>
            <a:off x="3141332" y="261252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Блок-схема: знак завершения 17"/>
          <p:cNvSpPr/>
          <p:nvPr/>
        </p:nvSpPr>
        <p:spPr>
          <a:xfrm>
            <a:off x="5004048" y="259324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D99694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Блок-схема: знак завершения 18"/>
          <p:cNvSpPr/>
          <p:nvPr/>
        </p:nvSpPr>
        <p:spPr>
          <a:xfrm>
            <a:off x="5978599" y="259324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Блок-схема: знак завершения 20"/>
          <p:cNvSpPr/>
          <p:nvPr/>
        </p:nvSpPr>
        <p:spPr>
          <a:xfrm>
            <a:off x="7881417" y="2575044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Блок-схема: знак завершения 21"/>
          <p:cNvSpPr/>
          <p:nvPr/>
        </p:nvSpPr>
        <p:spPr>
          <a:xfrm>
            <a:off x="6930008" y="2593240"/>
            <a:ext cx="576065" cy="15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4835"/>
                  <a:pt x="21600" y="10800"/>
                </a:cubicBezTo>
                <a:cubicBezTo>
                  <a:pt x="21600" y="16765"/>
                  <a:pt x="19988" y="21600"/>
                  <a:pt x="180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169" name="Соединитель: изогнутый 9"/>
          <p:cNvCxnSpPr>
            <a:stCxn id="160" idx="0"/>
            <a:endCxn id="161" idx="0"/>
          </p:cNvCxnSpPr>
          <p:nvPr/>
        </p:nvCxnSpPr>
        <p:spPr>
          <a:xfrm>
            <a:off x="745231" y="3368604"/>
            <a:ext cx="892697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0" name="Соединитель: изогнутый 23"/>
          <p:cNvCxnSpPr>
            <a:stCxn id="161" idx="0"/>
            <a:endCxn id="163" idx="0"/>
          </p:cNvCxnSpPr>
          <p:nvPr/>
        </p:nvCxnSpPr>
        <p:spPr>
          <a:xfrm>
            <a:off x="1637927" y="3368604"/>
            <a:ext cx="973833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1" name="Соединитель: изогнутый 28"/>
          <p:cNvCxnSpPr>
            <a:stCxn id="163" idx="0"/>
            <a:endCxn id="164" idx="0"/>
          </p:cNvCxnSpPr>
          <p:nvPr/>
        </p:nvCxnSpPr>
        <p:spPr>
          <a:xfrm>
            <a:off x="2611759" y="3368604"/>
            <a:ext cx="817606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2" name="Соединитель: изогнутый 32"/>
          <p:cNvCxnSpPr>
            <a:stCxn id="164" idx="0"/>
            <a:endCxn id="162" idx="0"/>
          </p:cNvCxnSpPr>
          <p:nvPr/>
        </p:nvCxnSpPr>
        <p:spPr>
          <a:xfrm>
            <a:off x="3429364" y="3368604"/>
            <a:ext cx="887387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173" name="Соединитель: изогнутый 36"/>
          <p:cNvSpPr/>
          <p:nvPr/>
        </p:nvSpPr>
        <p:spPr>
          <a:xfrm flipH="1" rot="16200000">
            <a:off x="4686041" y="3483842"/>
            <a:ext cx="345961" cy="973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07" y="0"/>
                </a:moveTo>
                <a:cubicBezTo>
                  <a:pt x="10404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cxnSp>
        <p:nvCxnSpPr>
          <p:cNvPr id="174" name="Соединитель: изогнутый 37"/>
          <p:cNvCxnSpPr>
            <a:stCxn id="165" idx="0"/>
            <a:endCxn id="166" idx="0"/>
          </p:cNvCxnSpPr>
          <p:nvPr/>
        </p:nvCxnSpPr>
        <p:spPr>
          <a:xfrm>
            <a:off x="5292080" y="3349324"/>
            <a:ext cx="974552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5" name="Соединитель: изогнутый 38"/>
          <p:cNvCxnSpPr>
            <a:stCxn id="166" idx="0"/>
            <a:endCxn id="168" idx="0"/>
          </p:cNvCxnSpPr>
          <p:nvPr/>
        </p:nvCxnSpPr>
        <p:spPr>
          <a:xfrm>
            <a:off x="6266631" y="3349324"/>
            <a:ext cx="951410" cy="1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6" name="Соединитель: изогнутый 46"/>
          <p:cNvCxnSpPr>
            <a:stCxn id="168" idx="0"/>
            <a:endCxn id="167" idx="0"/>
          </p:cNvCxnSpPr>
          <p:nvPr/>
        </p:nvCxnSpPr>
        <p:spPr>
          <a:xfrm flipV="1">
            <a:off x="7218040" y="3331128"/>
            <a:ext cx="951410" cy="18197"/>
          </a:xfrm>
          <a:prstGeom prst="straightConnector1">
            <a:avLst/>
          </a:prstGeom>
          <a:ln w="25400">
            <a:solidFill>
              <a:srgbClr val="FCD5B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177" name="Прямая соединительная линия 51"/>
          <p:cNvCxnSpPr>
            <a:stCxn id="160" idx="0"/>
            <a:endCxn id="167" idx="0"/>
          </p:cNvCxnSpPr>
          <p:nvPr/>
        </p:nvCxnSpPr>
        <p:spPr>
          <a:xfrm flipV="1">
            <a:off x="745231" y="3331128"/>
            <a:ext cx="7424219" cy="37477"/>
          </a:xfrm>
          <a:prstGeom prst="straightConnector1">
            <a:avLst/>
          </a:prstGeom>
          <a:ln>
            <a:solidFill>
              <a:srgbClr val="FFCC66"/>
            </a:solidFill>
          </a:ln>
        </p:spPr>
      </p:cxnSp>
      <p:sp>
        <p:nvSpPr>
          <p:cNvPr id="178" name="Прямоугольник: скругленные углы 53"/>
          <p:cNvSpPr/>
          <p:nvPr/>
        </p:nvSpPr>
        <p:spPr>
          <a:xfrm>
            <a:off x="323527" y="4153687"/>
            <a:ext cx="8229601" cy="1949555"/>
          </a:xfrm>
          <a:prstGeom prst="roundRect">
            <a:avLst>
              <a:gd name="adj" fmla="val 16667"/>
            </a:avLst>
          </a:prstGeom>
          <a:solidFill>
            <a:srgbClr val="FCD5B5"/>
          </a:solidFill>
          <a:ln w="25400">
            <a:solidFill>
              <a:srgbClr val="FCD5B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Блок-схема: узел 68"/>
          <p:cNvSpPr/>
          <p:nvPr/>
        </p:nvSpPr>
        <p:spPr>
          <a:xfrm>
            <a:off x="1000536" y="3716273"/>
            <a:ext cx="222537" cy="254707"/>
          </a:xfrm>
          <a:prstGeom prst="ellipse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Блок-схема: узел 69"/>
          <p:cNvSpPr/>
          <p:nvPr/>
        </p:nvSpPr>
        <p:spPr>
          <a:xfrm>
            <a:off x="1152936" y="3868673"/>
            <a:ext cx="222537" cy="254707"/>
          </a:xfrm>
          <a:prstGeom prst="ellipse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Блок-схема: узел 70"/>
          <p:cNvSpPr/>
          <p:nvPr/>
        </p:nvSpPr>
        <p:spPr>
          <a:xfrm>
            <a:off x="952680" y="4048807"/>
            <a:ext cx="222537" cy="254707"/>
          </a:xfrm>
          <a:prstGeom prst="ellipse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Блок-схема: узел 71"/>
          <p:cNvSpPr/>
          <p:nvPr/>
        </p:nvSpPr>
        <p:spPr>
          <a:xfrm>
            <a:off x="982117" y="3214817"/>
            <a:ext cx="222537" cy="254707"/>
          </a:xfrm>
          <a:prstGeom prst="ellipse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Блок-схема: узел 72"/>
          <p:cNvSpPr/>
          <p:nvPr/>
        </p:nvSpPr>
        <p:spPr>
          <a:xfrm>
            <a:off x="1125593" y="3479048"/>
            <a:ext cx="222537" cy="254707"/>
          </a:xfrm>
          <a:prstGeom prst="ellipse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6" name="Овал 73"/>
          <p:cNvGrpSpPr/>
          <p:nvPr/>
        </p:nvGrpSpPr>
        <p:grpSpPr>
          <a:xfrm>
            <a:off x="611560" y="4347361"/>
            <a:ext cx="1656184" cy="625188"/>
            <a:chOff x="0" y="0"/>
            <a:chExt cx="1656183" cy="625187"/>
          </a:xfrm>
        </p:grpSpPr>
        <p:sp>
          <p:nvSpPr>
            <p:cNvPr id="184" name="Овал"/>
            <p:cNvSpPr/>
            <p:nvPr/>
          </p:nvSpPr>
          <p:spPr>
            <a:xfrm>
              <a:off x="0" y="89750"/>
              <a:ext cx="1656184" cy="445687"/>
            </a:xfrm>
            <a:prstGeom prst="ellipse">
              <a:avLst/>
            </a:prstGeom>
            <a:solidFill>
              <a:srgbClr val="FDEADA"/>
            </a:solidFill>
            <a:ln w="25400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Макрофаг"/>
            <p:cNvSpPr txBox="1"/>
            <p:nvPr/>
          </p:nvSpPr>
          <p:spPr>
            <a:xfrm>
              <a:off x="300962" y="0"/>
              <a:ext cx="1054259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Макрофаг</a:t>
              </a:r>
            </a:p>
          </p:txBody>
        </p:sp>
      </p:grpSp>
      <p:grpSp>
        <p:nvGrpSpPr>
          <p:cNvPr id="189" name="Овал 74"/>
          <p:cNvGrpSpPr/>
          <p:nvPr/>
        </p:nvGrpSpPr>
        <p:grpSpPr>
          <a:xfrm>
            <a:off x="2115042" y="5039352"/>
            <a:ext cx="1656185" cy="445687"/>
            <a:chOff x="0" y="0"/>
            <a:chExt cx="1656183" cy="445686"/>
          </a:xfrm>
        </p:grpSpPr>
        <p:sp>
          <p:nvSpPr>
            <p:cNvPr id="187" name="Овал"/>
            <p:cNvSpPr/>
            <p:nvPr/>
          </p:nvSpPr>
          <p:spPr>
            <a:xfrm>
              <a:off x="0" y="-1"/>
              <a:ext cx="1656184" cy="445688"/>
            </a:xfrm>
            <a:prstGeom prst="ellipse">
              <a:avLst/>
            </a:prstGeom>
            <a:solidFill>
              <a:srgbClr val="FDEADA"/>
            </a:solidFill>
            <a:ln w="25400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188" name="СD4"/>
            <p:cNvSpPr txBox="1"/>
            <p:nvPr/>
          </p:nvSpPr>
          <p:spPr>
            <a:xfrm>
              <a:off x="300963" y="56299"/>
              <a:ext cx="105425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С</a:t>
              </a:r>
              <a:r>
                <a:t>D4</a:t>
              </a:r>
            </a:p>
          </p:txBody>
        </p:sp>
      </p:grpSp>
      <p:grpSp>
        <p:nvGrpSpPr>
          <p:cNvPr id="192" name="Овал 75"/>
          <p:cNvGrpSpPr/>
          <p:nvPr/>
        </p:nvGrpSpPr>
        <p:grpSpPr>
          <a:xfrm>
            <a:off x="3635895" y="4453073"/>
            <a:ext cx="1656185" cy="445687"/>
            <a:chOff x="0" y="0"/>
            <a:chExt cx="1656183" cy="445686"/>
          </a:xfrm>
        </p:grpSpPr>
        <p:sp>
          <p:nvSpPr>
            <p:cNvPr id="190" name="Овал"/>
            <p:cNvSpPr/>
            <p:nvPr/>
          </p:nvSpPr>
          <p:spPr>
            <a:xfrm>
              <a:off x="0" y="-1"/>
              <a:ext cx="1656184" cy="445688"/>
            </a:xfrm>
            <a:prstGeom prst="ellipse">
              <a:avLst/>
            </a:prstGeom>
            <a:solidFill>
              <a:srgbClr val="FDEADA"/>
            </a:solidFill>
            <a:ln w="25400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191" name="Th2"/>
            <p:cNvSpPr txBox="1"/>
            <p:nvPr/>
          </p:nvSpPr>
          <p:spPr>
            <a:xfrm>
              <a:off x="300963" y="56299"/>
              <a:ext cx="105425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Th2</a:t>
              </a:r>
            </a:p>
          </p:txBody>
        </p:sp>
      </p:grpSp>
      <p:sp>
        <p:nvSpPr>
          <p:cNvPr id="193" name="TextBox 76"/>
          <p:cNvSpPr txBox="1"/>
          <p:nvPr/>
        </p:nvSpPr>
        <p:spPr>
          <a:xfrm>
            <a:off x="5695804" y="4453073"/>
            <a:ext cx="115435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ФНО</a:t>
            </a:r>
          </a:p>
        </p:txBody>
      </p:sp>
      <p:sp>
        <p:nvSpPr>
          <p:cNvPr id="194" name="TextBox 77"/>
          <p:cNvSpPr txBox="1"/>
          <p:nvPr/>
        </p:nvSpPr>
        <p:spPr>
          <a:xfrm>
            <a:off x="5729936" y="4659955"/>
            <a:ext cx="115435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Il-1</a:t>
            </a:r>
          </a:p>
        </p:txBody>
      </p:sp>
      <p:sp>
        <p:nvSpPr>
          <p:cNvPr id="195" name="TextBox 78"/>
          <p:cNvSpPr txBox="1"/>
          <p:nvPr/>
        </p:nvSpPr>
        <p:spPr>
          <a:xfrm>
            <a:off x="5695804" y="4889224"/>
            <a:ext cx="1154352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/>
            <a:r>
              <a:t>Другие цитокины</a:t>
            </a:r>
          </a:p>
        </p:txBody>
      </p:sp>
      <p:grpSp>
        <p:nvGrpSpPr>
          <p:cNvPr id="198" name="Овал 79"/>
          <p:cNvGrpSpPr/>
          <p:nvPr/>
        </p:nvGrpSpPr>
        <p:grpSpPr>
          <a:xfrm>
            <a:off x="3635895" y="5487187"/>
            <a:ext cx="1656185" cy="445687"/>
            <a:chOff x="0" y="0"/>
            <a:chExt cx="1656183" cy="445686"/>
          </a:xfrm>
        </p:grpSpPr>
        <p:sp>
          <p:nvSpPr>
            <p:cNvPr id="196" name="Овал"/>
            <p:cNvSpPr/>
            <p:nvPr/>
          </p:nvSpPr>
          <p:spPr>
            <a:xfrm>
              <a:off x="0" y="-1"/>
              <a:ext cx="1656184" cy="445688"/>
            </a:xfrm>
            <a:prstGeom prst="ellipse">
              <a:avLst/>
            </a:prstGeom>
            <a:solidFill>
              <a:srgbClr val="FDEADA"/>
            </a:solidFill>
            <a:ln w="25400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Th1"/>
            <p:cNvSpPr txBox="1"/>
            <p:nvPr/>
          </p:nvSpPr>
          <p:spPr>
            <a:xfrm>
              <a:off x="300963" y="56299"/>
              <a:ext cx="105425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Th</a:t>
              </a:r>
              <a:r>
                <a:t>1</a:t>
              </a:r>
            </a:p>
          </p:txBody>
        </p:sp>
      </p:grpSp>
      <p:sp>
        <p:nvSpPr>
          <p:cNvPr id="209" name="Соединитель: изогнутый 81"/>
          <p:cNvSpPr/>
          <p:nvPr/>
        </p:nvSpPr>
        <p:spPr>
          <a:xfrm>
            <a:off x="1966888" y="4871146"/>
            <a:ext cx="492511" cy="197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BE4B48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10" name="Соединитель: изогнутый 83"/>
          <p:cNvSpPr/>
          <p:nvPr/>
        </p:nvSpPr>
        <p:spPr>
          <a:xfrm>
            <a:off x="3439352" y="4867211"/>
            <a:ext cx="528401" cy="20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>
            <a:solidFill>
              <a:srgbClr val="98480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11" name="Соединитель: изогнутый 85"/>
          <p:cNvSpPr/>
          <p:nvPr/>
        </p:nvSpPr>
        <p:spPr>
          <a:xfrm>
            <a:off x="3525289" y="5433618"/>
            <a:ext cx="356541" cy="10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984807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02" name="Левая круглая скобка 86"/>
          <p:cNvSpPr/>
          <p:nvPr/>
        </p:nvSpPr>
        <p:spPr>
          <a:xfrm>
            <a:off x="5580112" y="4437112"/>
            <a:ext cx="205303" cy="118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460"/>
                  <a:pt x="0" y="21287"/>
                </a:cubicBezTo>
                <a:lnTo>
                  <a:pt x="0" y="313"/>
                </a:lnTo>
                <a:cubicBezTo>
                  <a:pt x="0" y="140"/>
                  <a:pt x="9671" y="0"/>
                  <a:pt x="21600" y="0"/>
                </a:cubicBezTo>
              </a:path>
            </a:pathLst>
          </a:custGeom>
          <a:ln>
            <a:solidFill>
              <a:srgbClr val="BE4B48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3" name="Соединитель: изогнутый 88"/>
          <p:cNvSpPr/>
          <p:nvPr/>
        </p:nvSpPr>
        <p:spPr>
          <a:xfrm flipH="1" rot="16200000">
            <a:off x="4969674" y="4393072"/>
            <a:ext cx="140593" cy="1151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>
            <a:solidFill>
              <a:srgbClr val="984807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4" name="Правая круглая скобка 91"/>
          <p:cNvSpPr/>
          <p:nvPr/>
        </p:nvSpPr>
        <p:spPr>
          <a:xfrm>
            <a:off x="6444041" y="4453073"/>
            <a:ext cx="288036" cy="118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196"/>
                  <a:pt x="21600" y="439"/>
                </a:cubicBezTo>
                <a:lnTo>
                  <a:pt x="21600" y="21161"/>
                </a:lnTo>
                <a:cubicBezTo>
                  <a:pt x="21600" y="21404"/>
                  <a:pt x="11929" y="21600"/>
                  <a:pt x="0" y="21600"/>
                </a:cubicBezTo>
              </a:path>
            </a:pathLst>
          </a:custGeom>
          <a:ln>
            <a:solidFill>
              <a:srgbClr val="984807"/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5" name="Стрелка: штриховая вправо 93"/>
          <p:cNvSpPr/>
          <p:nvPr/>
        </p:nvSpPr>
        <p:spPr>
          <a:xfrm rot="16200000">
            <a:off x="6737170" y="4658679"/>
            <a:ext cx="1149341" cy="623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366" y="5400"/>
                </a:lnTo>
                <a:lnTo>
                  <a:pt x="366" y="16200"/>
                </a:lnTo>
                <a:lnTo>
                  <a:pt x="0" y="16200"/>
                </a:lnTo>
                <a:close/>
                <a:moveTo>
                  <a:pt x="733" y="5400"/>
                </a:moveTo>
                <a:lnTo>
                  <a:pt x="1465" y="5400"/>
                </a:lnTo>
                <a:lnTo>
                  <a:pt x="1465" y="16200"/>
                </a:lnTo>
                <a:lnTo>
                  <a:pt x="733" y="16200"/>
                </a:lnTo>
                <a:close/>
                <a:moveTo>
                  <a:pt x="1832" y="5400"/>
                </a:moveTo>
                <a:lnTo>
                  <a:pt x="15739" y="5400"/>
                </a:lnTo>
                <a:lnTo>
                  <a:pt x="15739" y="0"/>
                </a:lnTo>
                <a:lnTo>
                  <a:pt x="21600" y="10800"/>
                </a:lnTo>
                <a:lnTo>
                  <a:pt x="15739" y="21600"/>
                </a:lnTo>
                <a:lnTo>
                  <a:pt x="15739" y="16200"/>
                </a:lnTo>
                <a:lnTo>
                  <a:pt x="1832" y="16200"/>
                </a:lnTo>
                <a:close/>
              </a:path>
            </a:pathLst>
          </a:custGeom>
          <a:solidFill>
            <a:srgbClr val="D99694"/>
          </a:solidFill>
          <a:ln w="25400">
            <a:solidFill>
              <a:srgbClr val="98480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08" name="Взрыв: 8 точек 94"/>
          <p:cNvGrpSpPr/>
          <p:nvPr/>
        </p:nvGrpSpPr>
        <p:grpSpPr>
          <a:xfrm>
            <a:off x="6077094" y="3072539"/>
            <a:ext cx="2448438" cy="1286004"/>
            <a:chOff x="0" y="0"/>
            <a:chExt cx="2448436" cy="1286002"/>
          </a:xfrm>
        </p:grpSpPr>
        <p:sp>
          <p:nvSpPr>
            <p:cNvPr id="206" name="Фигура"/>
            <p:cNvSpPr/>
            <p:nvPr/>
          </p:nvSpPr>
          <p:spPr>
            <a:xfrm>
              <a:off x="-1" y="-1"/>
              <a:ext cx="2448438" cy="128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2F2C"/>
                </a:gs>
                <a:gs pos="80000">
                  <a:srgbClr val="CA3E3A"/>
                </a:gs>
                <a:gs pos="100000">
                  <a:srgbClr val="CE3B3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Воспаление"/>
            <p:cNvSpPr txBox="1"/>
            <p:nvPr/>
          </p:nvSpPr>
          <p:spPr>
            <a:xfrm>
              <a:off x="570207" y="436478"/>
              <a:ext cx="1277304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2DCDB"/>
                  </a:solidFill>
                </a:defRPr>
              </a:lvl1pPr>
            </a:lstStyle>
            <a:p>
              <a:pPr/>
              <a:r>
                <a:t>Воспаление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b="1" sz="3783">
                <a:solidFill>
                  <a:srgbClr val="17375E"/>
                </a:solidFill>
              </a:defRPr>
            </a:lvl1pPr>
          </a:lstStyle>
          <a:p>
            <a:pPr/>
            <a:r>
              <a:t>Новые подходы (препараты) в лечении ВЗК у людей</a:t>
            </a:r>
          </a:p>
        </p:txBody>
      </p:sp>
      <p:pic>
        <p:nvPicPr>
          <p:cNvPr id="216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grpSp>
        <p:nvGrpSpPr>
          <p:cNvPr id="219" name="Блок-схема: знак завершения 4"/>
          <p:cNvGrpSpPr/>
          <p:nvPr/>
        </p:nvGrpSpPr>
        <p:grpSpPr>
          <a:xfrm>
            <a:off x="82475" y="3536735"/>
            <a:ext cx="2232250" cy="625189"/>
            <a:chOff x="0" y="0"/>
            <a:chExt cx="2232248" cy="625187"/>
          </a:xfrm>
        </p:grpSpPr>
        <p:sp>
          <p:nvSpPr>
            <p:cNvPr id="217" name="Фигура"/>
            <p:cNvSpPr/>
            <p:nvPr/>
          </p:nvSpPr>
          <p:spPr>
            <a:xfrm>
              <a:off x="0" y="24608"/>
              <a:ext cx="2232249" cy="5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Инфлискимаб"/>
            <p:cNvSpPr txBox="1"/>
            <p:nvPr/>
          </p:nvSpPr>
          <p:spPr>
            <a:xfrm>
              <a:off x="417761" y="0"/>
              <a:ext cx="1396727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Инфлискимаб</a:t>
              </a:r>
            </a:p>
          </p:txBody>
        </p:sp>
      </p:grpSp>
      <p:grpSp>
        <p:nvGrpSpPr>
          <p:cNvPr id="222" name="Блок-схема: знак завершения 13"/>
          <p:cNvGrpSpPr/>
          <p:nvPr/>
        </p:nvGrpSpPr>
        <p:grpSpPr>
          <a:xfrm>
            <a:off x="2339751" y="3572806"/>
            <a:ext cx="2232249" cy="575972"/>
            <a:chOff x="0" y="0"/>
            <a:chExt cx="2232248" cy="575970"/>
          </a:xfrm>
        </p:grpSpPr>
        <p:sp>
          <p:nvSpPr>
            <p:cNvPr id="220" name="Фигура"/>
            <p:cNvSpPr/>
            <p:nvPr/>
          </p:nvSpPr>
          <p:spPr>
            <a:xfrm>
              <a:off x="-1" y="-1"/>
              <a:ext cx="2232250" cy="5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Адалилумаб"/>
            <p:cNvSpPr txBox="1"/>
            <p:nvPr/>
          </p:nvSpPr>
          <p:spPr>
            <a:xfrm>
              <a:off x="417760" y="121440"/>
              <a:ext cx="1396728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Адалилумаб</a:t>
              </a:r>
            </a:p>
          </p:txBody>
        </p:sp>
      </p:grpSp>
      <p:grpSp>
        <p:nvGrpSpPr>
          <p:cNvPr id="225" name="Блок-схема: знак завершения 14"/>
          <p:cNvGrpSpPr/>
          <p:nvPr/>
        </p:nvGrpSpPr>
        <p:grpSpPr>
          <a:xfrm>
            <a:off x="4597027" y="3586649"/>
            <a:ext cx="2232249" cy="575972"/>
            <a:chOff x="0" y="0"/>
            <a:chExt cx="2232248" cy="575970"/>
          </a:xfrm>
        </p:grpSpPr>
        <p:sp>
          <p:nvSpPr>
            <p:cNvPr id="223" name="Фигура"/>
            <p:cNvSpPr/>
            <p:nvPr/>
          </p:nvSpPr>
          <p:spPr>
            <a:xfrm>
              <a:off x="-1" y="-1"/>
              <a:ext cx="2232250" cy="5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Тофацитиниб"/>
            <p:cNvSpPr txBox="1"/>
            <p:nvPr/>
          </p:nvSpPr>
          <p:spPr>
            <a:xfrm>
              <a:off x="417760" y="121440"/>
              <a:ext cx="1396728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Тофацитиниб</a:t>
              </a:r>
            </a:p>
          </p:txBody>
        </p:sp>
      </p:grpSp>
      <p:grpSp>
        <p:nvGrpSpPr>
          <p:cNvPr id="228" name="Блок-схема: знак завершения 15"/>
          <p:cNvGrpSpPr/>
          <p:nvPr/>
        </p:nvGrpSpPr>
        <p:grpSpPr>
          <a:xfrm>
            <a:off x="6854304" y="3548196"/>
            <a:ext cx="2232249" cy="625189"/>
            <a:chOff x="0" y="0"/>
            <a:chExt cx="2232248" cy="625187"/>
          </a:xfrm>
        </p:grpSpPr>
        <p:sp>
          <p:nvSpPr>
            <p:cNvPr id="226" name="Фигура"/>
            <p:cNvSpPr/>
            <p:nvPr/>
          </p:nvSpPr>
          <p:spPr>
            <a:xfrm>
              <a:off x="0" y="24608"/>
              <a:ext cx="2232249" cy="5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Упадацитиниб"/>
            <p:cNvSpPr txBox="1"/>
            <p:nvPr/>
          </p:nvSpPr>
          <p:spPr>
            <a:xfrm>
              <a:off x="417761" y="0"/>
              <a:ext cx="1396727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Упадацитиниб</a:t>
              </a:r>
            </a:p>
          </p:txBody>
        </p:sp>
      </p:grpSp>
      <p:sp>
        <p:nvSpPr>
          <p:cNvPr id="229" name="TextBox 9"/>
          <p:cNvSpPr txBox="1"/>
          <p:nvPr/>
        </p:nvSpPr>
        <p:spPr>
          <a:xfrm>
            <a:off x="272211" y="2461149"/>
            <a:ext cx="185277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2001-2009</a:t>
            </a:r>
          </a:p>
        </p:txBody>
      </p:sp>
      <p:sp>
        <p:nvSpPr>
          <p:cNvPr id="230" name="Стрелка: вниз 16"/>
          <p:cNvSpPr/>
          <p:nvPr/>
        </p:nvSpPr>
        <p:spPr>
          <a:xfrm>
            <a:off x="982575" y="2955159"/>
            <a:ext cx="432049" cy="57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99"/>
                </a:moveTo>
                <a:lnTo>
                  <a:pt x="5400" y="134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99"/>
                </a:lnTo>
                <a:lnTo>
                  <a:pt x="21600" y="1349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3" name="Блок-схема: альтернативный процесс 17"/>
          <p:cNvGrpSpPr/>
          <p:nvPr/>
        </p:nvGrpSpPr>
        <p:grpSpPr>
          <a:xfrm>
            <a:off x="370508" y="4251028"/>
            <a:ext cx="1656185" cy="1943614"/>
            <a:chOff x="0" y="0"/>
            <a:chExt cx="1656183" cy="1943612"/>
          </a:xfrm>
        </p:grpSpPr>
        <p:sp>
          <p:nvSpPr>
            <p:cNvPr id="231" name="Фигура"/>
            <p:cNvSpPr/>
            <p:nvPr/>
          </p:nvSpPr>
          <p:spPr>
            <a:xfrm>
              <a:off x="0" y="0"/>
              <a:ext cx="1656185" cy="194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8"/>
                  </a:moveTo>
                  <a:cubicBezTo>
                    <a:pt x="0" y="1373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373"/>
                    <a:pt x="21600" y="3068"/>
                  </a:cubicBezTo>
                  <a:lnTo>
                    <a:pt x="21600" y="18532"/>
                  </a:lnTo>
                  <a:cubicBezTo>
                    <a:pt x="21600" y="20227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20227"/>
                    <a:pt x="0" y="1853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Антагонист фактора некроза опухоли"/>
            <p:cNvSpPr txBox="1"/>
            <p:nvPr/>
          </p:nvSpPr>
          <p:spPr>
            <a:xfrm>
              <a:off x="196434" y="367112"/>
              <a:ext cx="1263316" cy="1209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Антагонист фактора некроза опухоли</a:t>
              </a:r>
            </a:p>
          </p:txBody>
        </p:sp>
      </p:grpSp>
      <p:grpSp>
        <p:nvGrpSpPr>
          <p:cNvPr id="236" name="Блок-схема: альтернативный процесс 18"/>
          <p:cNvGrpSpPr/>
          <p:nvPr/>
        </p:nvGrpSpPr>
        <p:grpSpPr>
          <a:xfrm>
            <a:off x="2627784" y="4229722"/>
            <a:ext cx="1656184" cy="1943614"/>
            <a:chOff x="0" y="0"/>
            <a:chExt cx="1656183" cy="1943612"/>
          </a:xfrm>
        </p:grpSpPr>
        <p:sp>
          <p:nvSpPr>
            <p:cNvPr id="234" name="Фигура"/>
            <p:cNvSpPr/>
            <p:nvPr/>
          </p:nvSpPr>
          <p:spPr>
            <a:xfrm>
              <a:off x="0" y="0"/>
              <a:ext cx="1656185" cy="194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8"/>
                  </a:moveTo>
                  <a:cubicBezTo>
                    <a:pt x="0" y="1373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373"/>
                    <a:pt x="21600" y="3068"/>
                  </a:cubicBezTo>
                  <a:lnTo>
                    <a:pt x="21600" y="18532"/>
                  </a:lnTo>
                  <a:cubicBezTo>
                    <a:pt x="21600" y="20227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20227"/>
                    <a:pt x="0" y="1853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Селективно подавляет функции ФНО"/>
            <p:cNvSpPr txBox="1"/>
            <p:nvPr/>
          </p:nvSpPr>
          <p:spPr>
            <a:xfrm>
              <a:off x="196434" y="367112"/>
              <a:ext cx="1263316" cy="1209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595959"/>
                  </a:solidFill>
                </a:defRPr>
              </a:lvl1pPr>
            </a:lstStyle>
            <a:p>
              <a:pPr/>
              <a:r>
                <a:t>Селективно подавляет функции ФНО</a:t>
              </a:r>
            </a:p>
          </p:txBody>
        </p:sp>
      </p:grpSp>
      <p:sp>
        <p:nvSpPr>
          <p:cNvPr id="237" name="TextBox 19"/>
          <p:cNvSpPr txBox="1"/>
          <p:nvPr/>
        </p:nvSpPr>
        <p:spPr>
          <a:xfrm>
            <a:off x="2529487" y="2461149"/>
            <a:ext cx="185277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2009-2016</a:t>
            </a:r>
          </a:p>
        </p:txBody>
      </p:sp>
      <p:sp>
        <p:nvSpPr>
          <p:cNvPr id="238" name="Стрелка: вниз 20"/>
          <p:cNvSpPr/>
          <p:nvPr/>
        </p:nvSpPr>
        <p:spPr>
          <a:xfrm>
            <a:off x="3239852" y="2970361"/>
            <a:ext cx="432049" cy="57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99"/>
                </a:moveTo>
                <a:lnTo>
                  <a:pt x="5400" y="134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99"/>
                </a:lnTo>
                <a:lnTo>
                  <a:pt x="21600" y="1349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TextBox 21"/>
          <p:cNvSpPr txBox="1"/>
          <p:nvPr/>
        </p:nvSpPr>
        <p:spPr>
          <a:xfrm>
            <a:off x="4786763" y="2470523"/>
            <a:ext cx="185277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2016-…</a:t>
            </a:r>
          </a:p>
        </p:txBody>
      </p:sp>
      <p:sp>
        <p:nvSpPr>
          <p:cNvPr id="240" name="Стрелка: вниз 22"/>
          <p:cNvSpPr/>
          <p:nvPr/>
        </p:nvSpPr>
        <p:spPr>
          <a:xfrm>
            <a:off x="5497128" y="2985375"/>
            <a:ext cx="432049" cy="57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99"/>
                </a:moveTo>
                <a:lnTo>
                  <a:pt x="5400" y="134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99"/>
                </a:lnTo>
                <a:lnTo>
                  <a:pt x="21600" y="1349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43" name="Блок-схема: альтернативный процесс 23"/>
          <p:cNvGrpSpPr/>
          <p:nvPr/>
        </p:nvGrpSpPr>
        <p:grpSpPr>
          <a:xfrm>
            <a:off x="4900526" y="4227833"/>
            <a:ext cx="1656185" cy="1943614"/>
            <a:chOff x="0" y="0"/>
            <a:chExt cx="1656183" cy="1943612"/>
          </a:xfrm>
        </p:grpSpPr>
        <p:sp>
          <p:nvSpPr>
            <p:cNvPr id="241" name="Фигура"/>
            <p:cNvSpPr/>
            <p:nvPr/>
          </p:nvSpPr>
          <p:spPr>
            <a:xfrm>
              <a:off x="0" y="0"/>
              <a:ext cx="1656185" cy="194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8"/>
                  </a:moveTo>
                  <a:cubicBezTo>
                    <a:pt x="0" y="1373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373"/>
                    <a:pt x="21600" y="3068"/>
                  </a:cubicBezTo>
                  <a:lnTo>
                    <a:pt x="21600" y="18532"/>
                  </a:lnTo>
                  <a:cubicBezTo>
                    <a:pt x="21600" y="20227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20227"/>
                    <a:pt x="0" y="1853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</a:p>
          </p:txBody>
        </p:sp>
        <p:sp>
          <p:nvSpPr>
            <p:cNvPr id="242" name="Ингибитор фермента JAK1 и JAK3"/>
            <p:cNvSpPr txBox="1"/>
            <p:nvPr/>
          </p:nvSpPr>
          <p:spPr>
            <a:xfrm>
              <a:off x="196434" y="513162"/>
              <a:ext cx="1263316" cy="917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595959"/>
                  </a:solidFill>
                </a:defRPr>
              </a:pPr>
              <a:r>
                <a:t>Ингибитор фермента </a:t>
              </a:r>
              <a:r>
                <a:t>JAK1 </a:t>
              </a:r>
              <a:r>
                <a:t>и</a:t>
              </a:r>
              <a:r>
                <a:t> JAK3</a:t>
              </a:r>
            </a:p>
          </p:txBody>
        </p:sp>
      </p:grpSp>
      <p:grpSp>
        <p:nvGrpSpPr>
          <p:cNvPr id="246" name="Блок-схема: знак завершения 24"/>
          <p:cNvGrpSpPr/>
          <p:nvPr/>
        </p:nvGrpSpPr>
        <p:grpSpPr>
          <a:xfrm>
            <a:off x="6854304" y="4198386"/>
            <a:ext cx="2232249" cy="575972"/>
            <a:chOff x="0" y="0"/>
            <a:chExt cx="2232248" cy="575970"/>
          </a:xfrm>
        </p:grpSpPr>
        <p:sp>
          <p:nvSpPr>
            <p:cNvPr id="244" name="Фигура"/>
            <p:cNvSpPr/>
            <p:nvPr/>
          </p:nvSpPr>
          <p:spPr>
            <a:xfrm>
              <a:off x="-1" y="-1"/>
              <a:ext cx="2232250" cy="5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Озанимод"/>
            <p:cNvSpPr txBox="1"/>
            <p:nvPr/>
          </p:nvSpPr>
          <p:spPr>
            <a:xfrm>
              <a:off x="417760" y="121440"/>
              <a:ext cx="1396728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Озанимод</a:t>
              </a:r>
            </a:p>
          </p:txBody>
        </p:sp>
      </p:grpSp>
      <p:grpSp>
        <p:nvGrpSpPr>
          <p:cNvPr id="249" name="Овал 25"/>
          <p:cNvGrpSpPr/>
          <p:nvPr/>
        </p:nvGrpSpPr>
        <p:grpSpPr>
          <a:xfrm>
            <a:off x="5988751" y="2959587"/>
            <a:ext cx="566505" cy="509400"/>
            <a:chOff x="0" y="0"/>
            <a:chExt cx="566503" cy="509398"/>
          </a:xfrm>
        </p:grpSpPr>
        <p:sp>
          <p:nvSpPr>
            <p:cNvPr id="247" name="Овал"/>
            <p:cNvSpPr/>
            <p:nvPr/>
          </p:nvSpPr>
          <p:spPr>
            <a:xfrm>
              <a:off x="0" y="25787"/>
              <a:ext cx="566504" cy="4578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48" name="ЯК"/>
            <p:cNvSpPr txBox="1"/>
            <p:nvPr/>
          </p:nvSpPr>
          <p:spPr>
            <a:xfrm>
              <a:off x="141381" y="0"/>
              <a:ext cx="283741" cy="509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pPr/>
              <a:r>
                <a:t>ЯК</a:t>
              </a:r>
            </a:p>
          </p:txBody>
        </p:sp>
      </p:grpSp>
      <p:grpSp>
        <p:nvGrpSpPr>
          <p:cNvPr id="252" name="Овал 26"/>
          <p:cNvGrpSpPr/>
          <p:nvPr/>
        </p:nvGrpSpPr>
        <p:grpSpPr>
          <a:xfrm>
            <a:off x="8403548" y="3018660"/>
            <a:ext cx="566505" cy="509400"/>
            <a:chOff x="0" y="0"/>
            <a:chExt cx="566503" cy="509398"/>
          </a:xfrm>
        </p:grpSpPr>
        <p:sp>
          <p:nvSpPr>
            <p:cNvPr id="250" name="Овал"/>
            <p:cNvSpPr/>
            <p:nvPr/>
          </p:nvSpPr>
          <p:spPr>
            <a:xfrm>
              <a:off x="0" y="25787"/>
              <a:ext cx="566504" cy="4578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1" name="ЯК"/>
            <p:cNvSpPr txBox="1"/>
            <p:nvPr/>
          </p:nvSpPr>
          <p:spPr>
            <a:xfrm>
              <a:off x="141381" y="0"/>
              <a:ext cx="283741" cy="509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pPr/>
              <a:r>
                <a:t>ЯК</a:t>
              </a:r>
            </a:p>
          </p:txBody>
        </p:sp>
      </p:grpSp>
      <p:sp>
        <p:nvSpPr>
          <p:cNvPr id="253" name="Стрелка: вниз 27"/>
          <p:cNvSpPr/>
          <p:nvPr/>
        </p:nvSpPr>
        <p:spPr>
          <a:xfrm>
            <a:off x="7754404" y="2970361"/>
            <a:ext cx="432049" cy="57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499"/>
                </a:moveTo>
                <a:lnTo>
                  <a:pt x="5400" y="134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99"/>
                </a:lnTo>
                <a:lnTo>
                  <a:pt x="21600" y="13499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TextBox 28"/>
          <p:cNvSpPr txBox="1"/>
          <p:nvPr/>
        </p:nvSpPr>
        <p:spPr>
          <a:xfrm>
            <a:off x="7039066" y="2471215"/>
            <a:ext cx="185277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595959"/>
                </a:solidFill>
              </a:defRPr>
            </a:lvl1pPr>
          </a:lstStyle>
          <a:p>
            <a:pPr/>
            <a:r>
              <a:t>2022-…</a:t>
            </a:r>
          </a:p>
        </p:txBody>
      </p:sp>
      <p:grpSp>
        <p:nvGrpSpPr>
          <p:cNvPr id="257" name="Блок-схема: альтернативный процесс 29"/>
          <p:cNvGrpSpPr/>
          <p:nvPr/>
        </p:nvGrpSpPr>
        <p:grpSpPr>
          <a:xfrm>
            <a:off x="6829276" y="4909576"/>
            <a:ext cx="2232249" cy="1423799"/>
            <a:chOff x="0" y="0"/>
            <a:chExt cx="2232248" cy="1423798"/>
          </a:xfrm>
        </p:grpSpPr>
        <p:sp>
          <p:nvSpPr>
            <p:cNvPr id="255" name="Фигура"/>
            <p:cNvSpPr/>
            <p:nvPr/>
          </p:nvSpPr>
          <p:spPr>
            <a:xfrm>
              <a:off x="0" y="1748"/>
              <a:ext cx="2232249" cy="142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026" y="0"/>
                    <a:pt x="2291" y="0"/>
                  </a:cubicBezTo>
                  <a:lnTo>
                    <a:pt x="19309" y="0"/>
                  </a:lnTo>
                  <a:cubicBezTo>
                    <a:pt x="20574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74" y="21600"/>
                    <a:pt x="19309" y="21600"/>
                  </a:cubicBezTo>
                  <a:lnTo>
                    <a:pt x="2291" y="21600"/>
                  </a:lnTo>
                  <a:cubicBezTo>
                    <a:pt x="1026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Подавляет рецепторы (S1PR), которые активизируют лимфоциты в периферической лимфоидной ткани"/>
            <p:cNvSpPr txBox="1"/>
            <p:nvPr/>
          </p:nvSpPr>
          <p:spPr>
            <a:xfrm>
              <a:off x="176777" y="0"/>
              <a:ext cx="1878694" cy="1423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>
                  <a:solidFill>
                    <a:srgbClr val="595959"/>
                  </a:solidFill>
                </a:defRPr>
              </a:pPr>
              <a:r>
                <a:t>Подавляет рецепторы (</a:t>
              </a:r>
              <a:r>
                <a:t>S1PR)</a:t>
              </a:r>
              <a:r>
                <a:t>, которые активизируют лимфоциты в периферической лимфоидной ткани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Прямая соединительная линия 7"/>
          <p:cNvSpPr/>
          <p:nvPr/>
        </p:nvSpPr>
        <p:spPr>
          <a:xfrm>
            <a:off x="529208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Прямая соединительная линия 8"/>
          <p:cNvSpPr/>
          <p:nvPr/>
        </p:nvSpPr>
        <p:spPr>
          <a:xfrm>
            <a:off x="0" y="6580468"/>
            <a:ext cx="3851921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1" name="Заголовок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7375E"/>
                </a:solidFill>
              </a:defRPr>
            </a:lvl1pPr>
          </a:lstStyle>
          <a:p>
            <a:pPr/>
            <a:r>
              <a:t>Причины ВЗК у животных</a:t>
            </a:r>
          </a:p>
        </p:txBody>
      </p:sp>
      <p:sp>
        <p:nvSpPr>
          <p:cNvPr id="262" name="Объект 1"/>
          <p:cNvSpPr txBox="1"/>
          <p:nvPr>
            <p:ph type="body" idx="1"/>
          </p:nvPr>
        </p:nvSpPr>
        <p:spPr>
          <a:xfrm>
            <a:off x="473656" y="1569709"/>
            <a:ext cx="8229601" cy="478112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800"/>
              </a:spcBef>
              <a:buFontTx/>
              <a:buChar char="➢"/>
              <a:defRPr sz="3600"/>
            </a:pPr>
            <a:r>
              <a:t>Генетическая предрасположенность</a:t>
            </a:r>
          </a:p>
          <a:p>
            <a:pPr algn="ctr">
              <a:spcBef>
                <a:spcPts val="800"/>
              </a:spcBef>
              <a:buFontTx/>
              <a:buChar char="➢"/>
              <a:defRPr sz="3600"/>
            </a:pPr>
            <a:r>
              <a:t>Паразиты (как одноклеточные так и гельминты)</a:t>
            </a:r>
          </a:p>
          <a:p>
            <a:pPr algn="ctr">
              <a:spcBef>
                <a:spcPts val="800"/>
              </a:spcBef>
              <a:buFontTx/>
              <a:buChar char="➢"/>
              <a:defRPr sz="3600"/>
            </a:pPr>
            <a:r>
              <a:t>Пищевая непереносимость</a:t>
            </a:r>
          </a:p>
          <a:p>
            <a:pPr algn="ctr">
              <a:spcBef>
                <a:spcPts val="800"/>
              </a:spcBef>
              <a:buFontTx/>
              <a:buChar char="➢"/>
              <a:defRPr sz="3600"/>
            </a:pPr>
            <a:r>
              <a:t>Пищевая аллергия</a:t>
            </a:r>
          </a:p>
        </p:txBody>
      </p:sp>
      <p:pic>
        <p:nvPicPr>
          <p:cNvPr id="263" name="Elemento grafico 2" descr="Elemento grafic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136" y="6308725"/>
            <a:ext cx="1095729" cy="4478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4" name="Прямая соединительная линия 9"/>
          <p:cNvSpPr/>
          <p:nvPr/>
        </p:nvSpPr>
        <p:spPr>
          <a:xfrm>
            <a:off x="899591" y="2276872"/>
            <a:ext cx="763285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5" name="Прямая соединительная линия 11"/>
          <p:cNvSpPr/>
          <p:nvPr/>
        </p:nvSpPr>
        <p:spPr>
          <a:xfrm>
            <a:off x="899591" y="3356991"/>
            <a:ext cx="763285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6" name="Прямая соединительная линия 12"/>
          <p:cNvSpPr/>
          <p:nvPr/>
        </p:nvSpPr>
        <p:spPr>
          <a:xfrm>
            <a:off x="1835695" y="4149080"/>
            <a:ext cx="5616626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7" name="Прямая соединительная линия 15"/>
          <p:cNvSpPr/>
          <p:nvPr/>
        </p:nvSpPr>
        <p:spPr>
          <a:xfrm>
            <a:off x="2627783" y="4869160"/>
            <a:ext cx="4104458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